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445" r:id="rId5"/>
    <p:sldId id="446" r:id="rId6"/>
    <p:sldId id="457" r:id="rId7"/>
    <p:sldId id="466" r:id="rId8"/>
    <p:sldId id="447" r:id="rId9"/>
    <p:sldId id="467" r:id="rId10"/>
    <p:sldId id="469" r:id="rId11"/>
    <p:sldId id="483" r:id="rId12"/>
    <p:sldId id="468" r:id="rId13"/>
    <p:sldId id="470" r:id="rId14"/>
    <p:sldId id="471" r:id="rId15"/>
    <p:sldId id="458" r:id="rId16"/>
    <p:sldId id="459" r:id="rId17"/>
    <p:sldId id="474" r:id="rId18"/>
    <p:sldId id="475" r:id="rId19"/>
    <p:sldId id="476" r:id="rId20"/>
    <p:sldId id="477" r:id="rId21"/>
    <p:sldId id="478" r:id="rId22"/>
    <p:sldId id="480" r:id="rId23"/>
    <p:sldId id="484" r:id="rId24"/>
    <p:sldId id="473" r:id="rId25"/>
    <p:sldId id="460" r:id="rId26"/>
    <p:sldId id="461" r:id="rId27"/>
    <p:sldId id="462" r:id="rId28"/>
    <p:sldId id="481" r:id="rId29"/>
    <p:sldId id="482" r:id="rId30"/>
    <p:sldId id="463" r:id="rId31"/>
    <p:sldId id="4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Heist, David" initials="HD" lastIdx="9" clrIdx="2">
    <p:extLst>
      <p:ext uri="{19B8F6BF-5375-455C-9EA6-DF929625EA0E}">
        <p15:presenceInfo xmlns:p15="http://schemas.microsoft.com/office/powerpoint/2012/main" userId="S::Heist.David@epa.gov::f6e98e5e-0dd3-4ed4-be85-3ddcfaadc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6596" autoAdjust="0"/>
  </p:normalViewPr>
  <p:slideViewPr>
    <p:cSldViewPr snapToGrid="0">
      <p:cViewPr varScale="1">
        <p:scale>
          <a:sx n="57" d="100"/>
          <a:sy n="57" d="100"/>
        </p:scale>
        <p:origin x="1680" y="58"/>
      </p:cViewPr>
      <p:guideLst/>
    </p:cSldViewPr>
  </p:slideViewPr>
  <p:notesTextViewPr>
    <p:cViewPr>
      <p:scale>
        <a:sx n="200" d="100"/>
        <a:sy n="200" d="100"/>
      </p:scale>
      <p:origin x="0" y="0"/>
    </p:cViewPr>
  </p:notesTextViewPr>
  <p:sorterViewPr>
    <p:cViewPr varScale="1">
      <p:scale>
        <a:sx n="100" d="100"/>
        <a:sy n="100" d="100"/>
      </p:scale>
      <p:origin x="0" y="-3306"/>
    </p:cViewPr>
  </p:sorterViewPr>
  <p:notesViewPr>
    <p:cSldViewPr snapToGrid="0">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881390">
                  <a:defRPr/>
                </a:pPr>
                <a:r>
                  <a:rPr lang="en-US" baseline="0" dirty="0"/>
                  <a:t>Stabilities are characterized using the </a:t>
                </a:r>
                <a:r>
                  <a:rPr lang="en-US" baseline="0" dirty="0" err="1"/>
                  <a:t>Monin-Obukhov</a:t>
                </a:r>
                <a:r>
                  <a:rPr lang="en-US" baseline="0" dirty="0"/>
                  <a:t> length, </a:t>
                </a:r>
                <a14:m>
                  <m:oMath xmlns:m="http://schemas.openxmlformats.org/officeDocument/2006/math">
                    <m:r>
                      <a:rPr lang="en-US" b="0" i="1" baseline="0" smtClean="0">
                        <a:latin typeface="Cambria Math" panose="02040503050406030204" pitchFamily="18" charset="0"/>
                      </a:rPr>
                      <m:t>𝐿</m:t>
                    </m:r>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𝑇</m:t>
                        </m:r>
                      </m:e>
                      <m:sub>
                        <m:r>
                          <a:rPr lang="en-US" b="0" i="1" baseline="0" smtClean="0">
                            <a:latin typeface="Cambria Math" panose="02040503050406030204" pitchFamily="18" charset="0"/>
                          </a:rPr>
                          <m:t>𝑜</m:t>
                        </m:r>
                      </m:sub>
                    </m:sSub>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𝑢</m:t>
                        </m:r>
                      </m:e>
                      <m:sub>
                        <m:r>
                          <a:rPr lang="en-US" b="0" i="1" baseline="0" smtClean="0">
                            <a:latin typeface="Cambria Math" panose="02040503050406030204" pitchFamily="18" charset="0"/>
                          </a:rPr>
                          <m:t>∗</m:t>
                        </m:r>
                      </m:sub>
                      <m:sup>
                        <m:r>
                          <a:rPr lang="en-US" b="0" i="1" baseline="0" smtClean="0">
                            <a:latin typeface="Cambria Math" panose="02040503050406030204" pitchFamily="18" charset="0"/>
                          </a:rPr>
                          <m:t>3</m:t>
                        </m:r>
                      </m:sup>
                    </m:sSubSup>
                    <m:r>
                      <a:rPr lang="en-US" b="0" i="1" baseline="0" smtClean="0">
                        <a:latin typeface="Cambria Math" panose="02040503050406030204" pitchFamily="18" charset="0"/>
                      </a:rPr>
                      <m:t>/(</m:t>
                    </m:r>
                    <m:r>
                      <a:rPr lang="en-US" b="0" i="1" baseline="0" smtClean="0">
                        <a:latin typeface="Cambria Math" panose="02040503050406030204" pitchFamily="18" charset="0"/>
                      </a:rPr>
                      <m:t>𝑔𝑘</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𝑄</m:t>
                        </m:r>
                      </m:e>
                      <m:sub>
                        <m:r>
                          <a:rPr lang="en-US" b="0" i="1" baseline="0" smtClean="0">
                            <a:latin typeface="Cambria Math" panose="02040503050406030204" pitchFamily="18" charset="0"/>
                          </a:rPr>
                          <m:t>0</m:t>
                        </m:r>
                      </m:sub>
                    </m:sSub>
                  </m:oMath>
                </a14:m>
                <a:r>
                  <a:rPr lang="en-US" baseline="0" dirty="0"/>
                  <a:t>)</a:t>
                </a:r>
                <a14:m>
                  <m:oMath xmlns:m="http://schemas.openxmlformats.org/officeDocument/2006/math">
                    <m:r>
                      <a:rPr lang="en-US" b="0" i="1" baseline="0" dirty="0" smtClean="0">
                        <a:latin typeface="Cambria Math" panose="02040503050406030204" pitchFamily="18" charset="0"/>
                      </a:rPr>
                      <m:t> ,</m:t>
                    </m:r>
                  </m:oMath>
                </a14:m>
                <a:r>
                  <a:rPr lang="en-US" baseline="0" dirty="0"/>
                  <a:t> where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𝑢</m:t>
                        </m:r>
                      </m:e>
                      <m:sub>
                        <m:r>
                          <a:rPr lang="en-US" b="0" i="1" baseline="0" smtClean="0">
                            <a:latin typeface="Cambria Math" panose="02040503050406030204" pitchFamily="18" charset="0"/>
                          </a:rPr>
                          <m:t>∗</m:t>
                        </m:r>
                      </m:sub>
                    </m:sSub>
                  </m:oMath>
                </a14:m>
                <a:r>
                  <a:rPr lang="en-US" baseline="0" dirty="0"/>
                  <a:t> is the surface friction velocity,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𝑄</m:t>
                        </m:r>
                      </m:e>
                      <m:sub>
                        <m:r>
                          <a:rPr lang="en-US" b="0" i="1" baseline="0" smtClean="0">
                            <a:latin typeface="Cambria Math" panose="02040503050406030204" pitchFamily="18" charset="0"/>
                          </a:rPr>
                          <m:t>0</m:t>
                        </m:r>
                      </m:sub>
                    </m:sSub>
                  </m:oMath>
                </a14:m>
                <a:r>
                  <a:rPr lang="en-US" baseline="0" dirty="0"/>
                  <a:t> is the surface kinematic surface heat flux, </a:t>
                </a:r>
                <a14:m>
                  <m:oMath xmlns:m="http://schemas.openxmlformats.org/officeDocument/2006/math">
                    <m:r>
                      <a:rPr lang="en-US" b="0" i="1" baseline="0" smtClean="0">
                        <a:latin typeface="Cambria Math" panose="02040503050406030204" pitchFamily="18" charset="0"/>
                      </a:rPr>
                      <m:t>𝑘</m:t>
                    </m:r>
                  </m:oMath>
                </a14:m>
                <a:r>
                  <a:rPr lang="en-US" baseline="0" dirty="0"/>
                  <a:t> is the von-Karman constant, </a:t>
                </a:r>
                <a14:m>
                  <m:oMath xmlns:m="http://schemas.openxmlformats.org/officeDocument/2006/math">
                    <m:r>
                      <a:rPr lang="en-US" b="0" i="1" baseline="0" smtClean="0">
                        <a:latin typeface="Cambria Math" panose="02040503050406030204" pitchFamily="18" charset="0"/>
                      </a:rPr>
                      <m:t>𝑔</m:t>
                    </m:r>
                  </m:oMath>
                </a14:m>
                <a:r>
                  <a:rPr lang="en-US" baseline="0" dirty="0"/>
                  <a:t> is the acceleration due to gravity, and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𝑇</m:t>
                        </m:r>
                      </m:e>
                      <m:sub>
                        <m:r>
                          <a:rPr lang="en-US" b="0" i="1" baseline="0" smtClean="0">
                            <a:latin typeface="Cambria Math" panose="02040503050406030204" pitchFamily="18" charset="0"/>
                          </a:rPr>
                          <m:t>0</m:t>
                        </m:r>
                      </m:sub>
                    </m:sSub>
                  </m:oMath>
                </a14:m>
                <a:r>
                  <a:rPr lang="en-US" baseline="0" dirty="0"/>
                  <a:t> is the surface temperature.  It is the roughly the height below which turbulence generated by shear is dominant.  Above this height, turbulence production is dominated by buoyancy driven by surface heating.</a:t>
                </a:r>
              </a:p>
              <a:p>
                <a:pPr defTabSz="881390">
                  <a:defRPr/>
                </a:pPr>
                <a:endParaRPr lang="en-US" baseline="0" dirty="0"/>
              </a:p>
              <a:p>
                <a:pPr defTabSz="881390">
                  <a:defRPr/>
                </a:pPr>
                <a:r>
                  <a:rPr lang="en-US" baseline="0" dirty="0"/>
                  <a:t>Concentrations in the absence of the barrier are decreased by as much as factor of 3 close to the source in the presence of the barrier.  </a:t>
                </a:r>
              </a:p>
              <a:p>
                <a:pPr defTabSz="881390">
                  <a:defRPr/>
                </a:pPr>
                <a:endParaRPr lang="en-US" baseline="0" dirty="0"/>
              </a:p>
              <a:p>
                <a:pPr defTabSz="881390">
                  <a:defRPr/>
                </a:pPr>
                <a:endParaRPr lang="en-US" baseline="0" dirty="0"/>
              </a:p>
            </p:txBody>
          </p:sp>
        </mc:Choice>
        <mc:Fallback xmlns="">
          <p:sp>
            <p:nvSpPr>
              <p:cNvPr id="3" name="Notes Placeholder 2"/>
              <p:cNvSpPr>
                <a:spLocks noGrp="1"/>
              </p:cNvSpPr>
              <p:nvPr>
                <p:ph type="body" idx="1"/>
              </p:nvPr>
            </p:nvSpPr>
            <p:spPr/>
            <p:txBody>
              <a:bodyPr/>
              <a:lstStyle/>
              <a:p>
                <a:pPr defTabSz="881390">
                  <a:defRPr/>
                </a:pPr>
                <a:r>
                  <a:rPr lang="en-US" baseline="0" dirty="0"/>
                  <a:t>Stabilities are characterized using the </a:t>
                </a:r>
                <a:r>
                  <a:rPr lang="en-US" baseline="0" dirty="0" err="1"/>
                  <a:t>Monin-Obukhov</a:t>
                </a:r>
                <a:r>
                  <a:rPr lang="en-US" baseline="0" dirty="0"/>
                  <a:t> length, </a:t>
                </a:r>
                <a:r>
                  <a:rPr lang="en-US" b="0" i="0" baseline="0">
                    <a:latin typeface="Cambria Math" panose="02040503050406030204" pitchFamily="18" charset="0"/>
                  </a:rPr>
                  <a:t>𝐿=−𝑇_𝑜 𝑢_∗^3/(𝑔𝑘𝑄_0</a:t>
                </a:r>
                <a:r>
                  <a:rPr lang="en-US" baseline="0" dirty="0"/>
                  <a:t>)</a:t>
                </a:r>
                <a:r>
                  <a:rPr lang="en-US" b="0" i="0" baseline="0" dirty="0">
                    <a:latin typeface="Cambria Math" panose="02040503050406030204" pitchFamily="18" charset="0"/>
                  </a:rPr>
                  <a:t> ,</a:t>
                </a:r>
                <a:r>
                  <a:rPr lang="en-US" baseline="0" dirty="0"/>
                  <a:t> where </a:t>
                </a:r>
                <a:r>
                  <a:rPr lang="en-US" b="0" i="0" baseline="0">
                    <a:latin typeface="Cambria Math" panose="02040503050406030204" pitchFamily="18" charset="0"/>
                  </a:rPr>
                  <a:t>𝑢_∗</a:t>
                </a:r>
                <a:r>
                  <a:rPr lang="en-US" baseline="0" dirty="0"/>
                  <a:t> is the surface friction velocity, </a:t>
                </a:r>
                <a:r>
                  <a:rPr lang="en-US" b="0" i="0" baseline="0">
                    <a:latin typeface="Cambria Math" panose="02040503050406030204" pitchFamily="18" charset="0"/>
                  </a:rPr>
                  <a:t>𝑄_0</a:t>
                </a:r>
                <a:r>
                  <a:rPr lang="en-US" baseline="0" dirty="0"/>
                  <a:t> is the surface kinematic surface heat flux, </a:t>
                </a:r>
                <a:r>
                  <a:rPr lang="en-US" b="0" i="0" baseline="0">
                    <a:latin typeface="Cambria Math" panose="02040503050406030204" pitchFamily="18" charset="0"/>
                  </a:rPr>
                  <a:t>𝑘</a:t>
                </a:r>
                <a:r>
                  <a:rPr lang="en-US" baseline="0" dirty="0"/>
                  <a:t> is the von-Karman constant, </a:t>
                </a:r>
                <a:r>
                  <a:rPr lang="en-US" b="0" i="0" baseline="0">
                    <a:latin typeface="Cambria Math" panose="02040503050406030204" pitchFamily="18" charset="0"/>
                  </a:rPr>
                  <a:t>𝑔</a:t>
                </a:r>
                <a:r>
                  <a:rPr lang="en-US" baseline="0" dirty="0"/>
                  <a:t> is the acceleration due to gravity, and </a:t>
                </a:r>
                <a:r>
                  <a:rPr lang="en-US" b="0" i="0" baseline="0">
                    <a:latin typeface="Cambria Math" panose="02040503050406030204" pitchFamily="18" charset="0"/>
                  </a:rPr>
                  <a:t>𝑇_0</a:t>
                </a:r>
                <a:r>
                  <a:rPr lang="en-US" baseline="0" dirty="0"/>
                  <a:t> is the surface temperature.  It is the roughly the height below which turbulence generated by shear is dominant.  Above this height, turbulence production is dominated by buoyancy driven by surface heating.</a:t>
                </a:r>
              </a:p>
              <a:p>
                <a:pPr defTabSz="881390">
                  <a:defRPr/>
                </a:pPr>
                <a:endParaRPr lang="en-US" baseline="0" dirty="0"/>
              </a:p>
              <a:p>
                <a:pPr defTabSz="881390">
                  <a:defRPr/>
                </a:pPr>
                <a:r>
                  <a:rPr lang="en-US" baseline="0" dirty="0"/>
                  <a:t>Concentrations in the absence of the barrier are decreased by as much as factor of 3 close to the source in the presence of the barrier.  </a:t>
                </a:r>
              </a:p>
              <a:p>
                <a:pPr defTabSz="881390">
                  <a:defRPr/>
                </a:pPr>
                <a:endParaRPr lang="en-US" baseline="0" dirty="0"/>
              </a:p>
              <a:p>
                <a:pPr defTabSz="881390">
                  <a:defRPr/>
                </a:pPr>
                <a:endParaRPr lang="en-US" baseline="0" dirty="0"/>
              </a:p>
            </p:txBody>
          </p:sp>
        </mc:Fallback>
      </mc:AlternateContent>
      <p:sp>
        <p:nvSpPr>
          <p:cNvPr id="4" name="Slide Number Placeholder 3"/>
          <p:cNvSpPr>
            <a:spLocks noGrp="1"/>
          </p:cNvSpPr>
          <p:nvPr>
            <p:ph type="sldNum" sz="quarter" idx="10"/>
          </p:nvPr>
        </p:nvSpPr>
        <p:spPr/>
        <p:txBody>
          <a:bodyPr/>
          <a:lstStyle/>
          <a:p>
            <a:fld id="{8ECC129C-E094-44A9-9990-2FFEB90AEFE5}" type="slidenum">
              <a:rPr lang="en-US" smtClean="0"/>
              <a:t>10</a:t>
            </a:fld>
            <a:endParaRPr lang="en-US" dirty="0"/>
          </a:p>
        </p:txBody>
      </p:sp>
    </p:spTree>
    <p:extLst>
      <p:ext uri="{BB962C8B-B14F-4D97-AF65-F5344CB8AC3E}">
        <p14:creationId xmlns:p14="http://schemas.microsoft.com/office/powerpoint/2010/main" val="386239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0" i="0" u="none" strike="noStrike" kern="1200" baseline="0" dirty="0">
                <a:solidFill>
                  <a:schemeClr val="tx1"/>
                </a:solidFill>
                <a:latin typeface="+mn-lt"/>
                <a:ea typeface="+mn-ea"/>
                <a:cs typeface="+mn-cs"/>
              </a:rPr>
              <a:t>Analysis from the Idaho Falls tracer field study led to a re-examination of near-surface dispersion resulting in new formulations for horizontal and vertical plume spread. The equations for vertical spread use the solution of the two-dimensional diffusion equation, in which the eddy diffusivity, based on surface layer similarity, is a function of surface micrometeorological variables such as surface friction velocity and </a:t>
            </a:r>
            <a:r>
              <a:rPr lang="en-US" sz="2000" b="0" i="0" u="none" strike="noStrike" kern="1200" baseline="0" dirty="0" err="1">
                <a:solidFill>
                  <a:schemeClr val="tx1"/>
                </a:solidFill>
                <a:latin typeface="+mn-lt"/>
                <a:ea typeface="+mn-ea"/>
                <a:cs typeface="+mn-cs"/>
              </a:rPr>
              <a:t>Monin-Obukhov</a:t>
            </a:r>
            <a:r>
              <a:rPr lang="en-US" sz="2000" b="0" i="0" u="none" strike="noStrike" kern="1200" baseline="0" dirty="0">
                <a:solidFill>
                  <a:schemeClr val="tx1"/>
                </a:solidFill>
                <a:latin typeface="+mn-lt"/>
                <a:ea typeface="+mn-ea"/>
                <a:cs typeface="+mn-cs"/>
              </a:rPr>
              <a:t> length. The horizontal plume spread equations are based on Eckman’s (1994) suggestion that plume spread is governed by horizontal turbulent velocity fluctuations and the vertical variation of the wind speed at mean plume height. Concentration estimates based on the proposed plume spread equations compare well with data from both the Prairie Grass experiment (Barad, 1958) as well as the recently conducted Idaho Falls experiment (Finn et al., 2010). One of the major conclusions of this study is that the plume spreads as well as the wind speed used to estimate concentrations in a dispersion model form a set of coupled variables.</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11</a:t>
            </a:fld>
            <a:endParaRPr lang="en-US" dirty="0"/>
          </a:p>
        </p:txBody>
      </p:sp>
    </p:spTree>
    <p:extLst>
      <p:ext uri="{BB962C8B-B14F-4D97-AF65-F5344CB8AC3E}">
        <p14:creationId xmlns:p14="http://schemas.microsoft.com/office/powerpoint/2010/main" val="156858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0" i="0" u="none" strike="noStrike" kern="1200" baseline="0" dirty="0">
                <a:solidFill>
                  <a:schemeClr val="tx1"/>
                </a:solidFill>
                <a:latin typeface="+mn-lt"/>
                <a:ea typeface="+mn-ea"/>
                <a:cs typeface="+mn-cs"/>
              </a:rPr>
              <a:t>Four models, AERMOD, run with both the area-source and volume-source options to represent roadways, CALINE, versions 3 and 4, ADMS and RLINE, were evaluated with data from two field tracer studies are used: the Idaho Falls tracer study and the Caltrans Highway 99 tracer study. Model performance measures are calculated using concentrations (observed and estimated) that are paired in time and space, since many of the health related questions involve outcomes associate with spatially and temporally distributed human activities. All four models showed an ability to estimate the majority of downwind concentrations within a factor of two of the observations. RLINE, AERMOD-V, and ADMS, also have the capability to predict concentrations upwind of the roadway that result from low-speed meandering of the plume. Generally, RLINE, ADMS, and AERMOD (both source types) had overall performance statistics that were broadly similar, while CALINE 3 and 4 both produced a larger degree of scatter in their concentration estimates. The models performed best for near-neutral conditions in both tracer studies, but had mixed results under convective and stable conditions.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dirty="0"/>
          </a:p>
        </p:txBody>
      </p:sp>
    </p:spTree>
    <p:extLst>
      <p:ext uri="{BB962C8B-B14F-4D97-AF65-F5344CB8AC3E}">
        <p14:creationId xmlns:p14="http://schemas.microsoft.com/office/powerpoint/2010/main" val="5572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0" i="0" u="none" strike="noStrike" kern="1200" baseline="0" dirty="0">
                <a:solidFill>
                  <a:schemeClr val="tx1"/>
                </a:solidFill>
                <a:latin typeface="+mn-lt"/>
                <a:ea typeface="+mn-ea"/>
                <a:cs typeface="+mn-cs"/>
              </a:rPr>
              <a:t>Several studies have found that exposure to traffic-generated air pollution is associated with several adverse health effects. Field studies, laboratory experiments, and numerical simulations indicate that roadside barriers represent a practical method of mitigating the impact of vehicle emissions because near road concentrations are significantly reduced downwind of a barrier relative to concentrations in the absence of a barrier. These studies also show that the major effects of barriers on concentrations are: 1) the concentration is well mixed over a height roughly proportional to the barrier height, and this effect persists over several barrier heights downwind, 2) the turbulence that spreads the plume vertically is increased downwind of the barrier, 3) the pollutant is lofted above the top of the barrier. This paper ties these effects together using two semi-empirical dispersion models. These models provide good descriptions of concentrations measured in a wind tunnel study and a tracer field study. Their performance is best during neutral and stable conditions. The models overestimate concentrations near the barrier during unstable conditions. We illustrate an application of these models by estimating the effect of barrier height on concentrations during neutral, stable, and unstable conditions.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13</a:t>
            </a:fld>
            <a:endParaRPr lang="en-US" dirty="0"/>
          </a:p>
        </p:txBody>
      </p:sp>
    </p:spTree>
    <p:extLst>
      <p:ext uri="{BB962C8B-B14F-4D97-AF65-F5344CB8AC3E}">
        <p14:creationId xmlns:p14="http://schemas.microsoft.com/office/powerpoint/2010/main" val="241786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performs well in estimating concentrations under near neutral and slightly unstable conditions on Day 1 and Day 3.  The model underestimates concentrations near the source on the unstable conditions of Day 2. On Day 4, under very stable conditions, the model underestimates concentrations close to the source because the model does not account for flow carrying tracer around edges of barrier.  The underestimation during unstable conditions has been corrected in recent version of model by accounting for enhanced entrainment into wake of the model under unstable conditions (See Venkatram and Schulte, 2018). </a:t>
            </a:r>
          </a:p>
        </p:txBody>
      </p:sp>
      <p:sp>
        <p:nvSpPr>
          <p:cNvPr id="4" name="Slide Number Placeholder 3"/>
          <p:cNvSpPr>
            <a:spLocks noGrp="1"/>
          </p:cNvSpPr>
          <p:nvPr>
            <p:ph type="sldNum" sz="quarter" idx="10"/>
          </p:nvPr>
        </p:nvSpPr>
        <p:spPr/>
        <p:txBody>
          <a:bodyPr/>
          <a:lstStyle/>
          <a:p>
            <a:fld id="{E8279E6D-00A9-4B64-8C3A-9DDF802CB60D}" type="slidenum">
              <a:rPr lang="en-US" smtClean="0"/>
              <a:t>14</a:t>
            </a:fld>
            <a:endParaRPr lang="en-US" dirty="0"/>
          </a:p>
        </p:txBody>
      </p:sp>
    </p:spTree>
    <p:extLst>
      <p:ext uri="{BB962C8B-B14F-4D97-AF65-F5344CB8AC3E}">
        <p14:creationId xmlns:p14="http://schemas.microsoft.com/office/powerpoint/2010/main" val="234023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simplest way of accounting for dispersion from depressed highways is to add an initial vertical spread to the total spread.  The initial spread is proportional to the depth of the depressed highway (Venkatram et al., 2013). </a:t>
            </a:r>
            <a:r>
              <a:rPr lang="en-US" sz="2000" b="0" i="0" u="none" strike="noStrike" kern="1200" baseline="0" dirty="0" err="1">
                <a:solidFill>
                  <a:schemeClr val="tx1"/>
                </a:solidFill>
                <a:latin typeface="+mn-lt"/>
                <a:ea typeface="+mn-ea"/>
                <a:cs typeface="+mn-cs"/>
              </a:rPr>
              <a:t>Amini</a:t>
            </a:r>
            <a:r>
              <a:rPr lang="en-US" sz="2000" b="0" i="0" u="none" strike="noStrike" kern="1200" baseline="0" dirty="0">
                <a:solidFill>
                  <a:schemeClr val="tx1"/>
                </a:solidFill>
                <a:latin typeface="+mn-lt"/>
                <a:ea typeface="+mn-ea"/>
                <a:cs typeface="+mn-cs"/>
              </a:rPr>
              <a:t> et al. present a model based on an analysis of data from a wind tunnel (Heist et al., 2009) conducted to study dispersion of emissions from three depressed roadway configurations; a 6m deep depressed roadway with vertical sidewalls, a 6m deep depressed roadway with 30° sloping sidewalls, and a 9m deep depressed roadway with vertical sidewalls. All these configurations induce complex flow fields, increase turbulence levels, and decrease surface concentrations downwind of the depressed road compared to those of the at-grade configuration. The paper presents a simple method to account for these effects in models such as RLINE and AERMOD through two parameters that modify vertical plume spread.</a:t>
            </a:r>
          </a:p>
          <a:p>
            <a:endParaRPr lang="en-US" sz="2000" b="0" i="0" u="none" strike="noStrike" kern="1200" baseline="0" dirty="0">
              <a:solidFill>
                <a:schemeClr val="tx1"/>
              </a:solidFill>
              <a:latin typeface="+mn-lt"/>
              <a:ea typeface="+mn-ea"/>
              <a:cs typeface="+mn-cs"/>
            </a:endParaRPr>
          </a:p>
          <a:p>
            <a:pPr algn="just"/>
            <a:r>
              <a:rPr lang="en-US" sz="2000" b="0" i="0" u="none" strike="noStrike" kern="1200" baseline="0" dirty="0" err="1">
                <a:solidFill>
                  <a:schemeClr val="tx1"/>
                </a:solidFill>
                <a:latin typeface="+mn-lt"/>
                <a:ea typeface="+mn-ea"/>
                <a:cs typeface="+mn-cs"/>
              </a:rPr>
              <a:t>Ahangar</a:t>
            </a:r>
            <a:r>
              <a:rPr lang="en-US" sz="2000" b="0" i="0" u="none" strike="noStrike" kern="1200" baseline="0" dirty="0">
                <a:solidFill>
                  <a:schemeClr val="tx1"/>
                </a:solidFill>
                <a:latin typeface="+mn-lt"/>
                <a:ea typeface="+mn-ea"/>
                <a:cs typeface="+mn-cs"/>
              </a:rPr>
              <a:t> et al. (2017) present dispersion model to estimate the impact of a solid noise barrier upwind of a highway on air pollution concentrations downwind of the road. The model, based on data from wind tunnel experiments conducted by Heist et al. (2009), assumes that the upwind barrier has two main effects: 1) it creates a recirculation zone behind the barrier that sweeps the emissions from the highway back towards the wall, and 2) it enhances vertical dispersion and initial mixing. By combining the upwind barrier model with the mixed wake model for a downwind barrier described in Schulte et al. (2014), the model describes dispersion of emissions from a highway with noise barriers on both sides. The model provides a good description of measurements made in the wind tunnel. The presence of an upwind barrier causes reductions in concentrations relative to those measured downwind of a road with no barriers. The reduction can be as large as that caused by a downwind barrier if the recirculation zone covers the width of the highway. Barriers on both sides of the highway result in larger reductions downwind of the barriers than those caused by a single barrier either upwind or downwind. As expected, barrier effects are small beyond 10 barrier heights downwind of the highway.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dirty="0"/>
          </a:p>
        </p:txBody>
      </p:sp>
    </p:spTree>
    <p:extLst>
      <p:ext uri="{BB962C8B-B14F-4D97-AF65-F5344CB8AC3E}">
        <p14:creationId xmlns:p14="http://schemas.microsoft.com/office/powerpoint/2010/main" val="66429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The Operational Street Pollution Model (OSPM) (</a:t>
            </a:r>
            <a:r>
              <a:rPr lang="en-US" sz="2000" b="0" i="0" u="none" strike="noStrike" kern="1200" baseline="0" dirty="0" err="1">
                <a:solidFill>
                  <a:schemeClr val="tx1"/>
                </a:solidFill>
                <a:latin typeface="+mn-lt"/>
                <a:ea typeface="+mn-ea"/>
                <a:cs typeface="+mn-cs"/>
              </a:rPr>
              <a:t>Berkowicz</a:t>
            </a:r>
            <a:r>
              <a:rPr lang="en-US" sz="2000" b="0" i="0" u="none" strike="noStrike" kern="1200" baseline="0" dirty="0">
                <a:solidFill>
                  <a:schemeClr val="tx1"/>
                </a:solidFill>
                <a:latin typeface="+mn-lt"/>
                <a:ea typeface="+mn-ea"/>
                <a:cs typeface="+mn-cs"/>
              </a:rPr>
              <a:t> et al., 1997) is the most widely used model for estimating the impact of buildings on dispersion of traffic emissions. This model applies primarily to street canyons between relatively uniform buildings which are common in Europe, where this model originates. It may not be applicable to the inhomogeneous building structures that characterize urban area cores in the United States, because the inhomogeneous environments produce complex flow structures inconsistent with the street canyon model formulation.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dirty="0"/>
          </a:p>
        </p:txBody>
      </p:sp>
    </p:spTree>
    <p:extLst>
      <p:ext uri="{BB962C8B-B14F-4D97-AF65-F5344CB8AC3E}">
        <p14:creationId xmlns:p14="http://schemas.microsoft.com/office/powerpoint/2010/main" val="48774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0" i="0" u="none" strike="noStrike" kern="1200" baseline="0" dirty="0">
                <a:solidFill>
                  <a:schemeClr val="tx1"/>
                </a:solidFill>
                <a:latin typeface="+mn-lt"/>
                <a:ea typeface="+mn-ea"/>
                <a:cs typeface="+mn-cs"/>
              </a:rPr>
              <a:t>Schulte at al. (2015) propose a model that accounts for the inhomogeneous building structures in US cities. Analysis of data collected in street canyons located in Hanover, Germany and Los Angeles, USA, suggests that street-level concentrations of vehicle-related pollutants can be estimated with a model that assumes that vertical turbulent transport of emissions dominates the governing processes. The dispersion model relates surface concentrations to traffic flow rate, the effective aspect ratio of the street, and roof level turbulence. The dispersion model indicates that magnification of concentrations relative to those in the absence of buildings is most sensitive to the aspect ratio of the street, which is the ratio of the effective height of the buildings on the street to the width of the street. This result can be useful in the design of transit oriented developments that increase building density to reduce emissions from transportation.</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242045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in the left panel shows the UFP peaks associated with emissions from traffic in a street canyon in Los Angeles, superimposed on the background UFP concentration. These peaks were averaged to obtain half hour values that were compared with the observations, shown in the right panel.  The points correspond to the aspect ratios of the streets that were sampled in the field studies conducted in Los Angeles.  The next slide describes how the aspect ratio was calculated in streets in which building heights varied substantially. </a:t>
            </a:r>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278517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figure shows the computation of the effective height of buildings in a street block.  The silhouettes of  buildings on each side of the street are projected on vertical planes.  The average height is the projected area divided by the block length as shown in the figure.  The aspect ratio is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r>
                      <a:rPr lang="en-US" b="0" i="1" smtClean="0">
                        <a:latin typeface="Cambria Math" panose="02040503050406030204" pitchFamily="18" charset="0"/>
                      </a:rPr>
                      <m:t>𝑊</m:t>
                    </m:r>
                  </m:oMath>
                </a14:m>
                <a:r>
                  <a:rPr lang="en-US" dirty="0"/>
                  <a:t>, where</a:t>
                </a:r>
                <a:r>
                  <a:rPr lang="en-US" baseline="0" dirty="0"/>
                  <a:t> </a:t>
                </a:r>
                <a14:m>
                  <m:oMath xmlns:m="http://schemas.openxmlformats.org/officeDocument/2006/math">
                    <m:r>
                      <a:rPr lang="en-US" b="0" i="1" baseline="0" smtClean="0">
                        <a:latin typeface="Cambria Math" panose="02040503050406030204" pitchFamily="18" charset="0"/>
                      </a:rPr>
                      <m:t>𝑊</m:t>
                    </m:r>
                  </m:oMath>
                </a14:m>
                <a:r>
                  <a:rPr lang="en-US" dirty="0"/>
                  <a:t> is the width of the street.</a:t>
                </a:r>
              </a:p>
            </p:txBody>
          </p:sp>
        </mc:Choice>
        <mc:Fallback xmlns="">
          <p:sp>
            <p:nvSpPr>
              <p:cNvPr id="3" name="Notes Placeholder 2"/>
              <p:cNvSpPr>
                <a:spLocks noGrp="1"/>
              </p:cNvSpPr>
              <p:nvPr>
                <p:ph type="body" idx="1"/>
              </p:nvPr>
            </p:nvSpPr>
            <p:spPr/>
            <p:txBody>
              <a:bodyPr/>
              <a:lstStyle/>
              <a:p>
                <a:r>
                  <a:rPr lang="en-US" dirty="0"/>
                  <a:t>The figure shows the computation of the effective height of buildings in a street block.  The silhouettes of  buildings on each side of the street are projected on vertical planes.  The average height is the projected area divided by the block length as shown in the figure.  The aspect ratio is then </a:t>
                </a:r>
                <a:r>
                  <a:rPr lang="en-US" b="0" i="0">
                    <a:latin typeface="Cambria Math" panose="02040503050406030204" pitchFamily="18" charset="0"/>
                  </a:rPr>
                  <a:t>𝐻_𝑒𝑓𝑓/𝑊</a:t>
                </a:r>
                <a:r>
                  <a:rPr lang="en-US" dirty="0"/>
                  <a:t>, where</a:t>
                </a:r>
                <a:r>
                  <a:rPr lang="en-US" baseline="0" dirty="0"/>
                  <a:t> </a:t>
                </a:r>
                <a:r>
                  <a:rPr lang="en-US" b="0" i="0" baseline="0">
                    <a:latin typeface="Cambria Math" panose="02040503050406030204" pitchFamily="18" charset="0"/>
                  </a:rPr>
                  <a:t>𝑊</a:t>
                </a:r>
                <a:r>
                  <a:rPr lang="en-US" dirty="0"/>
                  <a:t> is the width of the street.</a:t>
                </a:r>
              </a:p>
            </p:txBody>
          </p:sp>
        </mc:Fallback>
      </mc:AlternateContent>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349226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0" i="0" u="none" strike="noStrike" kern="1200" baseline="0" dirty="0">
                <a:solidFill>
                  <a:schemeClr val="tx1"/>
                </a:solidFill>
                <a:latin typeface="+mn-lt"/>
                <a:ea typeface="+mn-ea"/>
                <a:cs typeface="+mn-cs"/>
              </a:rPr>
              <a:t>The Community Line Source (C-LINE) modeling system estimates emissions and dispersion of toxic air pollutants for roadways within the continental United States. It accesses publicly available traffic and meteorological datasets, and is optimized for use on community-sized areas (100 to 1000 km</a:t>
            </a:r>
            <a:r>
              <a:rPr lang="en-US" sz="2000" b="0" i="0" u="none" strike="noStrike" kern="1200" baseline="30000" dirty="0">
                <a:solidFill>
                  <a:schemeClr val="tx1"/>
                </a:solidFill>
                <a:latin typeface="+mn-lt"/>
                <a:ea typeface="+mn-ea"/>
                <a:cs typeface="+mn-cs"/>
              </a:rPr>
              <a:t>2</a:t>
            </a:r>
            <a:r>
              <a:rPr lang="en-US" sz="2000" b="0" i="0" u="none" strike="noStrike" kern="1200" baseline="0" dirty="0">
                <a:solidFill>
                  <a:schemeClr val="tx1"/>
                </a:solidFill>
                <a:latin typeface="+mn-lt"/>
                <a:ea typeface="+mn-ea"/>
                <a:cs typeface="+mn-cs"/>
              </a:rPr>
              <a:t>). The user is not required to provide input data, but can provide their own if desired. C-LINE is a modeling and visualization system that access inputs, performs calculations, visualizes results, provides options to manipulate input variables, and performs basic data analysis. C-LINE is not intended for regulatory applications. Its local-scale focus and ability to quickly compare different roadway pollution scenarios supports community-based applications and help to identify areas for further research.</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dirty="0"/>
          </a:p>
        </p:txBody>
      </p:sp>
    </p:spTree>
    <p:extLst>
      <p:ext uri="{BB962C8B-B14F-4D97-AF65-F5344CB8AC3E}">
        <p14:creationId xmlns:p14="http://schemas.microsoft.com/office/powerpoint/2010/main" val="361398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Valencia et al. (2018) describe different methods to model conversion of NOx to N</a:t>
            </a:r>
            <a:r>
              <a:rPr lang="en-US" baseline="0" dirty="0"/>
              <a:t>O</a:t>
            </a:r>
            <a:r>
              <a:rPr lang="en-US" baseline="-25000" dirty="0"/>
              <a:t>2</a:t>
            </a:r>
            <a:r>
              <a:rPr lang="en-US" baseline="0" dirty="0"/>
              <a:t>.  One or more of these methods will be included in AERMOD.</a:t>
            </a:r>
          </a:p>
          <a:p>
            <a:endParaRPr lang="en-US" baseline="0" dirty="0"/>
          </a:p>
          <a:p>
            <a:pPr algn="just"/>
            <a:r>
              <a:rPr lang="en-US" dirty="0"/>
              <a:t>At wind speeds less than 2 m/s at 10 m, models tend to overestimate concentrations, which is a problem when these models are used to meet air quality standards.  AERMOD has several options to account for the horizontal wind meandering that occurs under low wind speeds, which is the likely reason that concentrations are lower than model estimates.  However, there is little consensus on the option that provides adequate concentration estimates.  </a:t>
            </a:r>
          </a:p>
          <a:p>
            <a:pPr algn="just"/>
            <a:endParaRPr lang="en-US" dirty="0"/>
          </a:p>
          <a:p>
            <a:pPr algn="just"/>
            <a:r>
              <a:rPr lang="en-US" dirty="0"/>
              <a:t>Urban highways are invariably affected by urban structures that modify the flow field and micrometeorological variables that affect dispersion.  Meteorological inputs constructed using airport data from airports, which are generally located far from urban centers, have to be modified to account for the presence of buildings and other urban structures adjacent to traffic emissions.  Progress is required in developing methods that can be used to construct model inputs applicable to urban areas using airport data.  Some progress (</a:t>
            </a:r>
            <a:r>
              <a:rPr lang="en-US" dirty="0" err="1"/>
              <a:t>Luhar</a:t>
            </a:r>
            <a:r>
              <a:rPr lang="en-US" dirty="0"/>
              <a:t> et al., 2006) has been made in this area, but there is generally accepted method that is incorporated in models such as AERMMOD.  </a:t>
            </a:r>
          </a:p>
          <a:p>
            <a:pPr algn="just"/>
            <a:endParaRPr lang="en-US" dirty="0"/>
          </a:p>
          <a:p>
            <a:pPr algn="just"/>
            <a:r>
              <a:rPr lang="en-US" dirty="0"/>
              <a:t>Several studies (Gallagher et., 2015; Deshmukh et., 2019) have been conducted to examine the impact of vegetative barriers on near-road air quality.  Observations indicate that these barriers can increase or decrease concentrations relative to those in the absence of the barrier.  Porous barriers can decrease turbulence velocity and length scales of the component of the flow passing through the barrier, and thus increase concentrations. On the other hand, the flow that goes over the barrier enhances vertical dispersion and thus decreases concentrations.  The relative effects of these two opposing processes depends on the porosity of the barrier and the height of the barrier.  We do not have a simple model that incorporates these two effects.  </a:t>
            </a:r>
          </a:p>
          <a:p>
            <a:pPr algn="just"/>
            <a:endParaRPr lang="en-US" dirty="0"/>
          </a:p>
          <a:p>
            <a:pPr algn="just"/>
            <a:r>
              <a:rPr lang="en-US" dirty="0"/>
              <a:t>“Edge” effect refers to that near the end of a roadside barrier where the flow can be directed along and then around the edge of the barrier.  The emissions carried by this flow can reduce the mitigating effect of barriers at some distance before the barrier ends.  Wind tunnel studies conducted by the USPEPA indicate that the near-surface concentration starts increasing to levels above the values at the middle of the barrier at about six barrier heights from the edge of the barrier, reaching about halfway between the values corresponding to the no-barrier and barrier cases.  </a:t>
            </a:r>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197453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61125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304088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371219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u="none" strike="noStrike" kern="1200" baseline="0" dirty="0">
                <a:solidFill>
                  <a:schemeClr val="tx1"/>
                </a:solidFill>
                <a:latin typeface="+mn-lt"/>
                <a:ea typeface="+mn-ea"/>
                <a:cs typeface="+mn-cs"/>
              </a:rPr>
              <a:t>HEI, 2010. Traffic-Related Air Pollution: A Critical Review of the Literature on Emissions, Exposure, and Health Effects, Special Report 17. Health Effects Institute Panel on the Health Effects of Traffic-Related Air Pollution, Boston, MA.</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03218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r>
                  <a:rPr lang="en-US" sz="3200" dirty="0"/>
                  <a:t>In these models, the highway is treated as a set of line sources centered on lanes.  A line source is modeled as a set of point sources.  The contribution of the line source to the concentration at a receptor is obtained by integrating over the contributions of the point sources.  Assuming that the horizontal concentration distribution is Gaussian, you can obtain an analytical solution for the concentration at the receptor when the wind direction is perpendicular to the line source.  When it is not, you can obtain approximate solutions that are accurate for wind angles up to 75 degrees from the vertical to the line source (Venkatram and Horst, 2006).  </a:t>
                </a:r>
              </a:p>
              <a:p>
                <a:endParaRPr lang="en-US" sz="3200" dirty="0"/>
              </a:p>
              <a:p>
                <a:pPr algn="just"/>
                <a:r>
                  <a:rPr lang="en-US" sz="3200" dirty="0"/>
                  <a:t>Dispersion of highway emissions can be modeled using computational fluid dynamics (CFD) models that solve the governing species, momentum, and energy equations using parameterizations for transport by turbulence (Wang and Zhang, 2009; Hagler et al., 2011).  Such models are computationally demanding, and generally not used in regulatory applications.  The models treated here are semiempirical: they have a mechanistic foundation but some of the parameters are obtained by fitting model estimates to observations.  The formulation of such models is also guided by results from CFD models. </a:t>
                </a:r>
              </a:p>
              <a:p>
                <a:pPr algn="just"/>
                <a:endParaRPr lang="en-US" sz="3200" dirty="0"/>
              </a:p>
              <a:p>
                <a:pPr algn="just"/>
                <a:r>
                  <a:rPr lang="en-US" sz="3200" dirty="0"/>
                  <a:t>Currently used models, such as AERMOD and RLINE, do not use stability classes to select vertical and horizontal dispersion spreads,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𝑦</m:t>
                        </m:r>
                      </m:sub>
                    </m:sSub>
                    <m:r>
                      <a:rPr lang="en-US" sz="3200" b="0" i="1" smtClean="0">
                        <a:latin typeface="Cambria Math" panose="02040503050406030204" pitchFamily="18" charset="0"/>
                      </a:rPr>
                      <m:t> </m:t>
                    </m:r>
                    <m:r>
                      <a:rPr lang="en-US" sz="3200" b="0" i="1" smtClean="0">
                        <a:latin typeface="Cambria Math" panose="02040503050406030204" pitchFamily="18" charset="0"/>
                      </a:rPr>
                      <m:t>𝑎𝑛𝑑</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𝑧</m:t>
                        </m:r>
                      </m:sub>
                    </m:sSub>
                  </m:oMath>
                </a14:m>
                <a:r>
                  <a:rPr lang="en-US" sz="3200" dirty="0"/>
                  <a:t>, used in the Gaussian distributions.  They use plume</a:t>
                </a:r>
                <a:r>
                  <a:rPr lang="en-US" sz="3200" baseline="0" dirty="0"/>
                  <a:t> spreads expressed in terms of continuous functions of downwind distance, </a:t>
                </a:r>
                <a14:m>
                  <m:oMath xmlns:m="http://schemas.openxmlformats.org/officeDocument/2006/math">
                    <m:r>
                      <a:rPr lang="en-US" sz="3200" b="0" i="1" baseline="0" smtClean="0">
                        <a:latin typeface="Cambria Math" panose="02040503050406030204" pitchFamily="18" charset="0"/>
                      </a:rPr>
                      <m:t>𝑥</m:t>
                    </m:r>
                  </m:oMath>
                </a14:m>
                <a:r>
                  <a:rPr lang="en-US" sz="3200" dirty="0"/>
                  <a:t>, the surface</a:t>
                </a:r>
                <a:r>
                  <a:rPr lang="en-US" sz="3200" baseline="0" dirty="0"/>
                  <a:t> friction velocity, </a:t>
                </a:r>
                <a14:m>
                  <m:oMath xmlns:m="http://schemas.openxmlformats.org/officeDocument/2006/math">
                    <m:sSub>
                      <m:sSubPr>
                        <m:ctrlPr>
                          <a:rPr lang="en-US" sz="3200" b="0" i="1" baseline="0" smtClean="0">
                            <a:latin typeface="Cambria Math" panose="02040503050406030204" pitchFamily="18" charset="0"/>
                          </a:rPr>
                        </m:ctrlPr>
                      </m:sSubPr>
                      <m:e>
                        <m:r>
                          <a:rPr lang="en-US" sz="3200" b="0" i="1" baseline="0" smtClean="0">
                            <a:latin typeface="Cambria Math" panose="02040503050406030204" pitchFamily="18" charset="0"/>
                          </a:rPr>
                          <m:t>𝑢</m:t>
                        </m:r>
                      </m:e>
                      <m:sub>
                        <m:r>
                          <a:rPr lang="en-US" sz="3200" b="0" i="1" baseline="0" smtClean="0">
                            <a:latin typeface="Cambria Math" panose="02040503050406030204" pitchFamily="18" charset="0"/>
                          </a:rPr>
                          <m:t>∗</m:t>
                        </m:r>
                      </m:sub>
                    </m:sSub>
                  </m:oMath>
                </a14:m>
                <a:r>
                  <a:rPr lang="en-US" sz="3200" dirty="0"/>
                  <a:t>, and the </a:t>
                </a:r>
                <a:r>
                  <a:rPr lang="en-US" sz="3200" dirty="0" err="1"/>
                  <a:t>Monin-Obukhov</a:t>
                </a:r>
                <a:r>
                  <a:rPr lang="en-US" sz="3200" dirty="0"/>
                  <a:t> length, </a:t>
                </a:r>
                <a14:m>
                  <m:oMath xmlns:m="http://schemas.openxmlformats.org/officeDocument/2006/math">
                    <m:r>
                      <a:rPr lang="en-US" sz="3200" b="0" i="1" smtClean="0">
                        <a:latin typeface="Cambria Math" panose="02040503050406030204" pitchFamily="18" charset="0"/>
                      </a:rPr>
                      <m:t>𝐿</m:t>
                    </m:r>
                  </m:oMath>
                </a14:m>
                <a:r>
                  <a:rPr lang="en-US" sz="3200" dirty="0"/>
                  <a:t>, described later. </a:t>
                </a:r>
              </a:p>
            </p:txBody>
          </p:sp>
        </mc:Choice>
        <mc:Fallback xmlns="">
          <p:sp>
            <p:nvSpPr>
              <p:cNvPr id="3" name="Notes Placeholder 2"/>
              <p:cNvSpPr>
                <a:spLocks noGrp="1"/>
              </p:cNvSpPr>
              <p:nvPr>
                <p:ph type="body" idx="1"/>
              </p:nvPr>
            </p:nvSpPr>
            <p:spPr/>
            <p:txBody>
              <a:bodyPr/>
              <a:lstStyle/>
              <a:p>
                <a:pPr algn="just"/>
                <a:r>
                  <a:rPr lang="en-US" sz="3200" dirty="0"/>
                  <a:t>In these models, the highway is treated as a set of line sources centered on lanes.  A line source is modeled as a set of point sources.  The contribution of the line source to the concentration at a receptor is obtained by integrating over the contributions of the point sources.  Assuming that the horizontal concentration distribution is Gaussian, you can obtain an analytical solution for the concentration at the receptor when the wind direction is perpendicular to the line source.  When it is not, you can obtain approximate solutions that are accurate for wind angles up to 75 degrees from the vertical to the line source (Venkatram and Horst, 2006).  </a:t>
                </a:r>
              </a:p>
              <a:p>
                <a:endParaRPr lang="en-US" sz="3200" dirty="0"/>
              </a:p>
              <a:p>
                <a:pPr algn="just"/>
                <a:r>
                  <a:rPr lang="en-US" sz="3200" dirty="0"/>
                  <a:t>Dispersion of highway emissions can be modeled using computational fluid dynamics (CFD) models that solve the governing species, momentum, and energy equations using parameterizations for transport by turbulence (Wang and Zhang, 2009; Hagler et al., 2011).  Such models are computationally demanding, and generally not used in regulatory applications.  The models treated here are semiempirical: they have a mechanistic foundation but some of the parameters are obtained by fitting model estimates to observations.  The formulation of such models is also guided by results from CFD models. </a:t>
                </a:r>
              </a:p>
              <a:p>
                <a:pPr algn="just"/>
                <a:endParaRPr lang="en-US" sz="3200" dirty="0"/>
              </a:p>
              <a:p>
                <a:pPr algn="just"/>
                <a:r>
                  <a:rPr lang="en-US" sz="3200" dirty="0"/>
                  <a:t>Currently used models, such as AERMOD and RLINE, do not use stability classes to select vertical and horizontal dispersion spreads, </a:t>
                </a:r>
                <a:r>
                  <a:rPr lang="en-US" sz="3200" b="0" i="0">
                    <a:latin typeface="Cambria Math" panose="02040503050406030204" pitchFamily="18" charset="0"/>
                  </a:rPr>
                  <a:t>𝜎_𝑦  𝑎𝑛𝑑 𝜎_𝑧</a:t>
                </a:r>
                <a:r>
                  <a:rPr lang="en-US" sz="3200" dirty="0"/>
                  <a:t>, used in the Gaussian distributions.  They use plume</a:t>
                </a:r>
                <a:r>
                  <a:rPr lang="en-US" sz="3200" baseline="0" dirty="0"/>
                  <a:t> spreads expressed in terms of continuous functions of downwind distance, </a:t>
                </a:r>
                <a:r>
                  <a:rPr lang="en-US" sz="3200" b="0" i="0" baseline="0">
                    <a:latin typeface="Cambria Math" panose="02040503050406030204" pitchFamily="18" charset="0"/>
                  </a:rPr>
                  <a:t>𝑥</a:t>
                </a:r>
                <a:r>
                  <a:rPr lang="en-US" sz="3200" dirty="0"/>
                  <a:t>, the surface</a:t>
                </a:r>
                <a:r>
                  <a:rPr lang="en-US" sz="3200" baseline="0" dirty="0"/>
                  <a:t> friction velocity, </a:t>
                </a:r>
                <a:r>
                  <a:rPr lang="en-US" sz="3200" b="0" i="0" baseline="0">
                    <a:latin typeface="Cambria Math" panose="02040503050406030204" pitchFamily="18" charset="0"/>
                  </a:rPr>
                  <a:t>𝑢_∗</a:t>
                </a:r>
                <a:r>
                  <a:rPr lang="en-US" sz="3200" dirty="0"/>
                  <a:t>, and the </a:t>
                </a:r>
                <a:r>
                  <a:rPr lang="en-US" sz="3200" dirty="0" err="1"/>
                  <a:t>Monin-Obukhov</a:t>
                </a:r>
                <a:r>
                  <a:rPr lang="en-US" sz="3200" dirty="0"/>
                  <a:t> length, </a:t>
                </a:r>
                <a:r>
                  <a:rPr lang="en-US" sz="3200" b="0" i="0">
                    <a:latin typeface="Cambria Math" panose="02040503050406030204" pitchFamily="18" charset="0"/>
                  </a:rPr>
                  <a:t>𝐿</a:t>
                </a:r>
                <a:r>
                  <a:rPr lang="en-US" sz="3200" dirty="0"/>
                  <a:t>, described later. </a:t>
                </a:r>
              </a:p>
            </p:txBody>
          </p:sp>
        </mc:Fallback>
      </mc:AlternateContent>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dirty="0"/>
          </a:p>
        </p:txBody>
      </p:sp>
    </p:spTree>
    <p:extLst>
      <p:ext uri="{BB962C8B-B14F-4D97-AF65-F5344CB8AC3E}">
        <p14:creationId xmlns:p14="http://schemas.microsoft.com/office/powerpoint/2010/main" val="111127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881390">
                  <a:defRPr/>
                </a:pPr>
                <a:r>
                  <a:rPr lang="en-US" baseline="0" dirty="0">
                    <a:latin typeface="+mn-lt"/>
                  </a:rPr>
                  <a:t>This simple equation contains the variables that control dispersion of emissions from a highway.  Note that dispersion is affected by the initial vertical mixing,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h</m:t>
                        </m:r>
                      </m:e>
                      <m:sub>
                        <m:r>
                          <a:rPr lang="en-US" b="0" i="1" baseline="0" smtClean="0">
                            <a:latin typeface="Cambria Math" panose="02040503050406030204" pitchFamily="18" charset="0"/>
                          </a:rPr>
                          <m:t>0</m:t>
                        </m:r>
                      </m:sub>
                    </m:sSub>
                  </m:oMath>
                </a14:m>
                <a:r>
                  <a:rPr lang="en-US" baseline="0" dirty="0">
                    <a:latin typeface="+mn-lt"/>
                  </a:rPr>
                  <a:t>, induced by the vehicle. This equation, which assumes that the highway emissions emerge from an area source with width, </a:t>
                </a:r>
                <a14:m>
                  <m:oMath xmlns:m="http://schemas.openxmlformats.org/officeDocument/2006/math">
                    <m:r>
                      <a:rPr lang="en-US" b="0" i="1" baseline="0" smtClean="0">
                        <a:latin typeface="Cambria Math" panose="02040503050406030204" pitchFamily="18" charset="0"/>
                      </a:rPr>
                      <m:t>𝑊</m:t>
                    </m:r>
                  </m:oMath>
                </a14:m>
                <a:r>
                  <a:rPr lang="en-US" baseline="0" dirty="0">
                    <a:latin typeface="+mn-lt"/>
                  </a:rPr>
                  <a:t>, can be adapted to estimate the impact of a near road noise barrier on near road concentrations by assuming that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h</m:t>
                        </m:r>
                      </m:e>
                      <m:sub>
                        <m:r>
                          <a:rPr lang="en-US" b="0" i="1" baseline="0" smtClean="0">
                            <a:latin typeface="Cambria Math" panose="02040503050406030204" pitchFamily="18" charset="0"/>
                          </a:rPr>
                          <m:t>0</m:t>
                        </m:r>
                      </m:sub>
                    </m:sSub>
                  </m:oMath>
                </a14:m>
                <a:r>
                  <a:rPr lang="en-US" baseline="0" dirty="0">
                    <a:latin typeface="+mn-lt"/>
                  </a:rPr>
                  <a:t> now corresponds to the height of the barrier (Schulte et al, 2014). The wind speed, </a:t>
                </a:r>
                <a14:m>
                  <m:oMath xmlns:m="http://schemas.openxmlformats.org/officeDocument/2006/math">
                    <m:r>
                      <a:rPr lang="en-US" b="0" i="1" baseline="0" smtClean="0">
                        <a:latin typeface="Cambria Math" panose="02040503050406030204" pitchFamily="18" charset="0"/>
                      </a:rPr>
                      <m:t>𝑈</m:t>
                    </m:r>
                  </m:oMath>
                </a14:m>
                <a:r>
                  <a:rPr lang="en-US" baseline="0" dirty="0">
                    <a:latin typeface="+mn-lt"/>
                  </a:rPr>
                  <a:t>, represents an average over the vertical spread of the plume,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𝜎</m:t>
                        </m:r>
                      </m:e>
                      <m:sub>
                        <m:r>
                          <a:rPr lang="en-US" b="0" i="1" baseline="0" smtClean="0">
                            <a:latin typeface="Cambria Math" panose="02040503050406030204" pitchFamily="18" charset="0"/>
                          </a:rPr>
                          <m:t>𝑧</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𝜎</m:t>
                        </m:r>
                      </m:e>
                      <m:sub>
                        <m:r>
                          <a:rPr lang="en-US" b="0" i="1" baseline="0" smtClean="0">
                            <a:latin typeface="Cambria Math" panose="02040503050406030204" pitchFamily="18" charset="0"/>
                          </a:rPr>
                          <m:t>𝑤</m:t>
                        </m:r>
                      </m:sub>
                    </m:sSub>
                    <m:r>
                      <a:rPr lang="en-US" b="0" i="1" baseline="0" smtClean="0">
                        <a:latin typeface="Cambria Math" panose="02040503050406030204" pitchFamily="18" charset="0"/>
                      </a:rPr>
                      <m:t>𝑥</m:t>
                    </m:r>
                    <m:r>
                      <a:rPr lang="en-US" b="0" i="1" baseline="0" smtClean="0">
                        <a:latin typeface="Cambria Math" panose="02040503050406030204" pitchFamily="18" charset="0"/>
                      </a:rPr>
                      <m:t>/</m:t>
                    </m:r>
                    <m:r>
                      <a:rPr lang="en-US" b="0" i="1" baseline="0" smtClean="0">
                        <a:latin typeface="Cambria Math" panose="02040503050406030204" pitchFamily="18" charset="0"/>
                      </a:rPr>
                      <m:t>𝑈</m:t>
                    </m:r>
                  </m:oMath>
                </a14:m>
                <a:r>
                  <a:rPr lang="en-US" baseline="0" dirty="0">
                    <a:latin typeface="+mn-lt"/>
                  </a:rPr>
                  <a:t>, where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𝜎</m:t>
                        </m:r>
                      </m:e>
                      <m:sub>
                        <m:r>
                          <a:rPr lang="en-US" b="0" i="1" baseline="0" smtClean="0">
                            <a:latin typeface="Cambria Math" panose="02040503050406030204" pitchFamily="18" charset="0"/>
                          </a:rPr>
                          <m:t>𝑤</m:t>
                        </m:r>
                      </m:sub>
                    </m:sSub>
                  </m:oMath>
                </a14:m>
                <a:r>
                  <a:rPr lang="en-US" baseline="0" dirty="0">
                    <a:latin typeface="+mn-lt"/>
                  </a:rPr>
                  <a:t> is the standard deviation of the vertical velocity fluctuations in the surface boundary layer, and </a:t>
                </a:r>
                <a14:m>
                  <m:oMath xmlns:m="http://schemas.openxmlformats.org/officeDocument/2006/math">
                    <m:r>
                      <a:rPr lang="en-US" b="0" i="1" baseline="0" smtClean="0">
                        <a:latin typeface="Cambria Math" panose="02040503050406030204" pitchFamily="18" charset="0"/>
                      </a:rPr>
                      <m:t>𝑥</m:t>
                    </m:r>
                  </m:oMath>
                </a14:m>
                <a:r>
                  <a:rPr lang="en-US" baseline="0" dirty="0">
                    <a:latin typeface="+mn-lt"/>
                  </a:rPr>
                  <a:t> is the downwind distance.  This linear growth  of the vertical spread is an adequate formulation close to the source. The dilution,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𝜎</m:t>
                        </m:r>
                      </m:e>
                      <m:sub>
                        <m:r>
                          <a:rPr lang="en-US" b="0" i="1" baseline="0" smtClean="0">
                            <a:latin typeface="Cambria Math" panose="02040503050406030204" pitchFamily="18" charset="0"/>
                          </a:rPr>
                          <m:t>𝑧</m:t>
                        </m:r>
                      </m:sub>
                    </m:sSub>
                    <m:r>
                      <a:rPr lang="en-US" b="0" i="1" baseline="0" smtClean="0">
                        <a:latin typeface="Cambria Math" panose="02040503050406030204" pitchFamily="18" charset="0"/>
                      </a:rPr>
                      <m:t>𝑈</m:t>
                    </m:r>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𝜎</m:t>
                        </m:r>
                      </m:e>
                      <m:sub>
                        <m:r>
                          <a:rPr lang="en-US" b="0" i="1" baseline="0" smtClean="0">
                            <a:latin typeface="Cambria Math" panose="02040503050406030204" pitchFamily="18" charset="0"/>
                          </a:rPr>
                          <m:t>𝑤</m:t>
                        </m:r>
                      </m:sub>
                    </m:sSub>
                    <m:r>
                      <a:rPr lang="en-US" b="0" i="1" baseline="0" smtClean="0">
                        <a:latin typeface="Cambria Math" panose="02040503050406030204" pitchFamily="18" charset="0"/>
                      </a:rPr>
                      <m:t>𝑥</m:t>
                    </m:r>
                  </m:oMath>
                </a14:m>
                <a:r>
                  <a:rPr lang="en-US" baseline="0" dirty="0">
                    <a:latin typeface="+mn-lt"/>
                  </a:rPr>
                  <a:t>, is independent of the wind speed.  So the near surface concentration is inversely proportional to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𝜎</m:t>
                        </m:r>
                      </m:e>
                      <m:sub>
                        <m:r>
                          <a:rPr lang="en-US" b="0" i="1" baseline="0" smtClean="0">
                            <a:latin typeface="Cambria Math" panose="02040503050406030204" pitchFamily="18" charset="0"/>
                          </a:rPr>
                          <m:t>𝑤</m:t>
                        </m:r>
                      </m:sub>
                    </m:sSub>
                  </m:oMath>
                </a14:m>
                <a:r>
                  <a:rPr lang="en-US" baseline="0" dirty="0">
                    <a:latin typeface="+mn-lt"/>
                  </a:rPr>
                  <a:t> rather than the wind speed, </a:t>
                </a:r>
                <a14:m>
                  <m:oMath xmlns:m="http://schemas.openxmlformats.org/officeDocument/2006/math">
                    <m:r>
                      <a:rPr lang="en-US" b="0" i="1" baseline="0" smtClean="0">
                        <a:latin typeface="Cambria Math" panose="02040503050406030204" pitchFamily="18" charset="0"/>
                      </a:rPr>
                      <m:t>𝑈</m:t>
                    </m:r>
                  </m:oMath>
                </a14:m>
                <a:r>
                  <a:rPr lang="en-US" baseline="0" dirty="0">
                    <a:latin typeface="+mn-lt"/>
                  </a:rPr>
                  <a:t>.  The concentration far from the source,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𝑓𝑎𝑟</m:t>
                        </m:r>
                      </m:sub>
                    </m:sSub>
                  </m:oMath>
                </a14:m>
                <a:r>
                  <a:rPr lang="en-US" baseline="0" dirty="0">
                    <a:latin typeface="+mn-lt"/>
                  </a:rPr>
                  <a:t>, is governed by the dilution, </a:t>
                </a:r>
                <a14:m>
                  <m:oMath xmlns:m="http://schemas.openxmlformats.org/officeDocument/2006/math">
                    <m:r>
                      <a:rPr lang="en-US" b="0" i="1" baseline="0" smtClean="0">
                        <a:latin typeface="Cambria Math" panose="02040503050406030204" pitchFamily="18" charset="0"/>
                      </a:rPr>
                      <m:t>𝑈</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𝑧</m:t>
                        </m:r>
                      </m:e>
                      <m:sub>
                        <m:r>
                          <a:rPr lang="en-US" b="0" i="1" baseline="0" smtClean="0">
                            <a:latin typeface="Cambria Math" panose="02040503050406030204" pitchFamily="18" charset="0"/>
                          </a:rPr>
                          <m:t>𝑖</m:t>
                        </m:r>
                      </m:sub>
                    </m:sSub>
                  </m:oMath>
                </a14:m>
                <a:r>
                  <a:rPr lang="en-US" baseline="0" dirty="0">
                    <a:latin typeface="+mn-lt"/>
                  </a:rPr>
                  <a:t>.</a:t>
                </a:r>
              </a:p>
              <a:p>
                <a:pPr defTabSz="881390">
                  <a:defRPr/>
                </a:pPr>
                <a:r>
                  <a:rPr lang="en-US" baseline="0" dirty="0">
                    <a:latin typeface="+mn-lt"/>
                  </a:rPr>
                  <a:t>Note that there is no “safe” distance at which concentration reaches background levels. The distance at which the concentration is below a threshold value depends on the emission rate, </a:t>
                </a:r>
                <a14:m>
                  <m:oMath xmlns:m="http://schemas.openxmlformats.org/officeDocument/2006/math">
                    <m:r>
                      <a:rPr lang="en-US" b="0" i="1" baseline="0" smtClean="0">
                        <a:latin typeface="Cambria Math" panose="02040503050406030204" pitchFamily="18" charset="0"/>
                      </a:rPr>
                      <m:t>𝑇</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𝑓</m:t>
                        </m:r>
                      </m:sub>
                    </m:sSub>
                  </m:oMath>
                </a14:m>
                <a:r>
                  <a:rPr lang="en-US" baseline="0" dirty="0">
                    <a:latin typeface="+mn-lt"/>
                  </a:rPr>
                  <a:t>, and the background concentration.   </a:t>
                </a:r>
              </a:p>
            </p:txBody>
          </p:sp>
        </mc:Choice>
        <mc:Fallback xmlns="">
          <p:sp>
            <p:nvSpPr>
              <p:cNvPr id="3" name="Notes Placeholder 2"/>
              <p:cNvSpPr>
                <a:spLocks noGrp="1"/>
              </p:cNvSpPr>
              <p:nvPr>
                <p:ph type="body" idx="1"/>
              </p:nvPr>
            </p:nvSpPr>
            <p:spPr/>
            <p:txBody>
              <a:bodyPr/>
              <a:lstStyle/>
              <a:p>
                <a:pPr defTabSz="881390">
                  <a:defRPr/>
                </a:pPr>
                <a:r>
                  <a:rPr lang="en-US" baseline="0" dirty="0">
                    <a:latin typeface="+mn-lt"/>
                  </a:rPr>
                  <a:t>This simple equation contains the variables that control dispersion of emissions from a highway.  Note that dispersion is affected by the initial vertical mixing, </a:t>
                </a:r>
                <a:r>
                  <a:rPr lang="en-US" b="0" i="0" baseline="0">
                    <a:latin typeface="+mn-lt"/>
                  </a:rPr>
                  <a:t>ℎ_0</a:t>
                </a:r>
                <a:r>
                  <a:rPr lang="en-US" baseline="0" dirty="0">
                    <a:latin typeface="+mn-lt"/>
                  </a:rPr>
                  <a:t>, induced by the vehicle. This equation, which assumes that the highway emissions emerge from an area source with width, </a:t>
                </a:r>
                <a:r>
                  <a:rPr lang="en-US" b="0" i="0" baseline="0">
                    <a:latin typeface="Cambria Math" panose="02040503050406030204" pitchFamily="18" charset="0"/>
                  </a:rPr>
                  <a:t>𝑊</a:t>
                </a:r>
                <a:r>
                  <a:rPr lang="en-US" baseline="0" dirty="0">
                    <a:latin typeface="+mn-lt"/>
                  </a:rPr>
                  <a:t>, can be adapted to estimate the impact of a near road noise barrier on near road concentrations by assuming that </a:t>
                </a:r>
                <a:r>
                  <a:rPr lang="en-US" b="0" i="0" baseline="0">
                    <a:latin typeface="+mn-lt"/>
                  </a:rPr>
                  <a:t>ℎ_0</a:t>
                </a:r>
                <a:r>
                  <a:rPr lang="en-US" baseline="0" dirty="0">
                    <a:latin typeface="+mn-lt"/>
                  </a:rPr>
                  <a:t> now corresponds to the height of the barrier (Schulte et al, 2014). The wind speed, </a:t>
                </a:r>
                <a:r>
                  <a:rPr lang="en-US" b="0" i="0" baseline="0">
                    <a:latin typeface="+mn-lt"/>
                  </a:rPr>
                  <a:t>𝑈</a:t>
                </a:r>
                <a:r>
                  <a:rPr lang="en-US" baseline="0" dirty="0">
                    <a:latin typeface="+mn-lt"/>
                  </a:rPr>
                  <a:t>, represents an average over the vertical spread of the plume, </a:t>
                </a:r>
                <a:r>
                  <a:rPr lang="en-US" b="0" i="0" baseline="0">
                    <a:latin typeface="Cambria Math" panose="02040503050406030204" pitchFamily="18" charset="0"/>
                  </a:rPr>
                  <a:t>𝜎_𝑧=𝜎_𝑤 𝑥/𝑈</a:t>
                </a:r>
                <a:r>
                  <a:rPr lang="en-US" baseline="0" dirty="0">
                    <a:latin typeface="+mn-lt"/>
                  </a:rPr>
                  <a:t>, where </a:t>
                </a:r>
                <a:r>
                  <a:rPr lang="en-US" b="0" i="0" baseline="0">
                    <a:latin typeface="Cambria Math" panose="02040503050406030204" pitchFamily="18" charset="0"/>
                  </a:rPr>
                  <a:t>𝜎_𝑤</a:t>
                </a:r>
                <a:r>
                  <a:rPr lang="en-US" baseline="0" dirty="0">
                    <a:latin typeface="+mn-lt"/>
                  </a:rPr>
                  <a:t> is the standard deviation of the vertical velocity fluctuations in the surface boundary layer, and </a:t>
                </a:r>
                <a:r>
                  <a:rPr lang="en-US" b="0" i="0" baseline="0">
                    <a:latin typeface="Cambria Math" panose="02040503050406030204" pitchFamily="18" charset="0"/>
                  </a:rPr>
                  <a:t>𝑥</a:t>
                </a:r>
                <a:r>
                  <a:rPr lang="en-US" baseline="0" dirty="0">
                    <a:latin typeface="+mn-lt"/>
                  </a:rPr>
                  <a:t> is the downwind distance.  This linear growth  of the vertical spread is an adequate formulation close to the source. The dilution, </a:t>
                </a:r>
                <a:r>
                  <a:rPr lang="en-US" b="0" i="0" baseline="0">
                    <a:latin typeface="Cambria Math" panose="02040503050406030204" pitchFamily="18" charset="0"/>
                  </a:rPr>
                  <a:t>𝜎_𝑧 𝑈=𝜎_𝑤 𝑥</a:t>
                </a:r>
                <a:r>
                  <a:rPr lang="en-US" baseline="0" dirty="0">
                    <a:latin typeface="+mn-lt"/>
                  </a:rPr>
                  <a:t>, is independent of the wind speed.  So the near surface concentration is inversely proportional to </a:t>
                </a:r>
                <a:r>
                  <a:rPr lang="en-US" b="0" i="0" baseline="0">
                    <a:latin typeface="Cambria Math" panose="02040503050406030204" pitchFamily="18" charset="0"/>
                  </a:rPr>
                  <a:t>𝜎_𝑤</a:t>
                </a:r>
                <a:r>
                  <a:rPr lang="en-US" baseline="0" dirty="0">
                    <a:latin typeface="+mn-lt"/>
                  </a:rPr>
                  <a:t> rather than the wind speed, </a:t>
                </a:r>
                <a:r>
                  <a:rPr lang="en-US" b="0" i="0" baseline="0">
                    <a:latin typeface="Cambria Math" panose="02040503050406030204" pitchFamily="18" charset="0"/>
                  </a:rPr>
                  <a:t>𝑈</a:t>
                </a:r>
                <a:r>
                  <a:rPr lang="en-US" baseline="0" dirty="0">
                    <a:latin typeface="+mn-lt"/>
                  </a:rPr>
                  <a:t>.  The concentration far from the source, </a:t>
                </a:r>
                <a:r>
                  <a:rPr lang="en-US" b="0" i="0" baseline="0">
                    <a:latin typeface="Cambria Math" panose="02040503050406030204" pitchFamily="18" charset="0"/>
                  </a:rPr>
                  <a:t>𝐶_𝑓𝑎𝑟</a:t>
                </a:r>
                <a:r>
                  <a:rPr lang="en-US" baseline="0" dirty="0">
                    <a:latin typeface="+mn-lt"/>
                  </a:rPr>
                  <a:t>, is governed by the dilution, </a:t>
                </a:r>
                <a:r>
                  <a:rPr lang="en-US" b="0" i="0" baseline="0">
                    <a:latin typeface="Cambria Math" panose="02040503050406030204" pitchFamily="18" charset="0"/>
                  </a:rPr>
                  <a:t>𝑈𝑧_𝑖</a:t>
                </a:r>
                <a:r>
                  <a:rPr lang="en-US" baseline="0" dirty="0">
                    <a:latin typeface="+mn-lt"/>
                  </a:rPr>
                  <a:t>.</a:t>
                </a:r>
              </a:p>
              <a:p>
                <a:pPr defTabSz="881390">
                  <a:defRPr/>
                </a:pPr>
                <a:r>
                  <a:rPr lang="en-US" baseline="0" dirty="0">
                    <a:latin typeface="+mn-lt"/>
                  </a:rPr>
                  <a:t>Note that there is no “safe” distance at which concentration reaches background levels. The distance at which the concentration is below a threshold value depends on the emission rate, </a:t>
                </a:r>
                <a:r>
                  <a:rPr lang="en-US" b="0" i="0" baseline="0">
                    <a:latin typeface="Cambria Math" panose="02040503050406030204" pitchFamily="18" charset="0"/>
                  </a:rPr>
                  <a:t>𝑇𝑒_𝑓</a:t>
                </a:r>
                <a:r>
                  <a:rPr lang="en-US" baseline="0" dirty="0">
                    <a:latin typeface="+mn-lt"/>
                  </a:rPr>
                  <a:t>, and the background concentration.   </a:t>
                </a:r>
              </a:p>
            </p:txBody>
          </p:sp>
        </mc:Fallback>
      </mc:AlternateContent>
      <p:sp>
        <p:nvSpPr>
          <p:cNvPr id="4" name="Slide Number Placeholder 3"/>
          <p:cNvSpPr>
            <a:spLocks noGrp="1"/>
          </p:cNvSpPr>
          <p:nvPr>
            <p:ph type="sldNum" sz="quarter" idx="10"/>
          </p:nvPr>
        </p:nvSpPr>
        <p:spPr/>
        <p:txBody>
          <a:bodyPr/>
          <a:lstStyle/>
          <a:p>
            <a:fld id="{8ECC129C-E094-44A9-9990-2FFEB90AEFE5}" type="slidenum">
              <a:rPr lang="en-US" smtClean="0"/>
              <a:t>5</a:t>
            </a:fld>
            <a:endParaRPr lang="en-US" dirty="0"/>
          </a:p>
        </p:txBody>
      </p:sp>
    </p:spTree>
    <p:extLst>
      <p:ext uri="{BB962C8B-B14F-4D97-AF65-F5344CB8AC3E}">
        <p14:creationId xmlns:p14="http://schemas.microsoft.com/office/powerpoint/2010/main" val="244928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Some of the data used to develop highway dispersion models were obtained from the wind tunnel studies conducted by the USEPA. </a:t>
                </a:r>
                <a:r>
                  <a:rPr lang="en-US" sz="2000" b="0" i="0" u="none" strike="noStrike" kern="1200" baseline="0" dirty="0">
                    <a:solidFill>
                      <a:schemeClr val="tx1"/>
                    </a:solidFill>
                    <a:latin typeface="+mn-lt"/>
                    <a:ea typeface="+mn-ea"/>
                    <a:cs typeface="+mn-cs"/>
                  </a:rPr>
                  <a:t>Experiments were conducted in the U.S. EPA’s Fluid Modeling Facility meteorological wind tunnel (Snyder, 1979). The test section is 370 cm wide, 210 cm high, and 1830 cm long. The air speed in the test section was fixed at 4.7 </a:t>
                </a:r>
                <a14:m>
                  <m:oMath xmlns:m="http://schemas.openxmlformats.org/officeDocument/2006/math">
                    <m:r>
                      <a:rPr lang="en-US" sz="2000" b="0" i="1" u="none" strike="noStrike" kern="1200" baseline="0" smtClean="0">
                        <a:solidFill>
                          <a:schemeClr val="tx1"/>
                        </a:solidFill>
                        <a:latin typeface="Cambria Math" panose="02040503050406030204" pitchFamily="18" charset="0"/>
                        <a:ea typeface="+mn-ea"/>
                        <a:cs typeface="+mn-cs"/>
                      </a:rPr>
                      <m:t>𝑚</m:t>
                    </m:r>
                    <m:r>
                      <a:rPr lang="en-US" sz="2000" b="0" i="1" u="none" strike="noStrike" kern="1200" baseline="0" smtClean="0">
                        <a:solidFill>
                          <a:schemeClr val="tx1"/>
                        </a:solidFill>
                        <a:latin typeface="Cambria Math" panose="02040503050406030204" pitchFamily="18" charset="0"/>
                        <a:ea typeface="+mn-ea"/>
                        <a:cs typeface="+mn-cs"/>
                      </a:rPr>
                      <m:t>/</m:t>
                    </m:r>
                    <m:r>
                      <a:rPr lang="en-US" sz="2000" b="0" i="1" u="none" strike="noStrike" kern="1200" baseline="0" smtClean="0">
                        <a:solidFill>
                          <a:schemeClr val="tx1"/>
                        </a:solidFill>
                        <a:latin typeface="Cambria Math" panose="02040503050406030204" pitchFamily="18" charset="0"/>
                        <a:ea typeface="+mn-ea"/>
                        <a:cs typeface="+mn-cs"/>
                      </a:rPr>
                      <m:t>𝑠</m:t>
                    </m:r>
                  </m:oMath>
                </a14:m>
                <a:r>
                  <a:rPr lang="en-US" sz="2000" b="0" i="0" u="none" strike="noStrike" kern="1200" baseline="0" dirty="0">
                    <a:solidFill>
                      <a:schemeClr val="tx1"/>
                    </a:solidFill>
                    <a:latin typeface="+mn-lt"/>
                    <a:ea typeface="+mn-ea"/>
                    <a:cs typeface="+mn-cs"/>
                  </a:rPr>
                  <a:t>  at a height of 165 cm. Laser Doppler velocimetry (LDV) was used for all velocity measurements in this study.</a:t>
                </a:r>
              </a:p>
              <a:p>
                <a:endParaRPr lang="en-US" sz="2000" b="0" i="0" u="none" strike="noStrike" kern="1200" baseline="0" dirty="0">
                  <a:solidFill>
                    <a:schemeClr val="tx1"/>
                  </a:solidFill>
                  <a:latin typeface="+mn-lt"/>
                  <a:ea typeface="+mn-ea"/>
                  <a:cs typeface="+mn-cs"/>
                </a:endParaRPr>
              </a:p>
              <a:p>
                <a:r>
                  <a:rPr lang="en-US" sz="2000" b="0" i="0" u="none" strike="noStrike" kern="1200" baseline="0" dirty="0">
                    <a:solidFill>
                      <a:schemeClr val="tx1"/>
                    </a:solidFill>
                    <a:latin typeface="+mn-lt"/>
                    <a:ea typeface="+mn-ea"/>
                    <a:cs typeface="+mn-cs"/>
                  </a:rPr>
                  <a:t>The tracer gas used in this study was high-purity ethane (C</a:t>
                </a:r>
                <a:r>
                  <a:rPr lang="en-US" sz="2000" b="0" i="0" u="none" strike="noStrike" kern="1200" baseline="-25000" dirty="0">
                    <a:solidFill>
                      <a:schemeClr val="tx1"/>
                    </a:solidFill>
                    <a:latin typeface="+mn-lt"/>
                    <a:ea typeface="+mn-ea"/>
                    <a:cs typeface="+mn-cs"/>
                  </a:rPr>
                  <a:t>2</a:t>
                </a:r>
                <a:r>
                  <a:rPr lang="en-US" sz="2000" b="0" i="0" u="none" strike="noStrike" kern="1200" baseline="0" dirty="0">
                    <a:solidFill>
                      <a:schemeClr val="tx1"/>
                    </a:solidFill>
                    <a:latin typeface="+mn-lt"/>
                    <a:ea typeface="+mn-ea"/>
                    <a:cs typeface="+mn-cs"/>
                  </a:rPr>
                  <a:t>H</a:t>
                </a:r>
                <a:r>
                  <a:rPr lang="en-US" sz="2000" b="0" i="0" u="none" strike="noStrike" kern="1200" baseline="-25000" dirty="0">
                    <a:solidFill>
                      <a:schemeClr val="tx1"/>
                    </a:solidFill>
                    <a:latin typeface="+mn-lt"/>
                    <a:ea typeface="+mn-ea"/>
                    <a:cs typeface="+mn-cs"/>
                  </a:rPr>
                  <a:t>6</a:t>
                </a:r>
                <a:r>
                  <a:rPr lang="en-US" sz="2000" b="0" i="0" u="none" strike="noStrike" kern="1200" baseline="0" dirty="0">
                    <a:solidFill>
                      <a:schemeClr val="tx1"/>
                    </a:solidFill>
                    <a:latin typeface="+mn-lt"/>
                    <a:ea typeface="+mn-ea"/>
                    <a:cs typeface="+mn-cs"/>
                  </a:rPr>
                  <a:t>; CP grade; minimum purity 99.5 mole percent), which with</a:t>
                </a:r>
              </a:p>
              <a:p>
                <a:r>
                  <a:rPr lang="en-US" sz="2000" b="0" i="0" u="none" strike="noStrike" kern="1200" baseline="0" dirty="0">
                    <a:solidFill>
                      <a:schemeClr val="tx1"/>
                    </a:solidFill>
                    <a:latin typeface="+mn-lt"/>
                    <a:ea typeface="+mn-ea"/>
                    <a:cs typeface="+mn-cs"/>
                  </a:rPr>
                  <a:t>a molecular weight of 30 is only slightly heavier than air. In combination with the high turbulence level at the release point and a total release rate, Q, of only 1500 cc min</a:t>
                </a:r>
                <a:r>
                  <a:rPr lang="en-US" sz="2000" b="0" i="0" u="none" strike="noStrike" kern="1200" baseline="30000" dirty="0">
                    <a:solidFill>
                      <a:schemeClr val="tx1"/>
                    </a:solidFill>
                    <a:latin typeface="+mn-lt"/>
                    <a:ea typeface="+mn-ea"/>
                    <a:cs typeface="+mn-cs"/>
                  </a:rPr>
                  <a:t>-1</a:t>
                </a:r>
                <a:r>
                  <a:rPr lang="en-US" sz="2000" b="0" i="0" u="none" strike="noStrike" kern="1200" baseline="0" dirty="0">
                    <a:solidFill>
                      <a:schemeClr val="tx1"/>
                    </a:solidFill>
                    <a:latin typeface="+mn-lt"/>
                    <a:ea typeface="+mn-ea"/>
                    <a:cs typeface="+mn-cs"/>
                  </a:rPr>
                  <a:t>, this tracer may be regarded as neutrally buoyant.</a:t>
                </a:r>
                <a:endParaRPr lang="en-US" baseline="0" dirty="0"/>
              </a:p>
            </p:txBody>
          </p:sp>
        </mc:Choice>
        <mc:Fallback xmlns="">
          <p:sp>
            <p:nvSpPr>
              <p:cNvPr id="3" name="Notes Placeholder 2"/>
              <p:cNvSpPr>
                <a:spLocks noGrp="1"/>
              </p:cNvSpPr>
              <p:nvPr>
                <p:ph type="body" idx="1"/>
              </p:nvPr>
            </p:nvSpPr>
            <p:spPr/>
            <p:txBody>
              <a:bodyPr/>
              <a:lstStyle/>
              <a:p>
                <a:r>
                  <a:rPr lang="en-US" baseline="0" dirty="0"/>
                  <a:t>Some of the data used to develop highway dispersion models were obtained from the wind tunnel studies conducted by the USEPA. </a:t>
                </a:r>
                <a:r>
                  <a:rPr lang="en-US" sz="2000" b="0" i="0" u="none" strike="noStrike" kern="1200" baseline="0" dirty="0">
                    <a:solidFill>
                      <a:schemeClr val="tx1"/>
                    </a:solidFill>
                    <a:latin typeface="+mn-lt"/>
                    <a:ea typeface="+mn-ea"/>
                    <a:cs typeface="+mn-cs"/>
                  </a:rPr>
                  <a:t>Experiments were conducted in the U.S. EPA’s Fluid Modeling Facility meteorological wind tunnel (Snyder, 1979). The test section is 370 cm wide, 210 cm high, and 1830 cm long. The air speed in the test section was fixed at 4.7 </a:t>
                </a:r>
                <a:r>
                  <a:rPr lang="en-US" sz="2000" b="0" i="0" u="none" strike="noStrike" kern="1200" baseline="0">
                    <a:solidFill>
                      <a:schemeClr val="tx1"/>
                    </a:solidFill>
                    <a:latin typeface="Cambria Math" panose="02040503050406030204" pitchFamily="18" charset="0"/>
                    <a:ea typeface="+mn-ea"/>
                    <a:cs typeface="+mn-cs"/>
                  </a:rPr>
                  <a:t>𝑚/𝑠</a:t>
                </a:r>
                <a:r>
                  <a:rPr lang="en-US" sz="2000" b="0" i="0" u="none" strike="noStrike" kern="1200" baseline="0" dirty="0">
                    <a:solidFill>
                      <a:schemeClr val="tx1"/>
                    </a:solidFill>
                    <a:latin typeface="+mn-lt"/>
                    <a:ea typeface="+mn-ea"/>
                    <a:cs typeface="+mn-cs"/>
                  </a:rPr>
                  <a:t>  at a height of 165 cm. Laser Doppler velocimetry (LDV) was used for all velocity measurements in this study.</a:t>
                </a:r>
              </a:p>
              <a:p>
                <a:endParaRPr lang="en-US" sz="2000" b="0" i="0" u="none" strike="noStrike" kern="1200" baseline="0" dirty="0">
                  <a:solidFill>
                    <a:schemeClr val="tx1"/>
                  </a:solidFill>
                  <a:latin typeface="+mn-lt"/>
                  <a:ea typeface="+mn-ea"/>
                  <a:cs typeface="+mn-cs"/>
                </a:endParaRPr>
              </a:p>
              <a:p>
                <a:r>
                  <a:rPr lang="en-US" sz="2000" b="0" i="0" u="none" strike="noStrike" kern="1200" baseline="0" dirty="0">
                    <a:solidFill>
                      <a:schemeClr val="tx1"/>
                    </a:solidFill>
                    <a:latin typeface="+mn-lt"/>
                    <a:ea typeface="+mn-ea"/>
                    <a:cs typeface="+mn-cs"/>
                  </a:rPr>
                  <a:t>The tracer gas used in this study was high-purity ethane (C</a:t>
                </a:r>
                <a:r>
                  <a:rPr lang="en-US" sz="2000" b="0" i="0" u="none" strike="noStrike" kern="1200" baseline="-25000" dirty="0">
                    <a:solidFill>
                      <a:schemeClr val="tx1"/>
                    </a:solidFill>
                    <a:latin typeface="+mn-lt"/>
                    <a:ea typeface="+mn-ea"/>
                    <a:cs typeface="+mn-cs"/>
                  </a:rPr>
                  <a:t>2</a:t>
                </a:r>
                <a:r>
                  <a:rPr lang="en-US" sz="2000" b="0" i="0" u="none" strike="noStrike" kern="1200" baseline="0" dirty="0">
                    <a:solidFill>
                      <a:schemeClr val="tx1"/>
                    </a:solidFill>
                    <a:latin typeface="+mn-lt"/>
                    <a:ea typeface="+mn-ea"/>
                    <a:cs typeface="+mn-cs"/>
                  </a:rPr>
                  <a:t>H</a:t>
                </a:r>
                <a:r>
                  <a:rPr lang="en-US" sz="2000" b="0" i="0" u="none" strike="noStrike" kern="1200" baseline="-25000" dirty="0">
                    <a:solidFill>
                      <a:schemeClr val="tx1"/>
                    </a:solidFill>
                    <a:latin typeface="+mn-lt"/>
                    <a:ea typeface="+mn-ea"/>
                    <a:cs typeface="+mn-cs"/>
                  </a:rPr>
                  <a:t>6</a:t>
                </a:r>
                <a:r>
                  <a:rPr lang="en-US" sz="2000" b="0" i="0" u="none" strike="noStrike" kern="1200" baseline="0" dirty="0">
                    <a:solidFill>
                      <a:schemeClr val="tx1"/>
                    </a:solidFill>
                    <a:latin typeface="+mn-lt"/>
                    <a:ea typeface="+mn-ea"/>
                    <a:cs typeface="+mn-cs"/>
                  </a:rPr>
                  <a:t>; CP grade; minimum purity 99.5 mole percent), which with</a:t>
                </a:r>
              </a:p>
              <a:p>
                <a:r>
                  <a:rPr lang="en-US" sz="2000" b="0" i="0" u="none" strike="noStrike" kern="1200" baseline="0" dirty="0">
                    <a:solidFill>
                      <a:schemeClr val="tx1"/>
                    </a:solidFill>
                    <a:latin typeface="+mn-lt"/>
                    <a:ea typeface="+mn-ea"/>
                    <a:cs typeface="+mn-cs"/>
                  </a:rPr>
                  <a:t>a molecular weight of 30 is only slightly heavier than air. In combination with the high turbulence level at the release point and a total release rate, Q, of only 1500 cc min</a:t>
                </a:r>
                <a:r>
                  <a:rPr lang="en-US" sz="2000" b="0" i="0" u="none" strike="noStrike" kern="1200" baseline="30000" dirty="0">
                    <a:solidFill>
                      <a:schemeClr val="tx1"/>
                    </a:solidFill>
                    <a:latin typeface="+mn-lt"/>
                    <a:ea typeface="+mn-ea"/>
                    <a:cs typeface="+mn-cs"/>
                  </a:rPr>
                  <a:t>-1</a:t>
                </a:r>
                <a:r>
                  <a:rPr lang="en-US" sz="2000" b="0" i="0" u="none" strike="noStrike" kern="1200" baseline="0" dirty="0">
                    <a:solidFill>
                      <a:schemeClr val="tx1"/>
                    </a:solidFill>
                    <a:latin typeface="+mn-lt"/>
                    <a:ea typeface="+mn-ea"/>
                    <a:cs typeface="+mn-cs"/>
                  </a:rPr>
                  <a:t>, this tracer may be regarded as neutrally buoyant.</a:t>
                </a:r>
                <a:endParaRPr lang="en-US" baseline="0" dirty="0"/>
              </a:p>
            </p:txBody>
          </p:sp>
        </mc:Fallback>
      </mc:AlternateContent>
      <p:sp>
        <p:nvSpPr>
          <p:cNvPr id="4" name="Slide Number Placeholder 3"/>
          <p:cNvSpPr>
            <a:spLocks noGrp="1"/>
          </p:cNvSpPr>
          <p:nvPr>
            <p:ph type="sldNum" sz="quarter" idx="10"/>
          </p:nvPr>
        </p:nvSpPr>
        <p:spPr/>
        <p:txBody>
          <a:bodyPr/>
          <a:lstStyle/>
          <a:p>
            <a:fld id="{8ECC129C-E094-44A9-9990-2FFEB90AEFE5}" type="slidenum">
              <a:rPr lang="en-US" smtClean="0"/>
              <a:t>6</a:t>
            </a:fld>
            <a:endParaRPr lang="en-US" dirty="0"/>
          </a:p>
        </p:txBody>
      </p:sp>
    </p:spTree>
    <p:extLst>
      <p:ext uri="{BB962C8B-B14F-4D97-AF65-F5344CB8AC3E}">
        <p14:creationId xmlns:p14="http://schemas.microsoft.com/office/powerpoint/2010/main" val="289023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2000" b="0" i="0" u="none" strike="noStrike" kern="1200" baseline="0" dirty="0">
                <a:solidFill>
                  <a:schemeClr val="tx1"/>
                </a:solidFill>
                <a:latin typeface="+mn-lt"/>
                <a:ea typeface="+mn-ea"/>
                <a:cs typeface="+mn-cs"/>
              </a:rPr>
              <a:t>The wind tunnel study involved twelve roadway configurations comprising various combinations of elevation changes relative to the surrounding terrain and noise barrier height and locations relative to the roadway were studied. All cases were modeled as a six-lane, divided highway at a 1:150 scale. The full-scale equivalent of the barriers used in the study is 6 m.</a:t>
            </a:r>
          </a:p>
          <a:p>
            <a:endParaRPr lang="en-US" sz="2000" b="0" i="0" u="none" strike="noStrike" kern="1200" baseline="0" dirty="0">
              <a:solidFill>
                <a:schemeClr val="tx1"/>
              </a:solidFill>
              <a:latin typeface="+mn-lt"/>
              <a:ea typeface="+mn-ea"/>
              <a:cs typeface="+mn-cs"/>
            </a:endParaRPr>
          </a:p>
          <a:p>
            <a:pPr algn="just"/>
            <a:r>
              <a:rPr lang="en-US" sz="2000" b="0" i="0" u="none" strike="noStrike" kern="1200" baseline="0" dirty="0">
                <a:solidFill>
                  <a:schemeClr val="tx1"/>
                </a:solidFill>
                <a:latin typeface="+mn-lt"/>
                <a:ea typeface="+mn-ea"/>
                <a:cs typeface="+mn-cs"/>
              </a:rPr>
              <a:t>To simulate the traffic along a six-lane highway, a roadway 280 cm long and 24 cm wide (420 m 36 m, full scale) was installed in the wind tunnel with the roadway perpendicular to the wind direction. At the center of the roadway laterally, a source measuring 48 cm long and 24 cm wide (72 m 36 m, full scale)was mounted. The source construction consists of three plates of aluminum: the bottom plate, with two holes to connect to the source gas; the middle plate, hollowed out to form the perimeter of the box; and the top plate, with six lines of small holes forming the emission lines. The emission lines, oriented parallel to the axis of the highway, each contained approximately 30 small holes (0.1 cm diameter) uniformly spaced with the holes in subsequent lines staggered to provide a near-continuous release along the length of</a:t>
            </a:r>
          </a:p>
          <a:p>
            <a:pPr algn="just"/>
            <a:r>
              <a:rPr lang="en-US" sz="2000" b="0" i="0" u="none" strike="noStrike" kern="1200" baseline="0" dirty="0">
                <a:solidFill>
                  <a:schemeClr val="tx1"/>
                </a:solidFill>
                <a:latin typeface="+mn-lt"/>
                <a:ea typeface="+mn-ea"/>
                <a:cs typeface="+mn-cs"/>
              </a:rPr>
              <a:t>the road source area.</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7</a:t>
            </a:fld>
            <a:endParaRPr lang="en-US" dirty="0"/>
          </a:p>
        </p:txBody>
      </p:sp>
    </p:spTree>
    <p:extLst>
      <p:ext uri="{BB962C8B-B14F-4D97-AF65-F5344CB8AC3E}">
        <p14:creationId xmlns:p14="http://schemas.microsoft.com/office/powerpoint/2010/main" val="137764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81390">
              <a:defRPr/>
            </a:pPr>
            <a:r>
              <a:rPr lang="en-US" baseline="0" dirty="0"/>
              <a:t>A recirculating wake forms behind the barrier, which leads to efficient mixing of the emissions downwind of the barrier.  The concentration is more or less uniform in the vertical downwind of the barrier up to distances of 10H, where H= 6m is the height of the barrier.  The concentration then increases above this well mixed region before decreasing.  The main features of this pattern, which is reproduced in CFD models (</a:t>
            </a:r>
            <a:r>
              <a:rPr lang="en-US" baseline="0" dirty="0" err="1"/>
              <a:t>Hagler</a:t>
            </a:r>
            <a:r>
              <a:rPr lang="en-US" baseline="0" dirty="0"/>
              <a:t> et al.,  2011), are parameterized in dispersion models such as RLINE.  </a:t>
            </a:r>
          </a:p>
        </p:txBody>
      </p:sp>
      <p:sp>
        <p:nvSpPr>
          <p:cNvPr id="4" name="Slide Number Placeholder 3"/>
          <p:cNvSpPr>
            <a:spLocks noGrp="1"/>
          </p:cNvSpPr>
          <p:nvPr>
            <p:ph type="sldNum" sz="quarter" idx="10"/>
          </p:nvPr>
        </p:nvSpPr>
        <p:spPr/>
        <p:txBody>
          <a:bodyPr/>
          <a:lstStyle/>
          <a:p>
            <a:fld id="{8ECC129C-E094-44A9-9990-2FFEB90AEFE5}" type="slidenum">
              <a:rPr lang="en-US" smtClean="0"/>
              <a:t>8</a:t>
            </a:fld>
            <a:endParaRPr lang="en-US" dirty="0"/>
          </a:p>
        </p:txBody>
      </p:sp>
    </p:spTree>
    <p:extLst>
      <p:ext uri="{BB962C8B-B14F-4D97-AF65-F5344CB8AC3E}">
        <p14:creationId xmlns:p14="http://schemas.microsoft.com/office/powerpoint/2010/main" val="320279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0" i="0" u="none" strike="noStrike" kern="1200" baseline="0" dirty="0">
                <a:solidFill>
                  <a:schemeClr val="tx1"/>
                </a:solidFill>
                <a:latin typeface="+mn-lt"/>
                <a:ea typeface="+mn-ea"/>
                <a:cs typeface="+mn-cs"/>
              </a:rPr>
              <a:t>A dispersion study was conducted at the Idaho National Laboratory (INL) to document the effects on concentrations of roadway emissions behind a roadside sound barrier under varying atmospheric stabilities. The homogeneous fetch of the INL, controlled emission source, lack of other man made or natural flow obstructions, and absence of vehicle-generated turbulence reduced the ambiguities in interpretation of the data. Roadway emissions were simulated by the release of an atmospheric tracer (SF</a:t>
            </a:r>
            <a:r>
              <a:rPr lang="en-US" sz="2000" b="0" i="0" u="none" strike="noStrike" kern="1200" baseline="-25000" dirty="0">
                <a:solidFill>
                  <a:schemeClr val="tx1"/>
                </a:solidFill>
                <a:latin typeface="+mn-lt"/>
                <a:ea typeface="+mn-ea"/>
                <a:cs typeface="+mn-cs"/>
              </a:rPr>
              <a:t>6</a:t>
            </a:r>
            <a:r>
              <a:rPr lang="en-US" sz="2000" b="0" i="0" u="none" strike="noStrike" kern="1200" baseline="0" dirty="0">
                <a:solidFill>
                  <a:schemeClr val="tx1"/>
                </a:solidFill>
                <a:latin typeface="+mn-lt"/>
                <a:ea typeface="+mn-ea"/>
                <a:cs typeface="+mn-cs"/>
              </a:rPr>
              <a:t>) from two 54 m long line sources, one for an experiment with a 90 m long noise barrier and one for a control experiment without a barrier. Simultaneous near-surface tracer concentration measurements were made with bag samplers on identical sampling grids downwind from the line sources. An array of six 3-d sonic anemometers was employed to measure the barrier-induced turbulence.</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9</a:t>
            </a:fld>
            <a:endParaRPr lang="en-US" dirty="0"/>
          </a:p>
        </p:txBody>
      </p:sp>
    </p:spTree>
    <p:extLst>
      <p:ext uri="{BB962C8B-B14F-4D97-AF65-F5344CB8AC3E}">
        <p14:creationId xmlns:p14="http://schemas.microsoft.com/office/powerpoint/2010/main" val="1349178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0.pn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7.xm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30.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mailto:venky@engr.ucr.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healthresearch/community-line-source-model-c-line-estimate-roadway-emission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envs.au.dk/en/research-areas/air-pollution-emissions-and-effects/the-monitoring-program/air-pollution-models/ospm/" TargetMode="External"/><Relationship Id="rId2" Type="http://schemas.openxmlformats.org/officeDocument/2006/relationships/hyperlink" Target="https://www.epa.gov/scram/air-quality-dispersion-modeling-preferred-and-recommended-models" TargetMode="External"/><Relationship Id="rId1" Type="http://schemas.openxmlformats.org/officeDocument/2006/relationships/slideLayout" Target="../slideLayouts/slideLayout1.xml"/><Relationship Id="rId4" Type="http://schemas.openxmlformats.org/officeDocument/2006/relationships/hyperlink" Target="https://www.cmascenter.org/r-lin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atmosenv.2018.04.05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doi.org/10.1016/1352-2310(94)90101-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trd.2013.09.003"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doi.org/10.1016/j.trd.2018.01.02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j.atmosenv.2013.07.073"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doi.org/10.1175/JAM2227.1"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oaa.inel.gov/projects/sagebrush/sagebrush.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image" Target="../media/image24.png"/><Relationship Id="rId12"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11" Type="http://schemas.openxmlformats.org/officeDocument/2006/relationships/image" Target="NULL"/><Relationship Id="rId15" Type="http://schemas.openxmlformats.org/officeDocument/2006/relationships/image" Target="../media/image7.wmf"/><Relationship Id="rId10" Type="http://schemas.openxmlformats.org/officeDocument/2006/relationships/oleObject" Target="../embeddings/oleObject50.bin"/><Relationship Id="rId4" Type="http://schemas.openxmlformats.org/officeDocument/2006/relationships/image" Target="../media/image8.jpeg"/><Relationship Id="rId9" Type="http://schemas.openxmlformats.org/officeDocument/2006/relationships/image" Target="../media/image5.wmf"/><Relationship Id="rId1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epa.gov/scram/air-quality-dispersion-modeling-preferred-and-recommended-models" TargetMode="External"/><Relationship Id="rId4" Type="http://schemas.openxmlformats.org/officeDocument/2006/relationships/hyperlink" Target="https://www.cmascenter.org/r-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Idaho Falls Study (Finn et al., 2010)</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8" name="Content Placeholder 3">
            <a:extLst>
              <a:ext uri="{FF2B5EF4-FFF2-40B4-BE49-F238E27FC236}">
                <a16:creationId xmlns:a16="http://schemas.microsoft.com/office/drawing/2014/main" id="{794C0570-95A4-4D89-A2B8-4EF6B00E6780}"/>
              </a:ext>
            </a:extLst>
          </p:cNvPr>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3959" t="6098" r="6577"/>
          <a:stretch/>
        </p:blipFill>
        <p:spPr>
          <a:xfrm>
            <a:off x="463542" y="1346765"/>
            <a:ext cx="5632458" cy="4444015"/>
          </a:xfrm>
        </p:spPr>
      </p:pic>
      <p:sp>
        <p:nvSpPr>
          <p:cNvPr id="13" name="TextBox 12">
            <a:extLst>
              <a:ext uri="{FF2B5EF4-FFF2-40B4-BE49-F238E27FC236}">
                <a16:creationId xmlns:a16="http://schemas.microsoft.com/office/drawing/2014/main" id="{2AABE691-71FA-40B1-A550-0C387C76F67E}"/>
              </a:ext>
            </a:extLst>
          </p:cNvPr>
          <p:cNvSpPr txBox="1"/>
          <p:nvPr/>
        </p:nvSpPr>
        <p:spPr>
          <a:xfrm>
            <a:off x="2398856" y="5801389"/>
            <a:ext cx="2688052" cy="892552"/>
          </a:xfrm>
          <a:prstGeom prst="rect">
            <a:avLst/>
          </a:prstGeom>
          <a:noFill/>
        </p:spPr>
        <p:txBody>
          <a:bodyPr wrap="square" rtlCol="0">
            <a:spAutoFit/>
          </a:bodyPr>
          <a:lstStyle/>
          <a:p>
            <a:r>
              <a:rPr lang="en-US" sz="2400" dirty="0">
                <a:solidFill>
                  <a:srgbClr val="FF0000"/>
                </a:solidFill>
              </a:rPr>
              <a:t>-</a:t>
            </a:r>
            <a:r>
              <a:rPr lang="en-US" sz="1600" dirty="0"/>
              <a:t> With Barrier</a:t>
            </a:r>
          </a:p>
          <a:p>
            <a:r>
              <a:rPr lang="en-US" sz="2800" dirty="0"/>
              <a:t>-</a:t>
            </a:r>
            <a:r>
              <a:rPr lang="en-US" sz="1600" dirty="0"/>
              <a:t> Without Barrier  </a:t>
            </a:r>
          </a:p>
        </p:txBody>
      </p:sp>
      <p:sp>
        <p:nvSpPr>
          <p:cNvPr id="2" name="Rectangle 1">
            <a:extLst>
              <a:ext uri="{FF2B5EF4-FFF2-40B4-BE49-F238E27FC236}">
                <a16:creationId xmlns:a16="http://schemas.microsoft.com/office/drawing/2014/main" id="{D710BE18-B2B1-4046-985B-315FF6C10989}"/>
              </a:ext>
            </a:extLst>
          </p:cNvPr>
          <p:cNvSpPr/>
          <p:nvPr/>
        </p:nvSpPr>
        <p:spPr>
          <a:xfrm>
            <a:off x="1512010" y="1536771"/>
            <a:ext cx="886846" cy="369332"/>
          </a:xfrm>
          <a:prstGeom prst="rect">
            <a:avLst/>
          </a:prstGeom>
        </p:spPr>
        <p:txBody>
          <a:bodyPr wrap="none">
            <a:spAutoFit/>
          </a:bodyPr>
          <a:lstStyle/>
          <a:p>
            <a:r>
              <a:rPr lang="en-US" dirty="0"/>
              <a:t>Neutral</a:t>
            </a:r>
          </a:p>
        </p:txBody>
      </p:sp>
      <p:sp>
        <p:nvSpPr>
          <p:cNvPr id="9" name="Rectangle 8">
            <a:extLst>
              <a:ext uri="{FF2B5EF4-FFF2-40B4-BE49-F238E27FC236}">
                <a16:creationId xmlns:a16="http://schemas.microsoft.com/office/drawing/2014/main" id="{0EF205E6-C4A7-46B2-92C9-DF4CF709AD26}"/>
              </a:ext>
            </a:extLst>
          </p:cNvPr>
          <p:cNvSpPr/>
          <p:nvPr/>
        </p:nvSpPr>
        <p:spPr>
          <a:xfrm>
            <a:off x="4334169" y="1664217"/>
            <a:ext cx="1016047"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Unstable</a:t>
            </a:r>
          </a:p>
        </p:txBody>
      </p:sp>
      <p:sp>
        <p:nvSpPr>
          <p:cNvPr id="10" name="Rectangle 9">
            <a:extLst>
              <a:ext uri="{FF2B5EF4-FFF2-40B4-BE49-F238E27FC236}">
                <a16:creationId xmlns:a16="http://schemas.microsoft.com/office/drawing/2014/main" id="{9A1FB5A0-6A59-4F14-A324-93ACD5C58FEA}"/>
              </a:ext>
            </a:extLst>
          </p:cNvPr>
          <p:cNvSpPr/>
          <p:nvPr/>
        </p:nvSpPr>
        <p:spPr>
          <a:xfrm>
            <a:off x="1363492" y="3944522"/>
            <a:ext cx="1492588"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Slightly Stable</a:t>
            </a:r>
          </a:p>
        </p:txBody>
      </p:sp>
      <p:sp>
        <p:nvSpPr>
          <p:cNvPr id="11" name="Rectangle 10">
            <a:extLst>
              <a:ext uri="{FF2B5EF4-FFF2-40B4-BE49-F238E27FC236}">
                <a16:creationId xmlns:a16="http://schemas.microsoft.com/office/drawing/2014/main" id="{22BB66EF-CA87-4C03-A629-A92D7111D148}"/>
              </a:ext>
            </a:extLst>
          </p:cNvPr>
          <p:cNvSpPr/>
          <p:nvPr/>
        </p:nvSpPr>
        <p:spPr>
          <a:xfrm>
            <a:off x="4334169" y="3813472"/>
            <a:ext cx="123912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Very Stable</a:t>
            </a:r>
          </a:p>
        </p:txBody>
      </p:sp>
      <p:pic>
        <p:nvPicPr>
          <p:cNvPr id="15" name="Picture 14">
            <a:extLst>
              <a:ext uri="{FF2B5EF4-FFF2-40B4-BE49-F238E27FC236}">
                <a16:creationId xmlns:a16="http://schemas.microsoft.com/office/drawing/2014/main" id="{D122AA19-B3E6-4E81-9D55-C4C5C3FF9700}"/>
              </a:ext>
            </a:extLst>
          </p:cNvPr>
          <p:cNvPicPr>
            <a:picLocks noChangeAspect="1"/>
          </p:cNvPicPr>
          <p:nvPr/>
        </p:nvPicPr>
        <p:blipFill>
          <a:blip r:embed="rId4"/>
          <a:stretch>
            <a:fillRect/>
          </a:stretch>
        </p:blipFill>
        <p:spPr>
          <a:xfrm>
            <a:off x="6198229" y="1641095"/>
            <a:ext cx="5853063" cy="2064608"/>
          </a:xfrm>
          <a:prstGeom prst="rect">
            <a:avLst/>
          </a:prstGeom>
        </p:spPr>
      </p:pic>
      <p:sp>
        <p:nvSpPr>
          <p:cNvPr id="6" name="TextBox 5">
            <a:extLst>
              <a:ext uri="{FF2B5EF4-FFF2-40B4-BE49-F238E27FC236}">
                <a16:creationId xmlns:a16="http://schemas.microsoft.com/office/drawing/2014/main" id="{9AE5C83A-0528-4D39-AD7D-B09F85A9A03B}"/>
              </a:ext>
            </a:extLst>
          </p:cNvPr>
          <p:cNvSpPr txBox="1"/>
          <p:nvPr/>
        </p:nvSpPr>
        <p:spPr>
          <a:xfrm>
            <a:off x="6515100" y="4129188"/>
            <a:ext cx="4568536" cy="1200329"/>
          </a:xfrm>
          <a:prstGeom prst="rect">
            <a:avLst/>
          </a:prstGeom>
          <a:noFill/>
        </p:spPr>
        <p:txBody>
          <a:bodyPr wrap="square" rtlCol="0">
            <a:spAutoFit/>
          </a:bodyPr>
          <a:lstStyle/>
          <a:p>
            <a:pPr algn="just"/>
            <a:r>
              <a:rPr lang="en-US" dirty="0"/>
              <a:t>Variation of mean centerline concentrations with distance from source with and without the barrier.  Concentration is normalized, and distances are in m.  </a:t>
            </a:r>
          </a:p>
        </p:txBody>
      </p:sp>
    </p:spTree>
    <p:extLst>
      <p:ext uri="{BB962C8B-B14F-4D97-AF65-F5344CB8AC3E}">
        <p14:creationId xmlns:p14="http://schemas.microsoft.com/office/powerpoint/2010/main" val="368357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E0510E7-B677-44FE-B462-092D9F73C6F7}"/>
              </a:ext>
            </a:extLst>
          </p:cNvPr>
          <p:cNvSpPr/>
          <p:nvPr/>
        </p:nvSpPr>
        <p:spPr>
          <a:xfrm>
            <a:off x="6201994" y="2227042"/>
            <a:ext cx="5161908" cy="33820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9FA7BD4-93C4-483C-AFC2-82630C751323}"/>
              </a:ext>
            </a:extLst>
          </p:cNvPr>
          <p:cNvSpPr/>
          <p:nvPr/>
        </p:nvSpPr>
        <p:spPr>
          <a:xfrm>
            <a:off x="683922" y="2227041"/>
            <a:ext cx="5161908" cy="33820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725184" y="128973"/>
            <a:ext cx="11353800" cy="931207"/>
          </a:xfrm>
        </p:spPr>
        <p:txBody>
          <a:bodyPr>
            <a:normAutofit fontScale="90000"/>
          </a:bodyPr>
          <a:lstStyle/>
          <a:p>
            <a:r>
              <a:rPr lang="en-US" b="0" dirty="0">
                <a:latin typeface="Calibri "/>
              </a:rPr>
              <a:t>Reformulation of Plume Spreads for Flat Terrain</a:t>
            </a:r>
            <a:br>
              <a:rPr lang="en-US" b="0" dirty="0">
                <a:latin typeface="Calibri "/>
              </a:rPr>
            </a:br>
            <a:r>
              <a:rPr lang="en-US" sz="3600" b="0" dirty="0">
                <a:latin typeface="Calibri "/>
              </a:rPr>
              <a:t>(Venkatram et al., 2013)</a:t>
            </a:r>
            <a:endParaRPr lang="en-US" b="0" dirty="0">
              <a:latin typeface="Calibri "/>
            </a:endParaRPr>
          </a:p>
        </p:txBody>
      </p:sp>
      <p:sp>
        <p:nvSpPr>
          <p:cNvPr id="4" name="Rectangle 3">
            <a:extLst>
              <a:ext uri="{FF2B5EF4-FFF2-40B4-BE49-F238E27FC236}">
                <a16:creationId xmlns:a16="http://schemas.microsoft.com/office/drawing/2014/main" id="{17F630E7-C28D-491C-BDA4-DB81C6329D6F}"/>
              </a:ext>
            </a:extLst>
          </p:cNvPr>
          <p:cNvSpPr/>
          <p:nvPr/>
        </p:nvSpPr>
        <p:spPr>
          <a:xfrm>
            <a:off x="725184" y="1545520"/>
            <a:ext cx="10432472" cy="584775"/>
          </a:xfrm>
          <a:prstGeom prst="rect">
            <a:avLst/>
          </a:prstGeom>
        </p:spPr>
        <p:txBody>
          <a:bodyPr wrap="square">
            <a:spAutoFit/>
          </a:bodyPr>
          <a:lstStyle/>
          <a:p>
            <a:endParaRPr lang="en-US" sz="3200" b="1" dirty="0"/>
          </a:p>
        </p:txBody>
      </p:sp>
      <p:graphicFrame>
        <p:nvGraphicFramePr>
          <p:cNvPr id="7" name="Object 6">
            <a:extLst>
              <a:ext uri="{FF2B5EF4-FFF2-40B4-BE49-F238E27FC236}">
                <a16:creationId xmlns:a16="http://schemas.microsoft.com/office/drawing/2014/main" id="{2F3057F1-7692-4D32-9805-ACDCD73C9F7C}"/>
              </a:ext>
            </a:extLst>
          </p:cNvPr>
          <p:cNvGraphicFramePr>
            <a:graphicFrameLocks noChangeAspect="1"/>
          </p:cNvGraphicFramePr>
          <p:nvPr>
            <p:extLst>
              <p:ext uri="{D42A27DB-BD31-4B8C-83A1-F6EECF244321}">
                <p14:modId xmlns:p14="http://schemas.microsoft.com/office/powerpoint/2010/main" val="564273003"/>
              </p:ext>
            </p:extLst>
          </p:nvPr>
        </p:nvGraphicFramePr>
        <p:xfrm>
          <a:off x="979488" y="2559050"/>
          <a:ext cx="4591050" cy="1303338"/>
        </p:xfrm>
        <a:graphic>
          <a:graphicData uri="http://schemas.openxmlformats.org/presentationml/2006/ole">
            <mc:AlternateContent xmlns:mc="http://schemas.openxmlformats.org/markup-compatibility/2006">
              <mc:Choice xmlns:v="urn:schemas-microsoft-com:vml" Requires="v">
                <p:oleObj spid="_x0000_s2988" name="Equation" r:id="rId4" imgW="1968480" imgH="558720" progId="Equation.DSMT4">
                  <p:embed/>
                </p:oleObj>
              </mc:Choice>
              <mc:Fallback>
                <p:oleObj name="Equation" r:id="rId4" imgW="1968480" imgH="558720" progId="Equation.DSMT4">
                  <p:embed/>
                  <p:pic>
                    <p:nvPicPr>
                      <p:cNvPr id="0" name=""/>
                      <p:cNvPicPr/>
                      <p:nvPr/>
                    </p:nvPicPr>
                    <p:blipFill>
                      <a:blip r:embed="rId5"/>
                      <a:stretch>
                        <a:fillRect/>
                      </a:stretch>
                    </p:blipFill>
                    <p:spPr>
                      <a:xfrm>
                        <a:off x="979488" y="2559050"/>
                        <a:ext cx="4591050" cy="13033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86254CC-D451-4C35-8997-947CEBCF4545}"/>
              </a:ext>
            </a:extLst>
          </p:cNvPr>
          <p:cNvGraphicFramePr>
            <a:graphicFrameLocks noChangeAspect="1"/>
          </p:cNvGraphicFramePr>
          <p:nvPr>
            <p:extLst>
              <p:ext uri="{D42A27DB-BD31-4B8C-83A1-F6EECF244321}">
                <p14:modId xmlns:p14="http://schemas.microsoft.com/office/powerpoint/2010/main" val="2857097583"/>
              </p:ext>
            </p:extLst>
          </p:nvPr>
        </p:nvGraphicFramePr>
        <p:xfrm>
          <a:off x="1044575" y="4237038"/>
          <a:ext cx="4462463" cy="1209675"/>
        </p:xfrm>
        <a:graphic>
          <a:graphicData uri="http://schemas.openxmlformats.org/presentationml/2006/ole">
            <mc:AlternateContent xmlns:mc="http://schemas.openxmlformats.org/markup-compatibility/2006">
              <mc:Choice xmlns:v="urn:schemas-microsoft-com:vml" Requires="v">
                <p:oleObj spid="_x0000_s2989" name="Equation" r:id="rId6" imgW="1638000" imgH="444240" progId="Equation.DSMT4">
                  <p:embed/>
                </p:oleObj>
              </mc:Choice>
              <mc:Fallback>
                <p:oleObj name="Equation" r:id="rId6" imgW="1638000" imgH="444240" progId="Equation.DSMT4">
                  <p:embed/>
                  <p:pic>
                    <p:nvPicPr>
                      <p:cNvPr id="0" name=""/>
                      <p:cNvPicPr/>
                      <p:nvPr/>
                    </p:nvPicPr>
                    <p:blipFill>
                      <a:blip r:embed="rId7"/>
                      <a:stretch>
                        <a:fillRect/>
                      </a:stretch>
                    </p:blipFill>
                    <p:spPr>
                      <a:xfrm>
                        <a:off x="1044575" y="4237038"/>
                        <a:ext cx="4462463" cy="120967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06818AAE-A981-46E6-B0E7-EAED48A7A730}"/>
              </a:ext>
            </a:extLst>
          </p:cNvPr>
          <p:cNvSpPr txBox="1"/>
          <p:nvPr/>
        </p:nvSpPr>
        <p:spPr>
          <a:xfrm>
            <a:off x="1765572" y="1582311"/>
            <a:ext cx="302055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Stable Conditions</a:t>
            </a:r>
          </a:p>
        </p:txBody>
      </p:sp>
      <p:sp>
        <p:nvSpPr>
          <p:cNvPr id="18" name="TextBox 17">
            <a:extLst>
              <a:ext uri="{FF2B5EF4-FFF2-40B4-BE49-F238E27FC236}">
                <a16:creationId xmlns:a16="http://schemas.microsoft.com/office/drawing/2014/main" id="{2D01F7F0-E91C-4594-A6BA-DC4CC8AB7C57}"/>
              </a:ext>
            </a:extLst>
          </p:cNvPr>
          <p:cNvSpPr txBox="1"/>
          <p:nvPr/>
        </p:nvSpPr>
        <p:spPr>
          <a:xfrm>
            <a:off x="7351505" y="1571884"/>
            <a:ext cx="3415553" cy="461665"/>
          </a:xfrm>
          <a:prstGeom prst="rect">
            <a:avLst/>
          </a:prstGeom>
          <a:noFill/>
        </p:spPr>
        <p:txBody>
          <a:bodyPr wrap="square" rtlCol="0">
            <a:spAutoFit/>
          </a:bodyPr>
          <a:lstStyle/>
          <a:p>
            <a:r>
              <a:rPr lang="en-US" sz="2400" dirty="0"/>
              <a:t>Unstable Conditions</a:t>
            </a:r>
          </a:p>
        </p:txBody>
      </p:sp>
      <p:graphicFrame>
        <p:nvGraphicFramePr>
          <p:cNvPr id="19" name="Object 18">
            <a:extLst>
              <a:ext uri="{FF2B5EF4-FFF2-40B4-BE49-F238E27FC236}">
                <a16:creationId xmlns:a16="http://schemas.microsoft.com/office/drawing/2014/main" id="{2A88A4E4-2E30-48B7-B93B-D5C01CBE21B1}"/>
              </a:ext>
            </a:extLst>
          </p:cNvPr>
          <p:cNvGraphicFramePr>
            <a:graphicFrameLocks noChangeAspect="1"/>
          </p:cNvGraphicFramePr>
          <p:nvPr>
            <p:extLst>
              <p:ext uri="{D42A27DB-BD31-4B8C-83A1-F6EECF244321}">
                <p14:modId xmlns:p14="http://schemas.microsoft.com/office/powerpoint/2010/main" val="712745007"/>
              </p:ext>
            </p:extLst>
          </p:nvPr>
        </p:nvGraphicFramePr>
        <p:xfrm>
          <a:off x="6462713" y="2495550"/>
          <a:ext cx="4573587" cy="1303338"/>
        </p:xfrm>
        <a:graphic>
          <a:graphicData uri="http://schemas.openxmlformats.org/presentationml/2006/ole">
            <mc:AlternateContent xmlns:mc="http://schemas.openxmlformats.org/markup-compatibility/2006">
              <mc:Choice xmlns:v="urn:schemas-microsoft-com:vml" Requires="v">
                <p:oleObj spid="_x0000_s2990" name="Equation" r:id="rId8" imgW="1866600" imgH="533160" progId="Equation.DSMT4">
                  <p:embed/>
                </p:oleObj>
              </mc:Choice>
              <mc:Fallback>
                <p:oleObj name="Equation" r:id="rId8" imgW="1866600" imgH="533160" progId="Equation.DSMT4">
                  <p:embed/>
                  <p:pic>
                    <p:nvPicPr>
                      <p:cNvPr id="28" name="Object 27"/>
                      <p:cNvPicPr>
                        <a:picLocks noChangeAspect="1" noChangeArrowheads="1"/>
                      </p:cNvPicPr>
                      <p:nvPr/>
                    </p:nvPicPr>
                    <p:blipFill>
                      <a:blip r:embed="rId9"/>
                      <a:srcRect/>
                      <a:stretch>
                        <a:fillRect/>
                      </a:stretch>
                    </p:blipFill>
                    <p:spPr bwMode="auto">
                      <a:xfrm>
                        <a:off x="6462713" y="2495550"/>
                        <a:ext cx="4573587" cy="130333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F8E6526-5FD8-4446-822C-17006BE73C19}"/>
              </a:ext>
            </a:extLst>
          </p:cNvPr>
          <p:cNvGraphicFramePr>
            <a:graphicFrameLocks noChangeAspect="1"/>
          </p:cNvGraphicFramePr>
          <p:nvPr>
            <p:extLst>
              <p:ext uri="{D42A27DB-BD31-4B8C-83A1-F6EECF244321}">
                <p14:modId xmlns:p14="http://schemas.microsoft.com/office/powerpoint/2010/main" val="2005705685"/>
              </p:ext>
            </p:extLst>
          </p:nvPr>
        </p:nvGraphicFramePr>
        <p:xfrm>
          <a:off x="6447624" y="4138253"/>
          <a:ext cx="4626846" cy="1210680"/>
        </p:xfrm>
        <a:graphic>
          <a:graphicData uri="http://schemas.openxmlformats.org/presentationml/2006/ole">
            <mc:AlternateContent xmlns:mc="http://schemas.openxmlformats.org/markup-compatibility/2006">
              <mc:Choice xmlns:v="urn:schemas-microsoft-com:vml" Requires="v">
                <p:oleObj spid="_x0000_s2991" name="Equation" r:id="rId10" imgW="1892160" imgH="495000" progId="Equation.DSMT4">
                  <p:embed/>
                </p:oleObj>
              </mc:Choice>
              <mc:Fallback>
                <p:oleObj name="Equation" r:id="rId10" imgW="1892160" imgH="495000" progId="Equation.DSMT4">
                  <p:embed/>
                  <p:pic>
                    <p:nvPicPr>
                      <p:cNvPr id="30" name="Object 29"/>
                      <p:cNvPicPr>
                        <a:picLocks noChangeAspect="1" noChangeArrowheads="1"/>
                      </p:cNvPicPr>
                      <p:nvPr/>
                    </p:nvPicPr>
                    <p:blipFill>
                      <a:blip r:embed="rId11"/>
                      <a:srcRect/>
                      <a:stretch>
                        <a:fillRect/>
                      </a:stretch>
                    </p:blipFill>
                    <p:spPr bwMode="auto">
                      <a:xfrm>
                        <a:off x="6447624" y="4138253"/>
                        <a:ext cx="4626846" cy="1210680"/>
                      </a:xfrm>
                      <a:prstGeom prst="rect">
                        <a:avLst/>
                      </a:prstGeom>
                      <a:noFill/>
                    </p:spPr>
                  </p:pic>
                </p:oleObj>
              </mc:Fallback>
            </mc:AlternateContent>
          </a:graphicData>
        </a:graphic>
      </p:graphicFrame>
    </p:spTree>
    <p:extLst>
      <p:ext uri="{BB962C8B-B14F-4D97-AF65-F5344CB8AC3E}">
        <p14:creationId xmlns:p14="http://schemas.microsoft.com/office/powerpoint/2010/main" val="68546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359421"/>
            <a:ext cx="10515600" cy="1141253"/>
          </a:xfrm>
        </p:spPr>
        <p:txBody>
          <a:bodyPr>
            <a:normAutofit fontScale="90000"/>
          </a:bodyPr>
          <a:lstStyle/>
          <a:p>
            <a:r>
              <a:rPr lang="en-US" dirty="0"/>
              <a:t>Comparison of Performance of RLINE with those of other Models (Heist et al., 2013)</a:t>
            </a:r>
            <a:br>
              <a:rPr lang="en-US" dirty="0"/>
            </a:br>
            <a:endParaRPr lang="en-US" dirty="0"/>
          </a:p>
        </p:txBody>
      </p:sp>
      <p:pic>
        <p:nvPicPr>
          <p:cNvPr id="6" name="Picture 5">
            <a:extLst>
              <a:ext uri="{FF2B5EF4-FFF2-40B4-BE49-F238E27FC236}">
                <a16:creationId xmlns:a16="http://schemas.microsoft.com/office/drawing/2014/main" id="{3ADDA0C4-583E-49AA-AE03-B6A466E1BEC1}"/>
              </a:ext>
            </a:extLst>
          </p:cNvPr>
          <p:cNvPicPr>
            <a:picLocks noChangeAspect="1"/>
          </p:cNvPicPr>
          <p:nvPr/>
        </p:nvPicPr>
        <p:blipFill>
          <a:blip r:embed="rId3"/>
          <a:stretch>
            <a:fillRect/>
          </a:stretch>
        </p:blipFill>
        <p:spPr>
          <a:xfrm>
            <a:off x="6350535" y="1352420"/>
            <a:ext cx="5584822" cy="5268700"/>
          </a:xfrm>
          <a:prstGeom prst="rect">
            <a:avLst/>
          </a:prstGeom>
        </p:spPr>
      </p:pic>
      <p:pic>
        <p:nvPicPr>
          <p:cNvPr id="8" name="Picture 7">
            <a:extLst>
              <a:ext uri="{FF2B5EF4-FFF2-40B4-BE49-F238E27FC236}">
                <a16:creationId xmlns:a16="http://schemas.microsoft.com/office/drawing/2014/main" id="{7D042F76-6921-4629-8562-1F7856E46CF5}"/>
              </a:ext>
            </a:extLst>
          </p:cNvPr>
          <p:cNvPicPr>
            <a:picLocks noChangeAspect="1"/>
          </p:cNvPicPr>
          <p:nvPr/>
        </p:nvPicPr>
        <p:blipFill>
          <a:blip r:embed="rId4"/>
          <a:stretch>
            <a:fillRect/>
          </a:stretch>
        </p:blipFill>
        <p:spPr>
          <a:xfrm>
            <a:off x="130825" y="4740797"/>
            <a:ext cx="6062858" cy="1481882"/>
          </a:xfrm>
          <a:prstGeom prst="rect">
            <a:avLst/>
          </a:prstGeom>
        </p:spPr>
      </p:pic>
      <p:pic>
        <p:nvPicPr>
          <p:cNvPr id="2" name="Picture 1">
            <a:extLst>
              <a:ext uri="{FF2B5EF4-FFF2-40B4-BE49-F238E27FC236}">
                <a16:creationId xmlns:a16="http://schemas.microsoft.com/office/drawing/2014/main" id="{CB58D64A-BD58-414B-8D1A-7FB6674BEE6E}"/>
              </a:ext>
            </a:extLst>
          </p:cNvPr>
          <p:cNvPicPr>
            <a:picLocks noChangeAspect="1"/>
          </p:cNvPicPr>
          <p:nvPr/>
        </p:nvPicPr>
        <p:blipFill>
          <a:blip r:embed="rId5"/>
          <a:stretch>
            <a:fillRect/>
          </a:stretch>
        </p:blipFill>
        <p:spPr>
          <a:xfrm>
            <a:off x="625530" y="1240004"/>
            <a:ext cx="4154814" cy="3190837"/>
          </a:xfrm>
          <a:prstGeom prst="rect">
            <a:avLst/>
          </a:prstGeom>
        </p:spPr>
      </p:pic>
    </p:spTree>
    <p:extLst>
      <p:ext uri="{BB962C8B-B14F-4D97-AF65-F5344CB8AC3E}">
        <p14:creationId xmlns:p14="http://schemas.microsoft.com/office/powerpoint/2010/main" val="379298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1A2CBC-C75E-403E-BE32-407628EE6BBC}"/>
              </a:ext>
            </a:extLst>
          </p:cNvPr>
          <p:cNvSpPr/>
          <p:nvPr/>
        </p:nvSpPr>
        <p:spPr>
          <a:xfrm>
            <a:off x="7827245" y="3777716"/>
            <a:ext cx="2065005" cy="716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DF5567E-1EB7-4C3C-88AE-F83607457EEE}"/>
              </a:ext>
            </a:extLst>
          </p:cNvPr>
          <p:cNvSpPr/>
          <p:nvPr/>
        </p:nvSpPr>
        <p:spPr>
          <a:xfrm>
            <a:off x="10203120" y="3648026"/>
            <a:ext cx="1808251" cy="976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b="0" dirty="0">
                <a:latin typeface="Calibri" panose="020F0502020204030204" pitchFamily="34" charset="0"/>
                <a:cs typeface="Calibri" panose="020F0502020204030204" pitchFamily="34" charset="0"/>
              </a:rPr>
              <a:t>Barrier Model (Schulte et al, 2014)</a:t>
            </a:r>
          </a:p>
        </p:txBody>
      </p:sp>
      <p:pic>
        <p:nvPicPr>
          <p:cNvPr id="6" name="Content Placeholder 9">
            <a:extLst>
              <a:ext uri="{FF2B5EF4-FFF2-40B4-BE49-F238E27FC236}">
                <a16:creationId xmlns:a16="http://schemas.microsoft.com/office/drawing/2014/main" id="{13107CE3-588C-4385-92F5-50BC4FBC6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09757" y="2082488"/>
            <a:ext cx="4774702" cy="339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CEBC1F66-2F3B-411C-B46D-52D2DD142D77}"/>
              </a:ext>
            </a:extLst>
          </p:cNvPr>
          <p:cNvSpPr/>
          <p:nvPr/>
        </p:nvSpPr>
        <p:spPr>
          <a:xfrm>
            <a:off x="6096000" y="2279745"/>
            <a:ext cx="6096000" cy="830997"/>
          </a:xfrm>
          <a:prstGeom prst="rect">
            <a:avLst/>
          </a:prstGeom>
        </p:spPr>
        <p:txBody>
          <a:bodyPr>
            <a:spAutoFit/>
          </a:bodyPr>
          <a:lstStyle/>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Concentration is </a:t>
            </a:r>
            <a:r>
              <a:rPr lang="en-US" sz="2400" u="sng" dirty="0">
                <a:latin typeface="Calibri" panose="020F0502020204030204" pitchFamily="34" charset="0"/>
                <a:cs typeface="Calibri" panose="020F0502020204030204" pitchFamily="34" charset="0"/>
              </a:rPr>
              <a:t>well mixed</a:t>
            </a:r>
            <a:r>
              <a:rPr lang="en-US" sz="2400" dirty="0">
                <a:latin typeface="Calibri" panose="020F0502020204030204" pitchFamily="34" charset="0"/>
                <a:cs typeface="Calibri" panose="020F0502020204030204" pitchFamily="34" charset="0"/>
              </a:rPr>
              <a:t> over the height of the barrier, </a:t>
            </a:r>
            <a:r>
              <a:rPr lang="en-US" sz="2400" i="1" dirty="0">
                <a:solidFill>
                  <a:srgbClr val="FF0000"/>
                </a:solidFill>
                <a:latin typeface="Calibri" panose="020F0502020204030204" pitchFamily="34" charset="0"/>
                <a:cs typeface="Calibri" panose="020F0502020204030204" pitchFamily="34" charset="0"/>
              </a:rPr>
              <a:t>H</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47CB7DC-0CBD-4D23-A63C-19D3C2F81107}"/>
                  </a:ext>
                </a:extLst>
              </p:cNvPr>
              <p:cNvSpPr/>
              <p:nvPr/>
            </p:nvSpPr>
            <p:spPr>
              <a:xfrm>
                <a:off x="5647361" y="3714108"/>
                <a:ext cx="6260387" cy="8438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𝑈</m:t>
                      </m:r>
                      <m:sSub>
                        <m:sSubPr>
                          <m:ctrlPr>
                            <a:rPr lang="en-US" sz="2400" i="1">
                              <a:latin typeface="Cambria Math" panose="02040503050406030204" pitchFamily="18" charset="0"/>
                              <a:ea typeface="Cambria Math"/>
                            </a:rPr>
                          </m:ctrlPr>
                        </m:sSubPr>
                        <m:e>
                          <m:r>
                            <a:rPr lang="en-US" sz="2400" i="1">
                              <a:latin typeface="Cambria Math"/>
                              <a:ea typeface="Cambria Math"/>
                            </a:rPr>
                            <m:t>𝜎</m:t>
                          </m:r>
                        </m:e>
                        <m:sub>
                          <m:r>
                            <a:rPr lang="en-US" sz="2400" i="1">
                              <a:latin typeface="Cambria Math"/>
                              <a:ea typeface="Cambria Math"/>
                            </a:rPr>
                            <m:t>𝑧𝑏𝑎𝑟𝑟𝑖𝑒𝑟</m:t>
                          </m:r>
                        </m:sub>
                      </m:sSub>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r>
                        <a:rPr lang="en-US" sz="2400" i="1">
                          <a:latin typeface="Cambria Math"/>
                        </a:rPr>
                        <m:t>𝑈</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𝑧</m:t>
                              </m:r>
                            </m:e>
                            <m:sub>
                              <m:r>
                                <a:rPr lang="en-US" sz="2400" i="1">
                                  <a:latin typeface="Cambria Math"/>
                                </a:rPr>
                                <m:t>𝑒𝑓𝑓</m:t>
                              </m:r>
                            </m:sub>
                          </m:sSub>
                        </m:e>
                      </m:d>
                      <m:sSub>
                        <m:sSubPr>
                          <m:ctrlPr>
                            <a:rPr lang="en-US" sz="2400" i="1">
                              <a:latin typeface="Cambria Math" panose="02040503050406030204" pitchFamily="18" charset="0"/>
                              <a:ea typeface="Cambria Math"/>
                            </a:rPr>
                          </m:ctrlPr>
                        </m:sSubPr>
                        <m:e>
                          <m:r>
                            <a:rPr lang="en-US" sz="2400" i="1">
                              <a:solidFill>
                                <a:srgbClr val="FF0000"/>
                              </a:solidFill>
                              <a:latin typeface="Cambria Math"/>
                              <a:ea typeface="Cambria Math"/>
                            </a:rPr>
                            <m:t>𝛼</m:t>
                          </m:r>
                          <m:r>
                            <a:rPr lang="en-US" sz="2400" i="1">
                              <a:latin typeface="Cambria Math"/>
                              <a:ea typeface="Cambria Math"/>
                            </a:rPr>
                            <m:t>𝜎</m:t>
                          </m:r>
                        </m:e>
                        <m:sub>
                          <m:r>
                            <a:rPr lang="en-US" sz="2400" i="1">
                              <a:latin typeface="Cambria Math"/>
                              <a:ea typeface="Cambria Math"/>
                            </a:rPr>
                            <m:t>𝑧</m:t>
                          </m:r>
                        </m:sub>
                      </m:sSub>
                      <m:d>
                        <m:dPr>
                          <m:ctrlPr>
                            <a:rPr lang="en-US" sz="2400" i="1">
                              <a:latin typeface="Cambria Math" panose="02040503050406030204" pitchFamily="18" charset="0"/>
                              <a:ea typeface="Cambria Math"/>
                            </a:rPr>
                          </m:ctrlPr>
                        </m:dPr>
                        <m:e>
                          <m:r>
                            <a:rPr lang="en-US" sz="2400" i="1">
                              <a:latin typeface="Cambria Math"/>
                              <a:ea typeface="Cambria Math"/>
                            </a:rPr>
                            <m:t>𝑥</m:t>
                          </m:r>
                        </m:e>
                      </m:d>
                      <m:r>
                        <a:rPr lang="en-US" sz="2400" i="1">
                          <a:latin typeface="Cambria Math"/>
                          <a:ea typeface="Cambria Math"/>
                        </a:rPr>
                        <m:t>+</m:t>
                      </m:r>
                      <m:r>
                        <a:rPr lang="en-US" sz="2400" i="1">
                          <a:latin typeface="Cambria Math"/>
                        </a:rPr>
                        <m:t>𝑈</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𝐻</m:t>
                              </m:r>
                            </m:num>
                            <m:den>
                              <m:r>
                                <a:rPr lang="en-US" sz="2400" i="1">
                                  <a:latin typeface="Cambria Math"/>
                                </a:rPr>
                                <m:t>2</m:t>
                              </m:r>
                            </m:den>
                          </m:f>
                        </m:e>
                      </m:d>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a:ea typeface="Cambria Math"/>
                                </a:rPr>
                                <m:t>𝜋</m:t>
                              </m:r>
                            </m:num>
                            <m:den>
                              <m:r>
                                <a:rPr lang="en-US" sz="2400" i="1">
                                  <a:latin typeface="Cambria Math"/>
                                </a:rPr>
                                <m:t>2</m:t>
                              </m:r>
                            </m:den>
                          </m:f>
                        </m:e>
                      </m:rad>
                      <m:r>
                        <a:rPr lang="en-US" sz="2400" i="1">
                          <a:solidFill>
                            <a:srgbClr val="FF0000"/>
                          </a:solidFill>
                          <a:latin typeface="Cambria Math"/>
                        </a:rPr>
                        <m:t>𝐻</m:t>
                      </m:r>
                    </m:oMath>
                  </m:oMathPara>
                </a14:m>
                <a:endParaRPr lang="en-US" sz="2400" dirty="0">
                  <a:latin typeface="Comic Sans MS" panose="030F0702030302020204" pitchFamily="66" charset="0"/>
                </a:endParaRPr>
              </a:p>
            </p:txBody>
          </p:sp>
        </mc:Choice>
        <mc:Fallback xmlns="">
          <p:sp>
            <p:nvSpPr>
              <p:cNvPr id="9" name="Rectangle 8">
                <a:extLst>
                  <a:ext uri="{FF2B5EF4-FFF2-40B4-BE49-F238E27FC236}">
                    <a16:creationId xmlns:a16="http://schemas.microsoft.com/office/drawing/2014/main" id="{B47CB7DC-0CBD-4D23-A63C-19D3C2F81107}"/>
                  </a:ext>
                </a:extLst>
              </p:cNvPr>
              <p:cNvSpPr>
                <a:spLocks noRot="1" noChangeAspect="1" noMove="1" noResize="1" noEditPoints="1" noAdjustHandles="1" noChangeArrowheads="1" noChangeShapeType="1" noTextEdit="1"/>
              </p:cNvSpPr>
              <p:nvPr/>
            </p:nvSpPr>
            <p:spPr>
              <a:xfrm>
                <a:off x="5647361" y="3714108"/>
                <a:ext cx="6260387" cy="843885"/>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859DCF30-851D-4C58-9684-3C2C1EA60906}"/>
              </a:ext>
            </a:extLst>
          </p:cNvPr>
          <p:cNvSpPr/>
          <p:nvPr/>
        </p:nvSpPr>
        <p:spPr>
          <a:xfrm>
            <a:off x="6096000" y="5060945"/>
            <a:ext cx="6096000" cy="830997"/>
          </a:xfrm>
          <a:prstGeom prst="rect">
            <a:avLst/>
          </a:prstGeom>
        </p:spPr>
        <p:txBody>
          <a:bodyPr>
            <a:spAutoFit/>
          </a:bodyPr>
          <a:lstStyle/>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Concentration is </a:t>
            </a:r>
            <a:r>
              <a:rPr lang="en-US" sz="2400" u="sng" dirty="0">
                <a:latin typeface="Calibri" panose="020F0502020204030204" pitchFamily="34" charset="0"/>
                <a:cs typeface="Calibri" panose="020F0502020204030204" pitchFamily="34" charset="0"/>
              </a:rPr>
              <a:t>well mixed</a:t>
            </a:r>
            <a:r>
              <a:rPr lang="en-US" sz="2400" dirty="0">
                <a:latin typeface="Calibri" panose="020F0502020204030204" pitchFamily="34" charset="0"/>
                <a:cs typeface="Calibri" panose="020F0502020204030204" pitchFamily="34" charset="0"/>
              </a:rPr>
              <a:t> over the height of the barrier, </a:t>
            </a:r>
            <a:r>
              <a:rPr lang="en-US" sz="2400" i="1" dirty="0">
                <a:solidFill>
                  <a:srgbClr val="FF0000"/>
                </a:solidFill>
                <a:latin typeface="Calibri" panose="020F0502020204030204" pitchFamily="34" charset="0"/>
                <a:cs typeface="Calibri" panose="020F0502020204030204" pitchFamily="34" charset="0"/>
              </a:rPr>
              <a:t>H</a:t>
            </a:r>
          </a:p>
        </p:txBody>
      </p:sp>
      <p:sp>
        <p:nvSpPr>
          <p:cNvPr id="2" name="Arrow: Down 1">
            <a:extLst>
              <a:ext uri="{FF2B5EF4-FFF2-40B4-BE49-F238E27FC236}">
                <a16:creationId xmlns:a16="http://schemas.microsoft.com/office/drawing/2014/main" id="{EE2C0071-90E3-45E0-9987-9B6151C984C3}"/>
              </a:ext>
            </a:extLst>
          </p:cNvPr>
          <p:cNvSpPr/>
          <p:nvPr/>
        </p:nvSpPr>
        <p:spPr>
          <a:xfrm>
            <a:off x="8634714" y="3110742"/>
            <a:ext cx="289367" cy="6033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8626133B-BCB6-40B3-A8B9-8D9E81E82A32}"/>
              </a:ext>
            </a:extLst>
          </p:cNvPr>
          <p:cNvSpPr/>
          <p:nvPr/>
        </p:nvSpPr>
        <p:spPr>
          <a:xfrm>
            <a:off x="11199844" y="4618675"/>
            <a:ext cx="282243" cy="4422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25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b="0" dirty="0">
                <a:latin typeface="Calibri" panose="020F0502020204030204" pitchFamily="34" charset="0"/>
                <a:cs typeface="Calibri" panose="020F0502020204030204" pitchFamily="34" charset="0"/>
              </a:rPr>
              <a:t>Evaluation of Barrier Model (Schulte et al, 2014)</a:t>
            </a:r>
          </a:p>
        </p:txBody>
      </p:sp>
      <p:pic>
        <p:nvPicPr>
          <p:cNvPr id="5" name="Picture 4">
            <a:extLst>
              <a:ext uri="{FF2B5EF4-FFF2-40B4-BE49-F238E27FC236}">
                <a16:creationId xmlns:a16="http://schemas.microsoft.com/office/drawing/2014/main" id="{EA2E32B1-847A-4E85-992C-8814E3539217}"/>
              </a:ext>
            </a:extLst>
          </p:cNvPr>
          <p:cNvPicPr>
            <a:picLocks noChangeAspect="1"/>
          </p:cNvPicPr>
          <p:nvPr/>
        </p:nvPicPr>
        <p:blipFill>
          <a:blip r:embed="rId3"/>
          <a:stretch>
            <a:fillRect/>
          </a:stretch>
        </p:blipFill>
        <p:spPr>
          <a:xfrm>
            <a:off x="485913" y="1371504"/>
            <a:ext cx="6254651" cy="4923215"/>
          </a:xfrm>
          <a:prstGeom prst="rect">
            <a:avLst/>
          </a:prstGeom>
        </p:spPr>
      </p:pic>
      <p:sp>
        <p:nvSpPr>
          <p:cNvPr id="7" name="TextBox 6">
            <a:extLst>
              <a:ext uri="{FF2B5EF4-FFF2-40B4-BE49-F238E27FC236}">
                <a16:creationId xmlns:a16="http://schemas.microsoft.com/office/drawing/2014/main" id="{B62BB13F-EFB1-4243-B187-080061961D2A}"/>
              </a:ext>
            </a:extLst>
          </p:cNvPr>
          <p:cNvSpPr txBox="1"/>
          <p:nvPr/>
        </p:nvSpPr>
        <p:spPr>
          <a:xfrm>
            <a:off x="7191960" y="3044142"/>
            <a:ext cx="4514127" cy="1323439"/>
          </a:xfrm>
          <a:prstGeom prst="rect">
            <a:avLst/>
          </a:prstGeom>
          <a:noFill/>
        </p:spPr>
        <p:txBody>
          <a:bodyPr wrap="square" rtlCol="0">
            <a:spAutoFit/>
          </a:bodyPr>
          <a:lstStyle/>
          <a:p>
            <a:pPr algn="just"/>
            <a:r>
              <a:rPr lang="en-US" sz="2000" dirty="0"/>
              <a:t>Performance of model in describing crosswind maximum concentrations measured during the Idaho Falls Tracer Study (Finn et al., 2010)</a:t>
            </a:r>
          </a:p>
        </p:txBody>
      </p:sp>
    </p:spTree>
    <p:extLst>
      <p:ext uri="{BB962C8B-B14F-4D97-AF65-F5344CB8AC3E}">
        <p14:creationId xmlns:p14="http://schemas.microsoft.com/office/powerpoint/2010/main" val="103216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fontScale="90000"/>
          </a:bodyPr>
          <a:lstStyle/>
          <a:p>
            <a:r>
              <a:rPr lang="en-US" b="0" dirty="0">
                <a:latin typeface="Calibri" panose="020F0502020204030204" pitchFamily="34" charset="0"/>
                <a:cs typeface="Calibri" panose="020F0502020204030204" pitchFamily="34" charset="0"/>
              </a:rPr>
              <a:t>Modeling Dispersion for Other Road Configurations</a:t>
            </a:r>
          </a:p>
        </p:txBody>
      </p:sp>
      <p:pic>
        <p:nvPicPr>
          <p:cNvPr id="5" name="Picture 4">
            <a:extLst>
              <a:ext uri="{FF2B5EF4-FFF2-40B4-BE49-F238E27FC236}">
                <a16:creationId xmlns:a16="http://schemas.microsoft.com/office/drawing/2014/main" id="{A66981AB-DCD0-4964-AAB8-333C784FA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79" y="1516772"/>
            <a:ext cx="5282695" cy="3542760"/>
          </a:xfrm>
          <a:prstGeom prst="rect">
            <a:avLst/>
          </a:prstGeom>
        </p:spPr>
      </p:pic>
      <p:sp>
        <p:nvSpPr>
          <p:cNvPr id="6" name="Rectangle 5">
            <a:extLst>
              <a:ext uri="{FF2B5EF4-FFF2-40B4-BE49-F238E27FC236}">
                <a16:creationId xmlns:a16="http://schemas.microsoft.com/office/drawing/2014/main" id="{4BCDF1C4-CB35-4442-AEBA-CB272422D310}"/>
              </a:ext>
            </a:extLst>
          </p:cNvPr>
          <p:cNvSpPr/>
          <p:nvPr/>
        </p:nvSpPr>
        <p:spPr>
          <a:xfrm>
            <a:off x="283879" y="5433930"/>
            <a:ext cx="5355353" cy="830997"/>
          </a:xfrm>
          <a:prstGeom prst="rect">
            <a:avLst/>
          </a:prstGeom>
        </p:spPr>
        <p:txBody>
          <a:bodyPr wrap="square">
            <a:spAutoFit/>
          </a:bodyPr>
          <a:lstStyle/>
          <a:p>
            <a:pPr marL="0" indent="0">
              <a:buNone/>
            </a:pPr>
            <a:r>
              <a:rPr lang="en-US" sz="2400" dirty="0">
                <a:latin typeface="Calibri" panose="020F0502020204030204" pitchFamily="34" charset="0"/>
                <a:cs typeface="Calibri" panose="020F0502020204030204" pitchFamily="34" charset="0"/>
              </a:rPr>
              <a:t>Plume is assumed to be mixed through the depression before it affects receptors</a:t>
            </a:r>
          </a:p>
        </p:txBody>
      </p:sp>
      <p:pic>
        <p:nvPicPr>
          <p:cNvPr id="7" name="Picture 6" descr="C:\Users\fenayatiahangar\Desktop\Fig1\Slide2 (3).JPG">
            <a:extLst>
              <a:ext uri="{FF2B5EF4-FFF2-40B4-BE49-F238E27FC236}">
                <a16:creationId xmlns:a16="http://schemas.microsoft.com/office/drawing/2014/main" id="{F80B149F-C8A7-4A09-BFBB-E77632AE1E5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212" y="3675363"/>
            <a:ext cx="4104903" cy="2768337"/>
          </a:xfrm>
          <a:prstGeom prst="rect">
            <a:avLst/>
          </a:prstGeom>
          <a:noFill/>
          <a:ln>
            <a:noFill/>
          </a:ln>
        </p:spPr>
      </p:pic>
      <p:pic>
        <p:nvPicPr>
          <p:cNvPr id="8" name="Content Placeholder 3">
            <a:extLst>
              <a:ext uri="{FF2B5EF4-FFF2-40B4-BE49-F238E27FC236}">
                <a16:creationId xmlns:a16="http://schemas.microsoft.com/office/drawing/2014/main" id="{A6B37921-0C5B-4375-ACC9-F7D160A21730}"/>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51250"/>
          <a:stretch/>
        </p:blipFill>
        <p:spPr>
          <a:xfrm>
            <a:off x="6096000" y="1257306"/>
            <a:ext cx="5103329" cy="2303124"/>
          </a:xfrm>
        </p:spPr>
      </p:pic>
    </p:spTree>
    <p:extLst>
      <p:ext uri="{BB962C8B-B14F-4D97-AF65-F5344CB8AC3E}">
        <p14:creationId xmlns:p14="http://schemas.microsoft.com/office/powerpoint/2010/main" val="351465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b="0" dirty="0">
                <a:latin typeface="Calibri" panose="020F0502020204030204" pitchFamily="34" charset="0"/>
                <a:cs typeface="Calibri" panose="020F0502020204030204" pitchFamily="34" charset="0"/>
              </a:rPr>
              <a:t>Effects of Buildings on Dispersion</a:t>
            </a:r>
          </a:p>
        </p:txBody>
      </p:sp>
      <p:pic>
        <p:nvPicPr>
          <p:cNvPr id="9" name="Picture 2">
            <a:extLst>
              <a:ext uri="{FF2B5EF4-FFF2-40B4-BE49-F238E27FC236}">
                <a16:creationId xmlns:a16="http://schemas.microsoft.com/office/drawing/2014/main" id="{50236DA9-3EDD-42AD-812F-A77297394A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764" y="1532509"/>
            <a:ext cx="4243263" cy="317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45C818F2-575C-4CAF-BADE-1F81EC9901F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1406043" y="1532509"/>
            <a:ext cx="4214434" cy="321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a16="http://schemas.microsoft.com/office/drawing/2014/main" id="{3DFAD567-8E30-4615-A08C-9C7483A89062}"/>
              </a:ext>
            </a:extLst>
          </p:cNvPr>
          <p:cNvCxnSpPr/>
          <p:nvPr/>
        </p:nvCxnSpPr>
        <p:spPr>
          <a:xfrm>
            <a:off x="5802798" y="3600126"/>
            <a:ext cx="43884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D8A05E9-D639-4E38-BD20-EB29A15838E9}"/>
              </a:ext>
            </a:extLst>
          </p:cNvPr>
          <p:cNvSpPr txBox="1"/>
          <p:nvPr/>
        </p:nvSpPr>
        <p:spPr>
          <a:xfrm>
            <a:off x="5802798" y="2914371"/>
            <a:ext cx="712302" cy="461665"/>
          </a:xfrm>
          <a:prstGeom prst="rect">
            <a:avLst/>
          </a:prstGeom>
          <a:noFill/>
        </p:spPr>
        <p:txBody>
          <a:bodyPr wrap="square" rtlCol="0">
            <a:spAutoFit/>
          </a:bodyPr>
          <a:lstStyle/>
          <a:p>
            <a:r>
              <a:rPr lang="en-US" sz="2400" dirty="0"/>
              <a:t>?</a:t>
            </a:r>
          </a:p>
        </p:txBody>
      </p:sp>
      <p:sp>
        <p:nvSpPr>
          <p:cNvPr id="13" name="TextBox 12">
            <a:extLst>
              <a:ext uri="{FF2B5EF4-FFF2-40B4-BE49-F238E27FC236}">
                <a16:creationId xmlns:a16="http://schemas.microsoft.com/office/drawing/2014/main" id="{A454E527-DE2E-450B-864F-5B64B0034251}"/>
              </a:ext>
            </a:extLst>
          </p:cNvPr>
          <p:cNvSpPr txBox="1"/>
          <p:nvPr/>
        </p:nvSpPr>
        <p:spPr>
          <a:xfrm>
            <a:off x="1850546" y="5140502"/>
            <a:ext cx="8832481"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Do transit oriented developments (TOD)  with high building densities increase the impact of vehicle emissions by reducing ventilation?</a:t>
            </a:r>
          </a:p>
        </p:txBody>
      </p:sp>
    </p:spTree>
    <p:extLst>
      <p:ext uri="{BB962C8B-B14F-4D97-AF65-F5344CB8AC3E}">
        <p14:creationId xmlns:p14="http://schemas.microsoft.com/office/powerpoint/2010/main" val="34427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b="0" dirty="0">
                <a:latin typeface="Calibri" panose="020F0502020204030204" pitchFamily="34" charset="0"/>
                <a:cs typeface="Calibri" panose="020F0502020204030204" pitchFamily="34" charset="0"/>
              </a:rPr>
              <a:t>Models for Effects of Buildings on Dispersion</a:t>
            </a:r>
          </a:p>
        </p:txBody>
      </p:sp>
      <p:grpSp>
        <p:nvGrpSpPr>
          <p:cNvPr id="8" name="Group 7">
            <a:extLst>
              <a:ext uri="{FF2B5EF4-FFF2-40B4-BE49-F238E27FC236}">
                <a16:creationId xmlns:a16="http://schemas.microsoft.com/office/drawing/2014/main" id="{F8F9C4D6-1855-4A88-B5DD-F7AF6E012FB1}"/>
              </a:ext>
            </a:extLst>
          </p:cNvPr>
          <p:cNvGrpSpPr/>
          <p:nvPr/>
        </p:nvGrpSpPr>
        <p:grpSpPr>
          <a:xfrm>
            <a:off x="426869" y="1918086"/>
            <a:ext cx="4068566" cy="4420838"/>
            <a:chOff x="265836" y="1411003"/>
            <a:chExt cx="5292725" cy="5333378"/>
          </a:xfrm>
        </p:grpSpPr>
        <p:pic>
          <p:nvPicPr>
            <p:cNvPr id="14" name="Picture 2" descr="C:\MyResearch\UCR PhD\final defense\VDM_Schematic.png">
              <a:extLst>
                <a:ext uri="{FF2B5EF4-FFF2-40B4-BE49-F238E27FC236}">
                  <a16:creationId xmlns:a16="http://schemas.microsoft.com/office/drawing/2014/main" id="{38F4ECF3-893D-45A2-B5E9-2586440DF6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836" y="3369356"/>
              <a:ext cx="5292725" cy="3375025"/>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14">
              <a:extLst>
                <a:ext uri="{FF2B5EF4-FFF2-40B4-BE49-F238E27FC236}">
                  <a16:creationId xmlns:a16="http://schemas.microsoft.com/office/drawing/2014/main" id="{F8CFF35F-FD76-47FB-9F63-A07C33AEB313}"/>
                </a:ext>
              </a:extLst>
            </p:cNvPr>
            <p:cNvSpPr>
              <a:spLocks noChangeAspect="1"/>
            </p:cNvSpPr>
            <p:nvPr/>
          </p:nvSpPr>
          <p:spPr>
            <a:xfrm>
              <a:off x="3273054" y="6190415"/>
              <a:ext cx="274320" cy="215829"/>
            </a:xfrm>
            <a:prstGeom prst="cloud">
              <a:avLst/>
            </a:prstGeom>
            <a:solidFill>
              <a:schemeClr val="bg1">
                <a:lumMod val="50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loud 15">
              <a:extLst>
                <a:ext uri="{FF2B5EF4-FFF2-40B4-BE49-F238E27FC236}">
                  <a16:creationId xmlns:a16="http://schemas.microsoft.com/office/drawing/2014/main" id="{59FAF451-753D-4E1E-BA49-EB0D762F48E0}"/>
                </a:ext>
              </a:extLst>
            </p:cNvPr>
            <p:cNvSpPr>
              <a:spLocks noChangeAspect="1"/>
            </p:cNvSpPr>
            <p:nvPr/>
          </p:nvSpPr>
          <p:spPr>
            <a:xfrm>
              <a:off x="2684570" y="6194332"/>
              <a:ext cx="274320" cy="215829"/>
            </a:xfrm>
            <a:prstGeom prst="cloud">
              <a:avLst/>
            </a:prstGeom>
            <a:solidFill>
              <a:schemeClr val="bg1">
                <a:lumMod val="50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loud 16">
              <a:extLst>
                <a:ext uri="{FF2B5EF4-FFF2-40B4-BE49-F238E27FC236}">
                  <a16:creationId xmlns:a16="http://schemas.microsoft.com/office/drawing/2014/main" id="{2844F160-09E6-47CD-B490-57B4ABB85EC8}"/>
                </a:ext>
              </a:extLst>
            </p:cNvPr>
            <p:cNvSpPr>
              <a:spLocks noChangeAspect="1"/>
            </p:cNvSpPr>
            <p:nvPr/>
          </p:nvSpPr>
          <p:spPr>
            <a:xfrm>
              <a:off x="2262722" y="6190415"/>
              <a:ext cx="274320" cy="215829"/>
            </a:xfrm>
            <a:prstGeom prst="cloud">
              <a:avLst/>
            </a:prstGeom>
            <a:solidFill>
              <a:schemeClr val="bg1">
                <a:lumMod val="50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loud 17">
              <a:extLst>
                <a:ext uri="{FF2B5EF4-FFF2-40B4-BE49-F238E27FC236}">
                  <a16:creationId xmlns:a16="http://schemas.microsoft.com/office/drawing/2014/main" id="{56A9DD2D-EA04-4A3C-B8AF-1728F83E6CF5}"/>
                </a:ext>
              </a:extLst>
            </p:cNvPr>
            <p:cNvSpPr>
              <a:spLocks noChangeAspect="1"/>
            </p:cNvSpPr>
            <p:nvPr/>
          </p:nvSpPr>
          <p:spPr>
            <a:xfrm>
              <a:off x="3694902" y="6211125"/>
              <a:ext cx="274320" cy="215829"/>
            </a:xfrm>
            <a:prstGeom prst="cloud">
              <a:avLst/>
            </a:prstGeom>
            <a:solidFill>
              <a:schemeClr val="bg1">
                <a:lumMod val="50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loud 18">
              <a:extLst>
                <a:ext uri="{FF2B5EF4-FFF2-40B4-BE49-F238E27FC236}">
                  <a16:creationId xmlns:a16="http://schemas.microsoft.com/office/drawing/2014/main" id="{DD9BD706-0C10-4A9B-BA29-51335638DE51}"/>
                </a:ext>
              </a:extLst>
            </p:cNvPr>
            <p:cNvSpPr>
              <a:spLocks noChangeAspect="1"/>
            </p:cNvSpPr>
            <p:nvPr/>
          </p:nvSpPr>
          <p:spPr>
            <a:xfrm>
              <a:off x="2547005" y="5056869"/>
              <a:ext cx="813546" cy="640080"/>
            </a:xfrm>
            <a:prstGeom prst="cloud">
              <a:avLst/>
            </a:prstGeom>
            <a:solidFill>
              <a:schemeClr val="bg1">
                <a:lumMod val="65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loud 19">
              <a:extLst>
                <a:ext uri="{FF2B5EF4-FFF2-40B4-BE49-F238E27FC236}">
                  <a16:creationId xmlns:a16="http://schemas.microsoft.com/office/drawing/2014/main" id="{15614461-3EB0-4E76-8C09-4291643CE843}"/>
                </a:ext>
              </a:extLst>
            </p:cNvPr>
            <p:cNvSpPr>
              <a:spLocks noChangeAspect="1"/>
            </p:cNvSpPr>
            <p:nvPr/>
          </p:nvSpPr>
          <p:spPr>
            <a:xfrm>
              <a:off x="2272984" y="3903868"/>
              <a:ext cx="1278430" cy="1005840"/>
            </a:xfrm>
            <a:prstGeom prst="cloud">
              <a:avLst/>
            </a:prstGeom>
            <a:solidFill>
              <a:schemeClr val="bg1">
                <a:lumMod val="85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46C7A93A-E368-46F3-84A4-FC3E747FE4D4}"/>
                </a:ext>
              </a:extLst>
            </p:cNvPr>
            <p:cNvSpPr>
              <a:spLocks noChangeAspect="1"/>
            </p:cNvSpPr>
            <p:nvPr/>
          </p:nvSpPr>
          <p:spPr>
            <a:xfrm>
              <a:off x="1345898" y="1411003"/>
              <a:ext cx="2951663" cy="2322302"/>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grpSp>
      <p:graphicFrame>
        <p:nvGraphicFramePr>
          <p:cNvPr id="22" name="Table 21">
            <a:extLst>
              <a:ext uri="{FF2B5EF4-FFF2-40B4-BE49-F238E27FC236}">
                <a16:creationId xmlns:a16="http://schemas.microsoft.com/office/drawing/2014/main" id="{7B651CA8-4735-4456-86E3-D039D1A72992}"/>
              </a:ext>
            </a:extLst>
          </p:cNvPr>
          <p:cNvGraphicFramePr>
            <a:graphicFrameLocks noGrp="1"/>
          </p:cNvGraphicFramePr>
          <p:nvPr>
            <p:extLst>
              <p:ext uri="{D42A27DB-BD31-4B8C-83A1-F6EECF244321}">
                <p14:modId xmlns:p14="http://schemas.microsoft.com/office/powerpoint/2010/main" val="3279546097"/>
              </p:ext>
            </p:extLst>
          </p:nvPr>
        </p:nvGraphicFramePr>
        <p:xfrm>
          <a:off x="8996410" y="1407161"/>
          <a:ext cx="2805397" cy="4424680"/>
        </p:xfrm>
        <a:graphic>
          <a:graphicData uri="http://schemas.openxmlformats.org/drawingml/2006/table">
            <a:tbl>
              <a:tblPr firstRow="1" bandRow="1">
                <a:tableStyleId>{2D5ABB26-0587-4C30-8999-92F81FD0307C}</a:tableStyleId>
              </a:tblPr>
              <a:tblGrid>
                <a:gridCol w="509383">
                  <a:extLst>
                    <a:ext uri="{9D8B030D-6E8A-4147-A177-3AD203B41FA5}">
                      <a16:colId xmlns:a16="http://schemas.microsoft.com/office/drawing/2014/main" val="20000"/>
                    </a:ext>
                  </a:extLst>
                </a:gridCol>
                <a:gridCol w="2296014">
                  <a:extLst>
                    <a:ext uri="{9D8B030D-6E8A-4147-A177-3AD203B41FA5}">
                      <a16:colId xmlns:a16="http://schemas.microsoft.com/office/drawing/2014/main" val="20001"/>
                    </a:ext>
                  </a:extLst>
                </a:gridCol>
              </a:tblGrid>
              <a:tr h="370840">
                <a:tc>
                  <a:txBody>
                    <a:bodyPr/>
                    <a:lstStyle/>
                    <a:p>
                      <a:r>
                        <a:rPr lang="en-US" i="1" dirty="0">
                          <a:latin typeface="Calibri" panose="020F0502020204030204" pitchFamily="34" charset="0"/>
                          <a:cs typeface="Calibri" panose="020F0502020204030204" pitchFamily="34" charset="0"/>
                        </a:rPr>
                        <a:t>Q</a:t>
                      </a:r>
                    </a:p>
                  </a:txBody>
                  <a:tcPr/>
                </a:tc>
                <a:tc>
                  <a:txBody>
                    <a:bodyPr/>
                    <a:lstStyle/>
                    <a:p>
                      <a:r>
                        <a:rPr lang="en-US" sz="1600" dirty="0">
                          <a:latin typeface="Calibri" panose="020F0502020204030204" pitchFamily="34" charset="0"/>
                          <a:cs typeface="Calibri" panose="020F0502020204030204" pitchFamily="34" charset="0"/>
                        </a:rPr>
                        <a:t>Street emission rate</a:t>
                      </a:r>
                    </a:p>
                  </a:txBody>
                  <a:tcPr/>
                </a:tc>
                <a:extLst>
                  <a:ext uri="{0D108BD9-81ED-4DB2-BD59-A6C34878D82A}">
                    <a16:rowId xmlns:a16="http://schemas.microsoft.com/office/drawing/2014/main" val="10000"/>
                  </a:ext>
                </a:extLst>
              </a:tr>
              <a:tr h="914400">
                <a:tc>
                  <a:txBody>
                    <a:bodyPr/>
                    <a:lstStyle/>
                    <a:p>
                      <a:r>
                        <a:rPr lang="en-US" i="1" dirty="0">
                          <a:latin typeface="Calibri" panose="020F0502020204030204" pitchFamily="34" charset="0"/>
                          <a:cs typeface="Calibri" panose="020F0502020204030204" pitchFamily="34" charset="0"/>
                        </a:rPr>
                        <a:t>C</a:t>
                      </a:r>
                      <a:r>
                        <a:rPr lang="en-US" i="1" baseline="-25000" dirty="0">
                          <a:latin typeface="Calibri" panose="020F0502020204030204" pitchFamily="34" charset="0"/>
                          <a:cs typeface="Calibri" panose="020F0502020204030204" pitchFamily="34" charset="0"/>
                        </a:rPr>
                        <a:t>s</a:t>
                      </a:r>
                    </a:p>
                  </a:txBody>
                  <a:tcPr/>
                </a:tc>
                <a:tc>
                  <a:txBody>
                    <a:bodyPr/>
                    <a:lstStyle/>
                    <a:p>
                      <a:r>
                        <a:rPr lang="en-US" sz="1600" dirty="0">
                          <a:latin typeface="Calibri" panose="020F0502020204030204" pitchFamily="34" charset="0"/>
                          <a:cs typeface="Calibri" panose="020F0502020204030204" pitchFamily="34" charset="0"/>
                        </a:rPr>
                        <a:t>Surface concentration averaged over the street</a:t>
                      </a:r>
                    </a:p>
                  </a:txBody>
                  <a:tcPr/>
                </a:tc>
                <a:extLst>
                  <a:ext uri="{0D108BD9-81ED-4DB2-BD59-A6C34878D82A}">
                    <a16:rowId xmlns:a16="http://schemas.microsoft.com/office/drawing/2014/main" val="10001"/>
                  </a:ext>
                </a:extLst>
              </a:tr>
              <a:tr h="370840">
                <a:tc>
                  <a:txBody>
                    <a:bodyPr/>
                    <a:lstStyle/>
                    <a:p>
                      <a:r>
                        <a:rPr lang="en-US" i="1" dirty="0">
                          <a:latin typeface="Calibri" panose="020F0502020204030204" pitchFamily="34" charset="0"/>
                          <a:cs typeface="Calibri" panose="020F0502020204030204" pitchFamily="34" charset="0"/>
                        </a:rPr>
                        <a:t>C</a:t>
                      </a:r>
                      <a:r>
                        <a:rPr lang="en-US" i="1" baseline="-25000" dirty="0">
                          <a:latin typeface="Calibri" panose="020F0502020204030204" pitchFamily="34" charset="0"/>
                          <a:cs typeface="Calibri" panose="020F0502020204030204" pitchFamily="34" charset="0"/>
                        </a:rPr>
                        <a:t>r</a:t>
                      </a:r>
                    </a:p>
                  </a:txBody>
                  <a:tcPr/>
                </a:tc>
                <a:tc>
                  <a:txBody>
                    <a:bodyPr/>
                    <a:lstStyle/>
                    <a:p>
                      <a:r>
                        <a:rPr lang="en-US" sz="1600" dirty="0">
                          <a:latin typeface="Calibri" panose="020F0502020204030204" pitchFamily="34" charset="0"/>
                          <a:cs typeface="Calibri" panose="020F0502020204030204" pitchFamily="34" charset="0"/>
                        </a:rPr>
                        <a:t>Roof</a:t>
                      </a:r>
                      <a:r>
                        <a:rPr lang="en-US" sz="1600" baseline="0" dirty="0">
                          <a:latin typeface="Calibri" panose="020F0502020204030204" pitchFamily="34" charset="0"/>
                          <a:cs typeface="Calibri" panose="020F0502020204030204" pitchFamily="34" charset="0"/>
                        </a:rPr>
                        <a:t> concentration</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i="1" dirty="0">
                          <a:latin typeface="Calibri" panose="020F0502020204030204" pitchFamily="34" charset="0"/>
                          <a:cs typeface="Calibri" panose="020F0502020204030204" pitchFamily="34" charset="0"/>
                        </a:rPr>
                        <a:t>W</a:t>
                      </a:r>
                    </a:p>
                  </a:txBody>
                  <a:tcPr/>
                </a:tc>
                <a:tc>
                  <a:txBody>
                    <a:bodyPr/>
                    <a:lstStyle/>
                    <a:p>
                      <a:r>
                        <a:rPr lang="en-US" sz="1600" dirty="0">
                          <a:latin typeface="Calibri" panose="020F0502020204030204" pitchFamily="34" charset="0"/>
                          <a:cs typeface="Calibri" panose="020F0502020204030204" pitchFamily="34" charset="0"/>
                        </a:rPr>
                        <a:t>Street width</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panose="020F0502020204030204" pitchFamily="34" charset="0"/>
                          <a:cs typeface="Calibri" panose="020F0502020204030204" pitchFamily="34" charset="0"/>
                        </a:rPr>
                        <a: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Building height</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a:latin typeface="Calibri" panose="020F0502020204030204" pitchFamily="34" charset="0"/>
                          <a:cs typeface="Calibri" panose="020F0502020204030204" pitchFamily="34" charset="0"/>
                        </a:rPr>
                        <a:t>a</a:t>
                      </a:r>
                      <a:r>
                        <a:rPr lang="en-US" i="1" baseline="-25000" dirty="0" err="1">
                          <a:latin typeface="Calibri" panose="020F0502020204030204" pitchFamily="34" charset="0"/>
                          <a:cs typeface="Calibri" panose="020F0502020204030204" pitchFamily="34" charset="0"/>
                        </a:rPr>
                        <a:t>r</a:t>
                      </a:r>
                      <a:endParaRPr lang="en-US" i="1" baseline="-25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Aspect Ratio (H/W)</a:t>
                      </a:r>
                    </a:p>
                  </a:txBody>
                  <a:tcPr/>
                </a:tc>
                <a:extLst>
                  <a:ext uri="{0D108BD9-81ED-4DB2-BD59-A6C34878D82A}">
                    <a16:rowId xmlns:a16="http://schemas.microsoft.com/office/drawing/2014/main" val="10005"/>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1" dirty="0">
                          <a:latin typeface="Calibri" panose="020F0502020204030204" pitchFamily="34" charset="0"/>
                          <a:cs typeface="Calibri" panose="020F0502020204030204" pitchFamily="34" charset="0"/>
                        </a:rPr>
                        <a:t>σ</a:t>
                      </a:r>
                      <a:r>
                        <a:rPr lang="en-US" i="1" baseline="-25000" dirty="0">
                          <a:latin typeface="Calibri" panose="020F0502020204030204" pitchFamily="34" charset="0"/>
                          <a:cs typeface="Calibri" panose="020F0502020204030204" pitchFamily="34" charset="0"/>
                        </a:rPr>
                        <a:t>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Average standard deviation of vertical velocity fluctuations</a:t>
                      </a:r>
                    </a:p>
                  </a:txBody>
                  <a:tcPr/>
                </a:tc>
                <a:extLst>
                  <a:ext uri="{0D108BD9-81ED-4DB2-BD59-A6C34878D82A}">
                    <a16:rowId xmlns:a16="http://schemas.microsoft.com/office/drawing/2014/main" val="10006"/>
                  </a:ext>
                </a:extLst>
              </a:tr>
              <a:tr h="370840">
                <a:tc>
                  <a:txBody>
                    <a:bodyPr/>
                    <a:lstStyle/>
                    <a:p>
                      <a:r>
                        <a:rPr lang="el-GR" i="1" dirty="0">
                          <a:latin typeface="Calibri" panose="020F0502020204030204" pitchFamily="34" charset="0"/>
                          <a:cs typeface="Calibri" panose="020F0502020204030204" pitchFamily="34" charset="0"/>
                        </a:rPr>
                        <a:t>β</a:t>
                      </a:r>
                      <a:endParaRPr lang="en-US" i="1"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Empirical constant</a:t>
                      </a:r>
                    </a:p>
                  </a:txBody>
                  <a:tcPr/>
                </a:tc>
                <a:extLst>
                  <a:ext uri="{0D108BD9-81ED-4DB2-BD59-A6C34878D82A}">
                    <a16:rowId xmlns:a16="http://schemas.microsoft.com/office/drawing/2014/main" val="10007"/>
                  </a:ext>
                </a:extLst>
              </a:tr>
              <a:tr h="370840">
                <a:tc>
                  <a:txBody>
                    <a:bodyPr/>
                    <a:lstStyle/>
                    <a:p>
                      <a:r>
                        <a:rPr lang="en-US" i="1" dirty="0">
                          <a:latin typeface="Calibri" panose="020F0502020204030204" pitchFamily="34" charset="0"/>
                          <a:cs typeface="Calibri" panose="020F0502020204030204" pitchFamily="34" charset="0"/>
                        </a:rPr>
                        <a:t>h</a:t>
                      </a:r>
                      <a:r>
                        <a:rPr lang="en-US" i="1" baseline="-250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Initial</a:t>
                      </a:r>
                      <a:r>
                        <a:rPr lang="en-US" sz="1600" baseline="0" dirty="0">
                          <a:latin typeface="Calibri" panose="020F0502020204030204" pitchFamily="34" charset="0"/>
                          <a:cs typeface="Calibri" panose="020F0502020204030204" pitchFamily="34" charset="0"/>
                        </a:rPr>
                        <a:t> vertical mixing</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73B8B84-CAB1-48FF-B1C8-EF80BAEFA99E}"/>
                  </a:ext>
                </a:extLst>
              </p:cNvPr>
              <p:cNvSpPr txBox="1"/>
              <p:nvPr/>
            </p:nvSpPr>
            <p:spPr>
              <a:xfrm>
                <a:off x="5174737" y="3329798"/>
                <a:ext cx="3180945" cy="923330"/>
              </a:xfrm>
              <a:prstGeom prst="rect">
                <a:avLst/>
              </a:prstGeom>
              <a:noFill/>
            </p:spPr>
            <p:txBody>
              <a:bodyPr wrap="square" rtlCol="0">
                <a:spAutoFit/>
              </a:bodyPr>
              <a:lstStyle/>
              <a:p>
                <a:r>
                  <a:rPr lang="en-US" dirty="0"/>
                  <a:t>Roof concentration,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𝑟</m:t>
                        </m:r>
                      </m:sub>
                    </m:sSub>
                    <m:r>
                      <a:rPr lang="en-US" b="0" i="1" smtClean="0">
                        <a:latin typeface="Cambria Math" panose="02040503050406030204" pitchFamily="18" charset="0"/>
                      </a:rPr>
                      <m:t>, </m:t>
                    </m:r>
                  </m:oMath>
                </a14:m>
                <a:r>
                  <a:rPr lang="en-US" dirty="0"/>
                  <a:t> corresponds to flat terrain conditions</a:t>
                </a:r>
              </a:p>
            </p:txBody>
          </p:sp>
        </mc:Choice>
        <mc:Fallback xmlns="">
          <p:sp>
            <p:nvSpPr>
              <p:cNvPr id="24" name="TextBox 23">
                <a:extLst>
                  <a:ext uri="{FF2B5EF4-FFF2-40B4-BE49-F238E27FC236}">
                    <a16:creationId xmlns:a16="http://schemas.microsoft.com/office/drawing/2014/main" id="{073B8B84-CAB1-48FF-B1C8-EF80BAEFA99E}"/>
                  </a:ext>
                </a:extLst>
              </p:cNvPr>
              <p:cNvSpPr txBox="1">
                <a:spLocks noRot="1" noChangeAspect="1" noMove="1" noResize="1" noEditPoints="1" noAdjustHandles="1" noChangeArrowheads="1" noChangeShapeType="1" noTextEdit="1"/>
              </p:cNvSpPr>
              <p:nvPr/>
            </p:nvSpPr>
            <p:spPr>
              <a:xfrm>
                <a:off x="5174737" y="3329798"/>
                <a:ext cx="3180945" cy="923330"/>
              </a:xfrm>
              <a:prstGeom prst="rect">
                <a:avLst/>
              </a:prstGeom>
              <a:blipFill>
                <a:blip r:embed="rId5"/>
                <a:stretch>
                  <a:fillRect l="-1724" t="-3289" b="-9211"/>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C5AF1864-1AB5-43D1-B303-43226B0B4E58}"/>
              </a:ext>
            </a:extLst>
          </p:cNvPr>
          <p:cNvSpPr txBox="1"/>
          <p:nvPr/>
        </p:nvSpPr>
        <p:spPr>
          <a:xfrm>
            <a:off x="5264078" y="5233410"/>
            <a:ext cx="3318937" cy="646331"/>
          </a:xfrm>
          <a:prstGeom prst="rect">
            <a:avLst/>
          </a:prstGeom>
          <a:noFill/>
        </p:spPr>
        <p:txBody>
          <a:bodyPr wrap="square" rtlCol="0">
            <a:spAutoFit/>
          </a:bodyPr>
          <a:lstStyle/>
          <a:p>
            <a:r>
              <a:rPr lang="en-US" dirty="0">
                <a:latin typeface="Calibri "/>
              </a:rPr>
              <a:t>Street averaged OSPM ? (Berkowicz, 2000)</a:t>
            </a:r>
          </a:p>
        </p:txBody>
      </p:sp>
      <p:graphicFrame>
        <p:nvGraphicFramePr>
          <p:cNvPr id="2" name="Object 1">
            <a:extLst>
              <a:ext uri="{FF2B5EF4-FFF2-40B4-BE49-F238E27FC236}">
                <a16:creationId xmlns:a16="http://schemas.microsoft.com/office/drawing/2014/main" id="{84F3696B-B40F-4023-99CE-2EAFB1DC7D4E}"/>
              </a:ext>
            </a:extLst>
          </p:cNvPr>
          <p:cNvGraphicFramePr>
            <a:graphicFrameLocks noChangeAspect="1"/>
          </p:cNvGraphicFramePr>
          <p:nvPr>
            <p:extLst>
              <p:ext uri="{D42A27DB-BD31-4B8C-83A1-F6EECF244321}">
                <p14:modId xmlns:p14="http://schemas.microsoft.com/office/powerpoint/2010/main" val="1527986877"/>
              </p:ext>
            </p:extLst>
          </p:nvPr>
        </p:nvGraphicFramePr>
        <p:xfrm>
          <a:off x="4658631" y="1407161"/>
          <a:ext cx="3498907" cy="1519040"/>
        </p:xfrm>
        <a:graphic>
          <a:graphicData uri="http://schemas.openxmlformats.org/presentationml/2006/ole">
            <mc:AlternateContent xmlns:mc="http://schemas.openxmlformats.org/markup-compatibility/2006">
              <mc:Choice xmlns:v="urn:schemas-microsoft-com:vml" Requires="v">
                <p:oleObj spid="_x0000_s3285" name="Equation" r:id="rId6" imgW="1815840" imgH="787320" progId="Equation.DSMT4">
                  <p:embed/>
                </p:oleObj>
              </mc:Choice>
              <mc:Fallback>
                <p:oleObj name="Equation" r:id="rId6" imgW="1815840" imgH="787320" progId="Equation.DSMT4">
                  <p:embed/>
                  <p:pic>
                    <p:nvPicPr>
                      <p:cNvPr id="0" name=""/>
                      <p:cNvPicPr/>
                      <p:nvPr/>
                    </p:nvPicPr>
                    <p:blipFill>
                      <a:blip r:embed="rId7"/>
                      <a:stretch>
                        <a:fillRect/>
                      </a:stretch>
                    </p:blipFill>
                    <p:spPr>
                      <a:xfrm>
                        <a:off x="4658631" y="1407161"/>
                        <a:ext cx="3498907" cy="151904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FA79BCE-5527-453C-AE69-53827192002B}"/>
                  </a:ext>
                </a:extLst>
              </p:cNvPr>
              <p:cNvSpPr/>
              <p:nvPr/>
            </p:nvSpPr>
            <p:spPr>
              <a:xfrm>
                <a:off x="5174737" y="4385665"/>
                <a:ext cx="3486147" cy="490840"/>
              </a:xfrm>
              <a:prstGeom prst="rect">
                <a:avLst/>
              </a:prstGeom>
            </p:spPr>
            <p:txBody>
              <a:bodyPr wrap="none">
                <a:spAutoFit/>
              </a:bodyPr>
              <a:lstStyle/>
              <a:p>
                <a:r>
                  <a:rPr lang="en-US" dirty="0"/>
                  <a:t>Magnification~aspect ratio=</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𝑎</m:t>
                        </m:r>
                      </m:e>
                      <m:sub>
                        <m:r>
                          <a:rPr lang="en-US" i="1">
                            <a:latin typeface="Cambria Math" panose="02040503050406030204" pitchFamily="18" charset="0"/>
                          </a:rPr>
                          <m:t>𝑟</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𝐻</m:t>
                        </m:r>
                      </m:num>
                      <m:den>
                        <m:r>
                          <a:rPr lang="en-US" i="1">
                            <a:latin typeface="Cambria Math" panose="02040503050406030204" pitchFamily="18" charset="0"/>
                          </a:rPr>
                          <m:t>𝑊</m:t>
                        </m:r>
                      </m:den>
                    </m:f>
                  </m:oMath>
                </a14:m>
                <a:endParaRPr lang="en-US" dirty="0"/>
              </a:p>
            </p:txBody>
          </p:sp>
        </mc:Choice>
        <mc:Fallback xmlns="">
          <p:sp>
            <p:nvSpPr>
              <p:cNvPr id="4" name="Rectangle 3">
                <a:extLst>
                  <a:ext uri="{FF2B5EF4-FFF2-40B4-BE49-F238E27FC236}">
                    <a16:creationId xmlns:a16="http://schemas.microsoft.com/office/drawing/2014/main" id="{BFA79BCE-5527-453C-AE69-53827192002B}"/>
                  </a:ext>
                </a:extLst>
              </p:cNvPr>
              <p:cNvSpPr>
                <a:spLocks noRot="1" noChangeAspect="1" noMove="1" noResize="1" noEditPoints="1" noAdjustHandles="1" noChangeArrowheads="1" noChangeShapeType="1" noTextEdit="1"/>
              </p:cNvSpPr>
              <p:nvPr/>
            </p:nvSpPr>
            <p:spPr>
              <a:xfrm>
                <a:off x="5174737" y="4385665"/>
                <a:ext cx="3486147" cy="490840"/>
              </a:xfrm>
              <a:prstGeom prst="rect">
                <a:avLst/>
              </a:prstGeom>
              <a:blipFill>
                <a:blip r:embed="rId8"/>
                <a:stretch>
                  <a:fillRect l="-1573" b="-7407"/>
                </a:stretch>
              </a:blipFill>
            </p:spPr>
            <p:txBody>
              <a:bodyPr/>
              <a:lstStyle/>
              <a:p>
                <a:r>
                  <a:rPr lang="en-US">
                    <a:noFill/>
                  </a:rPr>
                  <a:t> </a:t>
                </a:r>
              </a:p>
            </p:txBody>
          </p:sp>
        </mc:Fallback>
      </mc:AlternateContent>
    </p:spTree>
    <p:extLst>
      <p:ext uri="{BB962C8B-B14F-4D97-AF65-F5344CB8AC3E}">
        <p14:creationId xmlns:p14="http://schemas.microsoft.com/office/powerpoint/2010/main" val="13130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b="0" dirty="0">
                <a:latin typeface="Calibri" panose="020F0502020204030204" pitchFamily="34" charset="0"/>
                <a:cs typeface="Calibri" panose="020F0502020204030204" pitchFamily="34" charset="0"/>
              </a:rPr>
              <a:t> Evaluation of Buildings Effects Model</a:t>
            </a:r>
          </a:p>
        </p:txBody>
      </p:sp>
      <p:pic>
        <p:nvPicPr>
          <p:cNvPr id="26" name="Picture 25">
            <a:extLst>
              <a:ext uri="{FF2B5EF4-FFF2-40B4-BE49-F238E27FC236}">
                <a16:creationId xmlns:a16="http://schemas.microsoft.com/office/drawing/2014/main" id="{48FF3782-7E6C-4EFD-BA11-567FBA7C8F64}"/>
              </a:ext>
            </a:extLst>
          </p:cNvPr>
          <p:cNvPicPr>
            <a:picLocks noChangeAspect="1"/>
          </p:cNvPicPr>
          <p:nvPr/>
        </p:nvPicPr>
        <p:blipFill>
          <a:blip r:embed="rId3"/>
          <a:stretch>
            <a:fillRect/>
          </a:stretch>
        </p:blipFill>
        <p:spPr>
          <a:xfrm>
            <a:off x="381000" y="1236323"/>
            <a:ext cx="6400800" cy="5099352"/>
          </a:xfrm>
          <a:prstGeom prst="rect">
            <a:avLst/>
          </a:prstGeom>
        </p:spPr>
      </p:pic>
      <p:pic>
        <p:nvPicPr>
          <p:cNvPr id="27" name="Picture 2" descr="\\tsclient\F\Personal\Book\Book Working\Chapter 5\Results\Chapter5_Figures\Scatter_VDM_LA.png">
            <a:extLst>
              <a:ext uri="{FF2B5EF4-FFF2-40B4-BE49-F238E27FC236}">
                <a16:creationId xmlns:a16="http://schemas.microsoft.com/office/drawing/2014/main" id="{B3666FB3-01CE-40BE-9CDF-3851C9742DE4}"/>
              </a:ext>
            </a:extLst>
          </p:cNvPr>
          <p:cNvPicPr>
            <a:picLocks noChangeAspect="1" noChangeArrowheads="1"/>
          </p:cNvPicPr>
          <p:nvPr/>
        </p:nvPicPr>
        <p:blipFill>
          <a:blip r:embed="rId4" cstate="print"/>
          <a:srcRect/>
          <a:stretch>
            <a:fillRect/>
          </a:stretch>
        </p:blipFill>
        <p:spPr bwMode="auto">
          <a:xfrm>
            <a:off x="7038310" y="1274423"/>
            <a:ext cx="4465311" cy="4191000"/>
          </a:xfrm>
          <a:prstGeom prst="rect">
            <a:avLst/>
          </a:prstGeom>
          <a:noFill/>
        </p:spPr>
      </p:pic>
    </p:spTree>
    <p:extLst>
      <p:ext uri="{BB962C8B-B14F-4D97-AF65-F5344CB8AC3E}">
        <p14:creationId xmlns:p14="http://schemas.microsoft.com/office/powerpoint/2010/main" val="293558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b="0" dirty="0">
                <a:latin typeface="Calibri" panose="020F0502020204030204" pitchFamily="34" charset="0"/>
                <a:cs typeface="Calibri" panose="020F0502020204030204" pitchFamily="34" charset="0"/>
              </a:rPr>
              <a:t> Computing Effective Height</a:t>
            </a:r>
          </a:p>
        </p:txBody>
      </p:sp>
      <p:graphicFrame>
        <p:nvGraphicFramePr>
          <p:cNvPr id="5" name="Content Placeholder 5">
            <a:extLst>
              <a:ext uri="{FF2B5EF4-FFF2-40B4-BE49-F238E27FC236}">
                <a16:creationId xmlns:a16="http://schemas.microsoft.com/office/drawing/2014/main" id="{528FAF30-F198-4DD2-8851-DB31AA909AC8}"/>
              </a:ext>
            </a:extLst>
          </p:cNvPr>
          <p:cNvGraphicFramePr>
            <a:graphicFrameLocks noGrp="1"/>
          </p:cNvGraphicFramePr>
          <p:nvPr>
            <p:ph idx="1"/>
            <p:extLst>
              <p:ext uri="{D42A27DB-BD31-4B8C-83A1-F6EECF244321}">
                <p14:modId xmlns:p14="http://schemas.microsoft.com/office/powerpoint/2010/main" val="1092574290"/>
              </p:ext>
            </p:extLst>
          </p:nvPr>
        </p:nvGraphicFramePr>
        <p:xfrm>
          <a:off x="6696756" y="5159639"/>
          <a:ext cx="3316547" cy="1381760"/>
        </p:xfrm>
        <a:graphic>
          <a:graphicData uri="http://schemas.openxmlformats.org/drawingml/2006/table">
            <a:tbl>
              <a:tblPr firstRow="1" bandRow="1">
                <a:tableStyleId>{2D5ABB26-0587-4C30-8999-92F81FD0307C}</a:tableStyleId>
              </a:tblPr>
              <a:tblGrid>
                <a:gridCol w="390182">
                  <a:extLst>
                    <a:ext uri="{9D8B030D-6E8A-4147-A177-3AD203B41FA5}">
                      <a16:colId xmlns:a16="http://schemas.microsoft.com/office/drawing/2014/main" val="20000"/>
                    </a:ext>
                  </a:extLst>
                </a:gridCol>
                <a:gridCol w="2926365">
                  <a:extLst>
                    <a:ext uri="{9D8B030D-6E8A-4147-A177-3AD203B41FA5}">
                      <a16:colId xmlns:a16="http://schemas.microsoft.com/office/drawing/2014/main" val="20001"/>
                    </a:ext>
                  </a:extLst>
                </a:gridCol>
              </a:tblGrid>
              <a:tr h="370840">
                <a:tc>
                  <a:txBody>
                    <a:bodyPr/>
                    <a:lstStyle/>
                    <a:p>
                      <a:r>
                        <a:rPr lang="en-US" i="1" dirty="0"/>
                        <a:t>L</a:t>
                      </a:r>
                    </a:p>
                  </a:txBody>
                  <a:tcPr/>
                </a:tc>
                <a:tc>
                  <a:txBody>
                    <a:bodyPr/>
                    <a:lstStyle/>
                    <a:p>
                      <a:r>
                        <a:rPr lang="en-US" dirty="0"/>
                        <a:t>Length of street</a:t>
                      </a:r>
                    </a:p>
                  </a:txBody>
                  <a:tcPr/>
                </a:tc>
                <a:extLst>
                  <a:ext uri="{0D108BD9-81ED-4DB2-BD59-A6C34878D82A}">
                    <a16:rowId xmlns:a16="http://schemas.microsoft.com/office/drawing/2014/main" val="10000"/>
                  </a:ext>
                </a:extLst>
              </a:tr>
              <a:tr h="370840">
                <a:tc>
                  <a:txBody>
                    <a:bodyPr/>
                    <a:lstStyle/>
                    <a:p>
                      <a:r>
                        <a:rPr lang="en-US" i="1" dirty="0"/>
                        <a:t>h</a:t>
                      </a:r>
                      <a:r>
                        <a:rPr lang="en-US" i="1" baseline="-25000" dirty="0"/>
                        <a:t>i</a:t>
                      </a:r>
                    </a:p>
                  </a:txBody>
                  <a:tcPr/>
                </a:tc>
                <a:tc>
                  <a:txBody>
                    <a:bodyPr/>
                    <a:lstStyle/>
                    <a:p>
                      <a:r>
                        <a:rPr lang="en-US" dirty="0"/>
                        <a:t>Height of building </a:t>
                      </a:r>
                      <a:r>
                        <a:rPr lang="en-US" i="1" dirty="0" err="1"/>
                        <a:t>i</a:t>
                      </a:r>
                      <a:endParaRPr lang="en-US" i="1" dirty="0"/>
                    </a:p>
                  </a:txBody>
                  <a:tcPr/>
                </a:tc>
                <a:extLst>
                  <a:ext uri="{0D108BD9-81ED-4DB2-BD59-A6C34878D82A}">
                    <a16:rowId xmlns:a16="http://schemas.microsoft.com/office/drawing/2014/main" val="10001"/>
                  </a:ext>
                </a:extLst>
              </a:tr>
              <a:tr h="370840">
                <a:tc>
                  <a:txBody>
                    <a:bodyPr/>
                    <a:lstStyle/>
                    <a:p>
                      <a:r>
                        <a:rPr lang="en-US" i="1" dirty="0"/>
                        <a:t>b</a:t>
                      </a:r>
                      <a:r>
                        <a:rPr lang="en-US" i="1" baseline="-25000" dirty="0"/>
                        <a:t>i</a:t>
                      </a:r>
                    </a:p>
                  </a:txBody>
                  <a:tcPr/>
                </a:tc>
                <a:tc>
                  <a:txBody>
                    <a:bodyPr/>
                    <a:lstStyle/>
                    <a:p>
                      <a:r>
                        <a:rPr lang="en-US" dirty="0"/>
                        <a:t>Length</a:t>
                      </a:r>
                      <a:r>
                        <a:rPr lang="en-US" baseline="0" dirty="0"/>
                        <a:t> of building </a:t>
                      </a:r>
                      <a:r>
                        <a:rPr lang="en-US" i="1" baseline="0" dirty="0" err="1"/>
                        <a:t>i</a:t>
                      </a:r>
                      <a:r>
                        <a:rPr lang="en-US" baseline="0" dirty="0"/>
                        <a:t> along street</a:t>
                      </a:r>
                      <a:endParaRPr lang="en-US" dirty="0"/>
                    </a:p>
                  </a:txBody>
                  <a:tcPr/>
                </a:tc>
                <a:extLst>
                  <a:ext uri="{0D108BD9-81ED-4DB2-BD59-A6C34878D82A}">
                    <a16:rowId xmlns:a16="http://schemas.microsoft.com/office/drawing/2014/main" val="10002"/>
                  </a:ext>
                </a:extLst>
              </a:tr>
            </a:tbl>
          </a:graphicData>
        </a:graphic>
      </p:graphicFrame>
      <p:pic>
        <p:nvPicPr>
          <p:cNvPr id="6" name="Picture 2" descr="C:\MyResearch\TOD\LA_Morphology\LA_8th_Bld_height_Bldsection.png">
            <a:extLst>
              <a:ext uri="{FF2B5EF4-FFF2-40B4-BE49-F238E27FC236}">
                <a16:creationId xmlns:a16="http://schemas.microsoft.com/office/drawing/2014/main" id="{35C5F36B-4E33-40BE-967C-87455E3F46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756" y="1258205"/>
            <a:ext cx="4747336" cy="37802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MyResearch\UCR PhD\final defense\8thst.jpg">
            <a:extLst>
              <a:ext uri="{FF2B5EF4-FFF2-40B4-BE49-F238E27FC236}">
                <a16:creationId xmlns:a16="http://schemas.microsoft.com/office/drawing/2014/main" id="{34886C19-A84C-4F47-977C-2918BE6AEF8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47" t="7712" r="10985" b="14955"/>
          <a:stretch/>
        </p:blipFill>
        <p:spPr bwMode="auto">
          <a:xfrm>
            <a:off x="323126" y="1404379"/>
            <a:ext cx="5911761" cy="34879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a:extLst>
              <a:ext uri="{FF2B5EF4-FFF2-40B4-BE49-F238E27FC236}">
                <a16:creationId xmlns:a16="http://schemas.microsoft.com/office/drawing/2014/main" id="{89EA8719-77C7-4246-B487-8F019DBFEC2D}"/>
              </a:ext>
            </a:extLst>
          </p:cNvPr>
          <p:cNvGraphicFramePr>
            <a:graphicFrameLocks noChangeAspect="1"/>
          </p:cNvGraphicFramePr>
          <p:nvPr>
            <p:extLst>
              <p:ext uri="{D42A27DB-BD31-4B8C-83A1-F6EECF244321}">
                <p14:modId xmlns:p14="http://schemas.microsoft.com/office/powerpoint/2010/main" val="1460162211"/>
              </p:ext>
            </p:extLst>
          </p:nvPr>
        </p:nvGraphicFramePr>
        <p:xfrm>
          <a:off x="3463119" y="5620594"/>
          <a:ext cx="2533650" cy="1141413"/>
        </p:xfrm>
        <a:graphic>
          <a:graphicData uri="http://schemas.openxmlformats.org/presentationml/2006/ole">
            <mc:AlternateContent xmlns:mc="http://schemas.openxmlformats.org/markup-compatibility/2006">
              <mc:Choice xmlns:v="urn:schemas-microsoft-com:vml" Requires="v">
                <p:oleObj spid="_x0000_s4203" name="Equation" r:id="rId6" imgW="761760" imgH="342720" progId="Equation.DSMT4">
                  <p:embed/>
                </p:oleObj>
              </mc:Choice>
              <mc:Fallback>
                <p:oleObj name="Equation" r:id="rId6" imgW="761760" imgH="342720" progId="Equation.DSMT4">
                  <p:embed/>
                  <p:pic>
                    <p:nvPicPr>
                      <p:cNvPr id="9" name="Object 8"/>
                      <p:cNvPicPr>
                        <a:picLocks noChangeAspect="1" noChangeArrowheads="1"/>
                      </p:cNvPicPr>
                      <p:nvPr/>
                    </p:nvPicPr>
                    <p:blipFill>
                      <a:blip r:embed="rId7"/>
                      <a:srcRect/>
                      <a:stretch>
                        <a:fillRect/>
                      </a:stretch>
                    </p:blipFill>
                    <p:spPr bwMode="auto">
                      <a:xfrm>
                        <a:off x="3463119" y="5620594"/>
                        <a:ext cx="2533650" cy="1141413"/>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27F4B190-96C4-4CDA-9332-BE25112B7E5C}"/>
              </a:ext>
            </a:extLst>
          </p:cNvPr>
          <p:cNvSpPr txBox="1"/>
          <p:nvPr/>
        </p:nvSpPr>
        <p:spPr>
          <a:xfrm>
            <a:off x="838200" y="5071790"/>
            <a:ext cx="4572000" cy="369332"/>
          </a:xfrm>
          <a:prstGeom prst="rect">
            <a:avLst/>
          </a:prstGeom>
          <a:noFill/>
        </p:spPr>
        <p:txBody>
          <a:bodyPr wrap="square" rtlCol="0">
            <a:spAutoFit/>
          </a:bodyPr>
          <a:lstStyle/>
          <a:p>
            <a:r>
              <a:rPr lang="en-US" dirty="0"/>
              <a:t>Google earth view of 8</a:t>
            </a:r>
            <a:r>
              <a:rPr lang="en-US" baseline="30000" dirty="0"/>
              <a:t>th</a:t>
            </a:r>
            <a:r>
              <a:rPr lang="en-US" dirty="0"/>
              <a:t> St LA field site. </a:t>
            </a:r>
          </a:p>
        </p:txBody>
      </p:sp>
    </p:spTree>
    <p:extLst>
      <p:ext uri="{BB962C8B-B14F-4D97-AF65-F5344CB8AC3E}">
        <p14:creationId xmlns:p14="http://schemas.microsoft.com/office/powerpoint/2010/main" val="339957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Lecture #15: Air Pollution Dispersion Modeling Methods and Data Sources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Akula Venkatram</a:t>
            </a:r>
          </a:p>
          <a:p>
            <a:pPr algn="ctr"/>
            <a:r>
              <a:rPr lang="en-US" sz="2400" b="1" dirty="0"/>
              <a:t>University of California, Riverside, CA</a:t>
            </a:r>
          </a:p>
          <a:p>
            <a:pPr algn="ctr"/>
            <a:r>
              <a:rPr lang="en-US" sz="2400" b="1" dirty="0">
                <a:hlinkClick r:id="rId3"/>
              </a:rPr>
              <a:t>venky@engr.ucr.edu</a:t>
            </a:r>
            <a:r>
              <a:rPr lang="en-US" sz="2400" b="1" dirty="0"/>
              <a:t>, 951-827-2195</a:t>
            </a:r>
          </a:p>
          <a:p>
            <a:pPr algn="ctr"/>
            <a:r>
              <a:rPr lang="en-US" sz="2400" b="1" dirty="0"/>
              <a:t>The author declares that there is no conflict of interest</a:t>
            </a:r>
          </a:p>
          <a:p>
            <a:pPr algn="ctr"/>
            <a:r>
              <a:rPr lang="en-US" sz="2400" b="1" dirty="0"/>
              <a:t>Lecture Tracks: HT/TT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b="0">
                <a:latin typeface="Calibri" panose="020F0502020204030204" pitchFamily="34" charset="0"/>
                <a:cs typeface="Calibri" panose="020F0502020204030204" pitchFamily="34" charset="0"/>
              </a:rPr>
              <a:t>Discussion</a:t>
            </a:r>
            <a:endParaRPr lang="en-US" b="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97037A6-1241-4385-9028-51B7C251706A}"/>
              </a:ext>
            </a:extLst>
          </p:cNvPr>
          <p:cNvSpPr txBox="1"/>
          <p:nvPr/>
        </p:nvSpPr>
        <p:spPr>
          <a:xfrm>
            <a:off x="838200" y="1516284"/>
            <a:ext cx="10088301" cy="4832092"/>
          </a:xfrm>
          <a:prstGeom prst="rect">
            <a:avLst/>
          </a:prstGeom>
          <a:noFill/>
        </p:spPr>
        <p:txBody>
          <a:bodyPr wrap="square" rtlCol="0">
            <a:spAutoFit/>
          </a:bodyPr>
          <a:lstStyle/>
          <a:p>
            <a:pPr algn="just"/>
            <a:r>
              <a:rPr lang="en-US" sz="2800" dirty="0"/>
              <a:t>Models such as RLINE and AERMOD have now been incorporated into comprehensive frameworks that enables policy makers to analyze the “chain effect of transportation demand on air quality and population health exposure” (</a:t>
            </a:r>
            <a:r>
              <a:rPr lang="en-US" sz="2800" dirty="0" err="1"/>
              <a:t>Vallamsundar</a:t>
            </a:r>
            <a:r>
              <a:rPr lang="en-US" sz="2800" dirty="0"/>
              <a:t> et al., 2016). However, such frameworks are computationally demanding if the urban area being studied involves a large number of road links.  Models such as </a:t>
            </a:r>
            <a:r>
              <a:rPr lang="en-US" sz="2800" dirty="0">
                <a:hlinkClick r:id="rId3"/>
              </a:rPr>
              <a:t>C-LINE</a:t>
            </a:r>
            <a:r>
              <a:rPr lang="en-US" sz="2800" dirty="0"/>
              <a:t> (</a:t>
            </a:r>
            <a:r>
              <a:rPr lang="en-US" sz="2800" dirty="0" err="1"/>
              <a:t>Barzyk</a:t>
            </a:r>
            <a:r>
              <a:rPr lang="en-US" sz="2800" dirty="0"/>
              <a:t> et al., 2015) are available to overcome this problem. This model uses an analytical version of RLINE that requires computational resources that are at least an order of magnitude smaller than the version of RLINE that uses numerical integration.   </a:t>
            </a:r>
          </a:p>
        </p:txBody>
      </p:sp>
    </p:spTree>
    <p:extLst>
      <p:ext uri="{BB962C8B-B14F-4D97-AF65-F5344CB8AC3E}">
        <p14:creationId xmlns:p14="http://schemas.microsoft.com/office/powerpoint/2010/main" val="46922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pPr algn="just"/>
            <a:r>
              <a:rPr lang="en-US" dirty="0"/>
              <a:t>Models for dispersion from different road configurations-elevated, depressed roads-need improvement and evaluation with observations</a:t>
            </a:r>
          </a:p>
          <a:p>
            <a:r>
              <a:rPr lang="en-US" dirty="0"/>
              <a:t>Models for building effects require more evaluation before they cab be applied in a regulatory context.</a:t>
            </a:r>
          </a:p>
          <a:p>
            <a:pPr algn="just"/>
            <a:r>
              <a:rPr lang="en-US" dirty="0"/>
              <a:t>Models overestimate concentrations under low wind speeds (</a:t>
            </a:r>
            <a:r>
              <a:rPr lang="en-US" dirty="0" err="1"/>
              <a:t>Askariyeh</a:t>
            </a:r>
            <a:r>
              <a:rPr lang="en-US" dirty="0"/>
              <a:t> et al., 2017).  Need methods to account for wind meandering under these conditions.</a:t>
            </a:r>
          </a:p>
          <a:p>
            <a:r>
              <a:rPr lang="en-US" dirty="0"/>
              <a:t>Need methods to account for</a:t>
            </a:r>
          </a:p>
          <a:p>
            <a:pPr lvl="1"/>
            <a:r>
              <a:rPr lang="en-US" dirty="0"/>
              <a:t>Conversion of NOx to NO</a:t>
            </a:r>
            <a:r>
              <a:rPr lang="en-US" baseline="-25000" dirty="0"/>
              <a:t>2   </a:t>
            </a:r>
          </a:p>
          <a:p>
            <a:pPr lvl="1"/>
            <a:r>
              <a:rPr lang="en-US" dirty="0"/>
              <a:t>Impact of porous vegetative barriers</a:t>
            </a:r>
          </a:p>
          <a:p>
            <a:pPr lvl="1"/>
            <a:r>
              <a:rPr lang="en-US" dirty="0"/>
              <a:t>Estimating “edge” effect of roadside barriers</a:t>
            </a:r>
          </a:p>
          <a:p>
            <a:pPr lvl="1"/>
            <a:r>
              <a:rPr lang="en-US" dirty="0"/>
              <a:t>Estimating micrometeorological model inputs in urban areas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294234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dirty="0"/>
              <a:t>Current models for dispersion of emissions from highways with and without barriers provide adequate estimates of concentrations associated with highway emissions. New version of AERMOD includes a non-regulatory option for RLINE application.</a:t>
            </a:r>
          </a:p>
          <a:p>
            <a:pPr algn="just"/>
            <a:r>
              <a:rPr lang="en-US" dirty="0"/>
              <a:t>Data sets from field and wind tunnel studies are available for development and evaluation of highway dispersion models. </a:t>
            </a:r>
          </a:p>
          <a:p>
            <a:pPr algn="just"/>
            <a:r>
              <a:rPr lang="en-US" dirty="0"/>
              <a:t>Street canyons between tall buildings magnify traffic-related concentrations that would occur in the absence of buildings. The magnification depends on the ratio of the effective height to width of the street. Available dispersion models do not account or building effects.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b="1" dirty="0">
                <a:hlinkClick r:id="rId2"/>
              </a:rPr>
              <a:t>AERMOD</a:t>
            </a:r>
            <a:r>
              <a:rPr lang="en-US" b="1" dirty="0"/>
              <a:t>- </a:t>
            </a:r>
            <a:r>
              <a:rPr lang="en-US" b="1" u="sng" dirty="0"/>
              <a:t>A</a:t>
            </a:r>
            <a:r>
              <a:rPr lang="en-US" b="1" dirty="0"/>
              <a:t>MS/</a:t>
            </a:r>
            <a:r>
              <a:rPr lang="en-US" b="1" u="sng" dirty="0"/>
              <a:t>E</a:t>
            </a:r>
            <a:r>
              <a:rPr lang="en-US" b="1" dirty="0"/>
              <a:t>PA </a:t>
            </a:r>
            <a:r>
              <a:rPr lang="en-US" b="1" u="sng" dirty="0"/>
              <a:t>R</a:t>
            </a:r>
            <a:r>
              <a:rPr lang="en-US" b="1" dirty="0"/>
              <a:t>egulatory </a:t>
            </a:r>
            <a:r>
              <a:rPr lang="en-US" b="1" u="sng" dirty="0"/>
              <a:t>Mod</a:t>
            </a:r>
            <a:r>
              <a:rPr lang="en-US" b="1" dirty="0"/>
              <a:t>el</a:t>
            </a:r>
          </a:p>
          <a:p>
            <a:pPr marL="0" indent="0">
              <a:buNone/>
            </a:pPr>
            <a:r>
              <a:rPr lang="en-US" b="1" dirty="0"/>
              <a:t>AMS- </a:t>
            </a:r>
            <a:r>
              <a:rPr lang="en-US" b="1" u="sng" dirty="0"/>
              <a:t>A</a:t>
            </a:r>
            <a:r>
              <a:rPr lang="en-US" b="1" dirty="0"/>
              <a:t>merican </a:t>
            </a:r>
            <a:r>
              <a:rPr lang="en-US" b="1" u="sng" dirty="0"/>
              <a:t>M</a:t>
            </a:r>
            <a:r>
              <a:rPr lang="en-US" b="1" dirty="0"/>
              <a:t>eteorological </a:t>
            </a:r>
            <a:r>
              <a:rPr lang="en-US" b="1" u="sng" dirty="0"/>
              <a:t>S</a:t>
            </a:r>
            <a:r>
              <a:rPr lang="en-US" b="1" dirty="0"/>
              <a:t>ociety</a:t>
            </a:r>
          </a:p>
          <a:p>
            <a:pPr marL="0" indent="0">
              <a:buNone/>
            </a:pPr>
            <a:r>
              <a:rPr lang="en-US" b="1" dirty="0"/>
              <a:t>CFD-</a:t>
            </a:r>
            <a:r>
              <a:rPr lang="en-US" b="1" u="sng" dirty="0"/>
              <a:t>C</a:t>
            </a:r>
            <a:r>
              <a:rPr lang="en-US" b="1" dirty="0"/>
              <a:t>omputational </a:t>
            </a:r>
            <a:r>
              <a:rPr lang="en-US" b="1" u="sng" dirty="0"/>
              <a:t>F</a:t>
            </a:r>
            <a:r>
              <a:rPr lang="en-US" b="1" dirty="0"/>
              <a:t>luid </a:t>
            </a:r>
            <a:r>
              <a:rPr lang="en-US" b="1" u="sng" dirty="0"/>
              <a:t>D</a:t>
            </a:r>
            <a:r>
              <a:rPr lang="en-US" b="1" dirty="0"/>
              <a:t>ynamics</a:t>
            </a:r>
          </a:p>
          <a:p>
            <a:pPr marL="0" indent="0">
              <a:buNone/>
            </a:pPr>
            <a:r>
              <a:rPr lang="en-US" b="1" dirty="0">
                <a:hlinkClick r:id="rId3"/>
              </a:rPr>
              <a:t>OSPM</a:t>
            </a:r>
            <a:r>
              <a:rPr lang="en-US" b="1" dirty="0"/>
              <a:t>- </a:t>
            </a:r>
            <a:r>
              <a:rPr lang="en-US" b="1" u="sng" dirty="0"/>
              <a:t>O</a:t>
            </a:r>
            <a:r>
              <a:rPr lang="en-US" b="1" dirty="0"/>
              <a:t>perational </a:t>
            </a:r>
            <a:r>
              <a:rPr lang="en-US" b="1" u="sng" dirty="0"/>
              <a:t>S</a:t>
            </a:r>
            <a:r>
              <a:rPr lang="en-US" b="1" dirty="0"/>
              <a:t>treet </a:t>
            </a:r>
            <a:r>
              <a:rPr lang="en-US" b="1" u="sng" dirty="0"/>
              <a:t>P</a:t>
            </a:r>
            <a:r>
              <a:rPr lang="en-US" b="1" dirty="0"/>
              <a:t>ollution </a:t>
            </a:r>
            <a:r>
              <a:rPr lang="en-US" b="1" u="sng" dirty="0"/>
              <a:t>M</a:t>
            </a:r>
            <a:r>
              <a:rPr lang="en-US" b="1" dirty="0"/>
              <a:t>odel</a:t>
            </a:r>
          </a:p>
          <a:p>
            <a:pPr marL="0" indent="0">
              <a:buNone/>
            </a:pPr>
            <a:r>
              <a:rPr lang="en-US" b="1" dirty="0">
                <a:hlinkClick r:id="rId4"/>
              </a:rPr>
              <a:t>RLINE</a:t>
            </a:r>
            <a:r>
              <a:rPr lang="en-US" b="1" dirty="0"/>
              <a:t>- </a:t>
            </a:r>
            <a:r>
              <a:rPr lang="en-US" b="1" u="sng" dirty="0"/>
              <a:t>R</a:t>
            </a:r>
            <a:r>
              <a:rPr lang="en-US" b="1" dirty="0"/>
              <a:t>esearch </a:t>
            </a:r>
            <a:r>
              <a:rPr lang="en-US" b="1" u="sng" dirty="0"/>
              <a:t>Line</a:t>
            </a:r>
            <a:r>
              <a:rPr lang="en-US" b="1" dirty="0"/>
              <a:t> Source Dispersion Model</a:t>
            </a:r>
          </a:p>
          <a:p>
            <a:pPr marL="0" indent="0">
              <a:buNone/>
            </a:pPr>
            <a:r>
              <a:rPr lang="en-US" b="1" dirty="0"/>
              <a:t>USEPA- </a:t>
            </a:r>
            <a:r>
              <a:rPr lang="en-US" b="1" u="sng" dirty="0"/>
              <a:t>U</a:t>
            </a:r>
            <a:r>
              <a:rPr lang="en-US" b="1" dirty="0"/>
              <a:t>nited </a:t>
            </a:r>
            <a:r>
              <a:rPr lang="en-US" b="1" u="sng" dirty="0"/>
              <a:t>S</a:t>
            </a:r>
            <a:r>
              <a:rPr lang="en-US" b="1" dirty="0"/>
              <a:t>tates </a:t>
            </a:r>
            <a:r>
              <a:rPr lang="en-US" b="1" u="sng" dirty="0"/>
              <a:t>E</a:t>
            </a:r>
            <a:r>
              <a:rPr lang="en-US" b="1" dirty="0"/>
              <a:t>nvironmental </a:t>
            </a:r>
            <a:r>
              <a:rPr lang="en-US" b="1" u="sng" dirty="0"/>
              <a:t>P</a:t>
            </a:r>
            <a:r>
              <a:rPr lang="en-US" b="1" dirty="0"/>
              <a:t>rotection </a:t>
            </a:r>
            <a:r>
              <a:rPr lang="en-US" b="1" u="sng" dirty="0"/>
              <a:t>A</a:t>
            </a:r>
            <a:r>
              <a:rPr lang="en-US" b="1" dirty="0"/>
              <a:t>gency</a:t>
            </a:r>
          </a:p>
          <a:p>
            <a:pPr marL="0" indent="0">
              <a:buNone/>
            </a:pPr>
            <a:endParaRPr lang="en-US" b="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282615" y="1263920"/>
            <a:ext cx="10515600" cy="5278741"/>
          </a:xfrm>
        </p:spPr>
        <p:txBody>
          <a:bodyPr>
            <a:noAutofit/>
          </a:bodyPr>
          <a:lstStyle/>
          <a:p>
            <a:pPr marL="0" indent="0" algn="just">
              <a:spcBef>
                <a:spcPts val="600"/>
              </a:spcBef>
              <a:buNone/>
            </a:pPr>
            <a:r>
              <a:rPr lang="en-US" sz="1200" dirty="0" err="1">
                <a:latin typeface="Calibri "/>
                <a:ea typeface="Times New Roman" panose="02020603050405020304" pitchFamily="18" charset="0"/>
              </a:rPr>
              <a:t>Ahangar</a:t>
            </a:r>
            <a:r>
              <a:rPr lang="en-US" sz="1200" dirty="0">
                <a:latin typeface="Calibri "/>
                <a:ea typeface="Times New Roman" panose="02020603050405020304" pitchFamily="18" charset="0"/>
              </a:rPr>
              <a:t>, F.E., Heist, D., Perry, S. and Venkatram, A., 2017. Reduction of air pollution levels downwind of a road with an upwind noise barrier. </a:t>
            </a:r>
            <a:r>
              <a:rPr lang="en-US" sz="1200" i="1" dirty="0">
                <a:latin typeface="Calibri "/>
                <a:ea typeface="Times New Roman" panose="02020603050405020304" pitchFamily="18" charset="0"/>
              </a:rPr>
              <a:t>Atmospheric Environment</a:t>
            </a:r>
            <a:r>
              <a:rPr lang="en-US" sz="1200" dirty="0">
                <a:latin typeface="Calibri "/>
                <a:ea typeface="Times New Roman" panose="02020603050405020304" pitchFamily="18" charset="0"/>
              </a:rPr>
              <a:t>, </a:t>
            </a:r>
            <a:r>
              <a:rPr lang="en-US" sz="1200" i="1" dirty="0">
                <a:latin typeface="Calibri "/>
                <a:ea typeface="Times New Roman" panose="02020603050405020304" pitchFamily="18" charset="0"/>
              </a:rPr>
              <a:t>155</a:t>
            </a:r>
            <a:r>
              <a:rPr lang="en-US" sz="1200" dirty="0">
                <a:latin typeface="Calibri "/>
                <a:ea typeface="Times New Roman" panose="02020603050405020304" pitchFamily="18" charset="0"/>
              </a:rPr>
              <a:t>, pp.1-10.</a:t>
            </a:r>
          </a:p>
          <a:p>
            <a:pPr marL="0" indent="0" algn="just">
              <a:spcBef>
                <a:spcPts val="600"/>
              </a:spcBef>
              <a:buNone/>
            </a:pPr>
            <a:r>
              <a:rPr lang="en-US" sz="1200" dirty="0" err="1">
                <a:latin typeface="Calibri "/>
                <a:ea typeface="Times New Roman" panose="02020603050405020304" pitchFamily="18" charset="0"/>
              </a:rPr>
              <a:t>Amini</a:t>
            </a:r>
            <a:r>
              <a:rPr lang="en-US" sz="1200" dirty="0">
                <a:latin typeface="Calibri "/>
                <a:ea typeface="Times New Roman" panose="02020603050405020304" pitchFamily="18" charset="0"/>
              </a:rPr>
              <a:t>, S., </a:t>
            </a:r>
            <a:r>
              <a:rPr lang="en-US" sz="1200" dirty="0" err="1">
                <a:latin typeface="Calibri "/>
                <a:ea typeface="Times New Roman" panose="02020603050405020304" pitchFamily="18" charset="0"/>
              </a:rPr>
              <a:t>Ahangar</a:t>
            </a:r>
            <a:r>
              <a:rPr lang="en-US" sz="1200" dirty="0">
                <a:latin typeface="Calibri "/>
                <a:ea typeface="Times New Roman" panose="02020603050405020304" pitchFamily="18" charset="0"/>
              </a:rPr>
              <a:t>, F.E., Schulte, N. and Venkatram, A., 2016. Using models to interpret the impact of roadside barriers on near-road air quality. </a:t>
            </a:r>
            <a:r>
              <a:rPr lang="en-US" sz="1200" i="1" dirty="0">
                <a:latin typeface="Calibri "/>
                <a:ea typeface="Times New Roman" panose="02020603050405020304" pitchFamily="18" charset="0"/>
              </a:rPr>
              <a:t>Atmospheric Environment</a:t>
            </a:r>
            <a:r>
              <a:rPr lang="en-US" sz="1200" dirty="0">
                <a:latin typeface="Calibri "/>
                <a:ea typeface="Times New Roman" panose="02020603050405020304" pitchFamily="18" charset="0"/>
              </a:rPr>
              <a:t>, </a:t>
            </a:r>
            <a:r>
              <a:rPr lang="en-US" sz="1200" i="1" dirty="0">
                <a:latin typeface="Calibri "/>
                <a:ea typeface="Times New Roman" panose="02020603050405020304" pitchFamily="18" charset="0"/>
              </a:rPr>
              <a:t>138</a:t>
            </a:r>
            <a:r>
              <a:rPr lang="en-US" sz="1200" dirty="0">
                <a:latin typeface="Calibri "/>
                <a:ea typeface="Times New Roman" panose="02020603050405020304" pitchFamily="18" charset="0"/>
              </a:rPr>
              <a:t>, pp.55-64. </a:t>
            </a:r>
          </a:p>
          <a:p>
            <a:pPr marL="0" indent="0" algn="just">
              <a:spcBef>
                <a:spcPts val="600"/>
              </a:spcBef>
              <a:buNone/>
            </a:pPr>
            <a:r>
              <a:rPr lang="en-US" sz="1200" dirty="0" err="1">
                <a:latin typeface="Calibri "/>
                <a:ea typeface="Times New Roman" panose="02020603050405020304" pitchFamily="18" charset="0"/>
              </a:rPr>
              <a:t>Amini</a:t>
            </a:r>
            <a:r>
              <a:rPr lang="en-US" sz="1200" dirty="0">
                <a:latin typeface="Calibri "/>
                <a:ea typeface="Times New Roman" panose="02020603050405020304" pitchFamily="18" charset="0"/>
              </a:rPr>
              <a:t>, S., </a:t>
            </a:r>
            <a:r>
              <a:rPr lang="en-US" sz="1200" dirty="0" err="1">
                <a:latin typeface="Calibri "/>
                <a:ea typeface="Times New Roman" panose="02020603050405020304" pitchFamily="18" charset="0"/>
              </a:rPr>
              <a:t>Enayati</a:t>
            </a:r>
            <a:r>
              <a:rPr lang="en-US" sz="1200" dirty="0">
                <a:latin typeface="Calibri "/>
                <a:ea typeface="Times New Roman" panose="02020603050405020304" pitchFamily="18" charset="0"/>
              </a:rPr>
              <a:t> </a:t>
            </a:r>
            <a:r>
              <a:rPr lang="en-US" sz="1200" dirty="0" err="1">
                <a:latin typeface="Calibri "/>
                <a:ea typeface="Times New Roman" panose="02020603050405020304" pitchFamily="18" charset="0"/>
              </a:rPr>
              <a:t>Ahangar</a:t>
            </a:r>
            <a:r>
              <a:rPr lang="en-US" sz="1200" dirty="0">
                <a:latin typeface="Calibri "/>
                <a:ea typeface="Times New Roman" panose="02020603050405020304" pitchFamily="18" charset="0"/>
              </a:rPr>
              <a:t>, F., Heist, D., Perry, S., Venkatram, A., 2018. Modeling Dispersion of Emissions from Depressed Roadways. Atmos. Environ. 186, 189–197. </a:t>
            </a:r>
            <a:r>
              <a:rPr lang="en-US" sz="1200" u="sng" dirty="0">
                <a:solidFill>
                  <a:srgbClr val="0000FF"/>
                </a:solidFill>
                <a:latin typeface="Calibri "/>
                <a:ea typeface="Times New Roman" panose="02020603050405020304" pitchFamily="18" charset="0"/>
                <a:hlinkClick r:id="rId3"/>
              </a:rPr>
              <a:t>https://doi.org/10.1016/j.atmosenv.2018.04.058</a:t>
            </a:r>
            <a:endParaRPr lang="en-US" sz="1200" u="sng" dirty="0">
              <a:solidFill>
                <a:srgbClr val="0000FF"/>
              </a:solidFill>
              <a:latin typeface="Calibri "/>
              <a:ea typeface="Times New Roman" panose="02020603050405020304" pitchFamily="18" charset="0"/>
            </a:endParaRPr>
          </a:p>
          <a:p>
            <a:pPr marL="0" indent="0" algn="just">
              <a:spcBef>
                <a:spcPts val="600"/>
              </a:spcBef>
              <a:buNone/>
            </a:pPr>
            <a:r>
              <a:rPr lang="en-US" sz="1200" dirty="0" err="1"/>
              <a:t>Askariyeh</a:t>
            </a:r>
            <a:r>
              <a:rPr lang="en-US" sz="1200" dirty="0"/>
              <a:t>, M.H., Kota, S.H., </a:t>
            </a:r>
            <a:r>
              <a:rPr lang="en-US" sz="1200" dirty="0" err="1"/>
              <a:t>Vallamsundar</a:t>
            </a:r>
            <a:r>
              <a:rPr lang="en-US" sz="1200" dirty="0"/>
              <a:t>, S., </a:t>
            </a:r>
            <a:r>
              <a:rPr lang="en-US" sz="1200" dirty="0" err="1"/>
              <a:t>Zietsman</a:t>
            </a:r>
            <a:r>
              <a:rPr lang="en-US" sz="1200" dirty="0"/>
              <a:t>, J., Ying, Q., 2017. AERMOD for near-road pollutant dispersion: Evaluation of model performance with different emission source representations and low wind options. Transp. Res. Part D Transp. Environ. 57, 392–402. https://doi.org/10.1016/j.trd.2017.10.008</a:t>
            </a:r>
            <a:endParaRPr lang="en-US" sz="1200" dirty="0">
              <a:latin typeface="Calibri "/>
              <a:ea typeface="Times New Roman" panose="02020603050405020304" pitchFamily="18" charset="0"/>
            </a:endParaRPr>
          </a:p>
          <a:p>
            <a:pPr marL="0" indent="0" algn="just">
              <a:spcBef>
                <a:spcPts val="600"/>
              </a:spcBef>
              <a:buNone/>
            </a:pPr>
            <a:r>
              <a:rPr lang="en-US" sz="1200" dirty="0" err="1">
                <a:latin typeface="Calibri "/>
                <a:ea typeface="Times New Roman" panose="02020603050405020304" pitchFamily="18" charset="0"/>
              </a:rPr>
              <a:t>Baldauf</a:t>
            </a:r>
            <a:r>
              <a:rPr lang="en-US" sz="1200" dirty="0">
                <a:latin typeface="Calibri "/>
                <a:ea typeface="Times New Roman" panose="02020603050405020304" pitchFamily="18" charset="0"/>
              </a:rPr>
              <a:t>, R., </a:t>
            </a:r>
            <a:r>
              <a:rPr lang="en-US" sz="1200" dirty="0" err="1">
                <a:latin typeface="Calibri "/>
                <a:ea typeface="Times New Roman" panose="02020603050405020304" pitchFamily="18" charset="0"/>
              </a:rPr>
              <a:t>Thoma</a:t>
            </a:r>
            <a:r>
              <a:rPr lang="en-US" sz="1200" dirty="0">
                <a:latin typeface="Calibri "/>
                <a:ea typeface="Times New Roman" panose="02020603050405020304" pitchFamily="18" charset="0"/>
              </a:rPr>
              <a:t>, E., </a:t>
            </a:r>
            <a:r>
              <a:rPr lang="en-US" sz="1200" dirty="0" err="1">
                <a:latin typeface="Calibri "/>
                <a:ea typeface="Times New Roman" panose="02020603050405020304" pitchFamily="18" charset="0"/>
              </a:rPr>
              <a:t>Khlystov</a:t>
            </a:r>
            <a:r>
              <a:rPr lang="en-US" sz="1200" dirty="0">
                <a:latin typeface="Calibri "/>
                <a:ea typeface="Times New Roman" panose="02020603050405020304" pitchFamily="18" charset="0"/>
              </a:rPr>
              <a:t>, A., Isakov, V., Bowker, G., Long, T., Snow, R., 2008. Impacts of noise barriers on near-road air quality. Atmos. Environ. 42, 7502–7507. https://doi.org/10.1016/j.atmosenv.2008.05.051</a:t>
            </a:r>
          </a:p>
          <a:p>
            <a:pPr marL="0" indent="0" algn="just">
              <a:spcBef>
                <a:spcPts val="600"/>
              </a:spcBef>
              <a:buNone/>
            </a:pPr>
            <a:r>
              <a:rPr lang="en-US" sz="1200" dirty="0" err="1">
                <a:latin typeface="Calibri "/>
                <a:ea typeface="Times New Roman" panose="02020603050405020304" pitchFamily="18" charset="0"/>
              </a:rPr>
              <a:t>Baldauf</a:t>
            </a:r>
            <a:r>
              <a:rPr lang="en-US" sz="1200" dirty="0">
                <a:latin typeface="Calibri "/>
                <a:ea typeface="Times New Roman" panose="02020603050405020304" pitchFamily="18" charset="0"/>
              </a:rPr>
              <a:t>, R.W., Heist, D., Isakov, V., Perry, S., </a:t>
            </a:r>
            <a:r>
              <a:rPr lang="en-US" sz="1200" dirty="0" err="1">
                <a:latin typeface="Calibri "/>
                <a:ea typeface="Times New Roman" panose="02020603050405020304" pitchFamily="18" charset="0"/>
              </a:rPr>
              <a:t>Hagler</a:t>
            </a:r>
            <a:r>
              <a:rPr lang="en-US" sz="1200" dirty="0">
                <a:latin typeface="Calibri "/>
                <a:ea typeface="Times New Roman" panose="02020603050405020304" pitchFamily="18" charset="0"/>
              </a:rPr>
              <a:t>, G.S.W., Kimbrough, S., Shores, R., Black, K., </a:t>
            </a:r>
            <a:r>
              <a:rPr lang="en-US" sz="1200" dirty="0" err="1">
                <a:latin typeface="Calibri "/>
                <a:ea typeface="Times New Roman" panose="02020603050405020304" pitchFamily="18" charset="0"/>
              </a:rPr>
              <a:t>Brixey</a:t>
            </a:r>
            <a:r>
              <a:rPr lang="en-US" sz="1200" dirty="0">
                <a:latin typeface="Calibri "/>
                <a:ea typeface="Times New Roman" panose="02020603050405020304" pitchFamily="18" charset="0"/>
              </a:rPr>
              <a:t>, L., 2013. Air quality variability near a highway in a complex urban environment. </a:t>
            </a:r>
            <a:r>
              <a:rPr lang="en-US" sz="1200" i="1" dirty="0">
                <a:latin typeface="Calibri "/>
                <a:ea typeface="Times New Roman" panose="02020603050405020304" pitchFamily="18" charset="0"/>
              </a:rPr>
              <a:t>Atmos. Environ. 64</a:t>
            </a:r>
            <a:r>
              <a:rPr lang="en-US" sz="1200" dirty="0">
                <a:latin typeface="Calibri "/>
                <a:ea typeface="Times New Roman" panose="02020603050405020304" pitchFamily="18" charset="0"/>
              </a:rPr>
              <a:t>, 169–178. doi:10.1016/j.atmosenv.2012.09.054</a:t>
            </a:r>
          </a:p>
          <a:p>
            <a:pPr marL="0" indent="0" algn="just">
              <a:spcBef>
                <a:spcPts val="600"/>
              </a:spcBef>
              <a:buNone/>
            </a:pPr>
            <a:r>
              <a:rPr lang="en-US" sz="1200" dirty="0">
                <a:latin typeface="Calibri "/>
                <a:ea typeface="Times New Roman" panose="02020603050405020304" pitchFamily="18" charset="0"/>
              </a:rPr>
              <a:t>Barad, M., 1958. Project Prairie Grass. a Field Program in Diffusion AFCRF-tr-58-235.</a:t>
            </a:r>
          </a:p>
          <a:p>
            <a:pPr marL="0" indent="0" algn="just">
              <a:spcBef>
                <a:spcPts val="600"/>
              </a:spcBef>
              <a:buNone/>
            </a:pPr>
            <a:r>
              <a:rPr lang="en-US" sz="1200" dirty="0" err="1">
                <a:latin typeface="Calibri "/>
                <a:ea typeface="Times New Roman" panose="02020603050405020304" pitchFamily="18" charset="0"/>
              </a:rPr>
              <a:t>Barzyk</a:t>
            </a:r>
            <a:r>
              <a:rPr lang="en-US" sz="1200" dirty="0">
                <a:latin typeface="Calibri "/>
                <a:ea typeface="Times New Roman" panose="02020603050405020304" pitchFamily="18" charset="0"/>
              </a:rPr>
              <a:t>, T.M., Isakov, V., Arunachalam, S., Venkatram, A., Cook, R., </a:t>
            </a:r>
            <a:r>
              <a:rPr lang="en-US" sz="1200" dirty="0" err="1">
                <a:latin typeface="Calibri "/>
                <a:ea typeface="Times New Roman" panose="02020603050405020304" pitchFamily="18" charset="0"/>
              </a:rPr>
              <a:t>Naess</a:t>
            </a:r>
            <a:r>
              <a:rPr lang="en-US" sz="1200" dirty="0">
                <a:latin typeface="Calibri "/>
                <a:ea typeface="Times New Roman" panose="02020603050405020304" pitchFamily="18" charset="0"/>
              </a:rPr>
              <a:t>, B., 2015. A near-road modeling system for community-scale assessments </a:t>
            </a:r>
            <a:r>
              <a:rPr lang="en-US" sz="1200" dirty="0" err="1">
                <a:latin typeface="Calibri "/>
                <a:ea typeface="Times New Roman" panose="02020603050405020304" pitchFamily="18" charset="0"/>
              </a:rPr>
              <a:t>oftraffic</a:t>
            </a:r>
            <a:r>
              <a:rPr lang="en-US" sz="1200" dirty="0">
                <a:latin typeface="Calibri "/>
                <a:ea typeface="Times New Roman" panose="02020603050405020304" pitchFamily="18" charset="0"/>
              </a:rPr>
              <a:t>-related air pollution in the United States. Environ. Model. </a:t>
            </a:r>
            <a:r>
              <a:rPr lang="en-US" sz="1200" dirty="0" err="1">
                <a:latin typeface="Calibri "/>
                <a:ea typeface="Times New Roman" panose="02020603050405020304" pitchFamily="18" charset="0"/>
              </a:rPr>
              <a:t>Softw</a:t>
            </a:r>
            <a:r>
              <a:rPr lang="en-US" sz="1200" dirty="0">
                <a:latin typeface="Calibri "/>
                <a:ea typeface="Times New Roman" panose="02020603050405020304" pitchFamily="18" charset="0"/>
              </a:rPr>
              <a:t>. 66, 46–56. https://doi.org/10.1016/j.envsoft.2014.12.004</a:t>
            </a:r>
          </a:p>
          <a:p>
            <a:pPr marL="0" indent="0" algn="just">
              <a:spcBef>
                <a:spcPts val="600"/>
              </a:spcBef>
              <a:buNone/>
            </a:pPr>
            <a:r>
              <a:rPr lang="en-US" sz="1200" dirty="0">
                <a:latin typeface="Calibri "/>
                <a:ea typeface="Times New Roman" panose="02020603050405020304" pitchFamily="18" charset="0"/>
              </a:rPr>
              <a:t>Benson, P.E., 1989. CALINE3—A Versatile Dispersion Model for Predicting Air Pollutant Levels Near Highways and Arterial Streets. Interim Report, Report. Number FHWA/CA/TL-79/23. Federal Highway Administration, Washington, DC (NTIS No. PB 80-220841).</a:t>
            </a:r>
          </a:p>
          <a:p>
            <a:pPr marL="0" indent="0" algn="just">
              <a:spcBef>
                <a:spcPts val="600"/>
              </a:spcBef>
              <a:buNone/>
            </a:pPr>
            <a:r>
              <a:rPr lang="en-US" sz="1200" dirty="0" err="1">
                <a:latin typeface="Calibri "/>
                <a:ea typeface="Times New Roman" panose="02020603050405020304" pitchFamily="18" charset="0"/>
              </a:rPr>
              <a:t>Berkowicz</a:t>
            </a:r>
            <a:r>
              <a:rPr lang="en-US" sz="1200" dirty="0">
                <a:latin typeface="Calibri "/>
                <a:ea typeface="Times New Roman" panose="02020603050405020304" pitchFamily="18" charset="0"/>
              </a:rPr>
              <a:t>, R., 2000. OSPM - A </a:t>
            </a:r>
            <a:r>
              <a:rPr lang="en-US" sz="1200" dirty="0" err="1">
                <a:latin typeface="Calibri "/>
                <a:ea typeface="Times New Roman" panose="02020603050405020304" pitchFamily="18" charset="0"/>
              </a:rPr>
              <a:t>Parameterised</a:t>
            </a:r>
            <a:r>
              <a:rPr lang="en-US" sz="1200" dirty="0">
                <a:latin typeface="Calibri "/>
                <a:ea typeface="Times New Roman" panose="02020603050405020304" pitchFamily="18" charset="0"/>
              </a:rPr>
              <a:t> Street Pollution Model. Environmental Monitoring and Assessment </a:t>
            </a:r>
            <a:r>
              <a:rPr lang="en-US" sz="1200" i="1" dirty="0">
                <a:latin typeface="Calibri "/>
                <a:ea typeface="Times New Roman" panose="02020603050405020304" pitchFamily="18" charset="0"/>
              </a:rPr>
              <a:t>65: </a:t>
            </a:r>
            <a:r>
              <a:rPr lang="en-US" sz="1200" dirty="0">
                <a:latin typeface="Calibri "/>
                <a:ea typeface="Times New Roman" panose="02020603050405020304" pitchFamily="18" charset="0"/>
              </a:rPr>
              <a:t>323–331, 2000</a:t>
            </a:r>
          </a:p>
          <a:p>
            <a:pPr marL="0" indent="0">
              <a:buNone/>
            </a:pPr>
            <a:r>
              <a:rPr lang="en-US" sz="1200" dirty="0" err="1"/>
              <a:t>Brugge</a:t>
            </a:r>
            <a:r>
              <a:rPr lang="en-US" sz="1200" dirty="0"/>
              <a:t>, D., Durant, J.L., </a:t>
            </a:r>
            <a:r>
              <a:rPr lang="en-US" sz="1200" dirty="0" err="1"/>
              <a:t>Rioux</a:t>
            </a:r>
            <a:r>
              <a:rPr lang="en-US" sz="1200" dirty="0"/>
              <a:t>, C., 2007. Near-highway pollutants in motor vehicle exhaust: a review of epidemiologic evidence of cardiac and pulmonary health risks. Environ. Health: Glob. Access Sci. Source 6 23–23</a:t>
            </a:r>
            <a:endParaRPr lang="en-US" sz="1200" dirty="0">
              <a:ea typeface="Times New Roman" panose="02020603050405020304" pitchFamily="18" charset="0"/>
            </a:endParaRPr>
          </a:p>
          <a:p>
            <a:pPr marL="0" indent="0" algn="just">
              <a:spcBef>
                <a:spcPts val="600"/>
              </a:spcBef>
              <a:buNone/>
            </a:pPr>
            <a:r>
              <a:rPr lang="en-US" sz="1200" dirty="0">
                <a:latin typeface="Calibri "/>
                <a:ea typeface="Times New Roman" panose="02020603050405020304" pitchFamily="18" charset="0"/>
              </a:rPr>
              <a:t>Deshmukh, P., Isakov, V., Venkatram, A., Yang, B., Zhang, K.M., Logan, R., </a:t>
            </a:r>
            <a:r>
              <a:rPr lang="en-US" sz="1200" dirty="0" err="1">
                <a:latin typeface="Calibri "/>
                <a:ea typeface="Times New Roman" panose="02020603050405020304" pitchFamily="18" charset="0"/>
              </a:rPr>
              <a:t>Baldauf</a:t>
            </a:r>
            <a:r>
              <a:rPr lang="en-US" sz="1200" dirty="0">
                <a:latin typeface="Calibri "/>
                <a:ea typeface="Times New Roman" panose="02020603050405020304" pitchFamily="18" charset="0"/>
              </a:rPr>
              <a:t>, R., 2019. The effects of roadside vegetation characteristics on local, near-road air quality. AIR Qual. Atmos. Heal. 12, 259–270. https://doi.org/10.1007/s11869-018-0651-8</a:t>
            </a:r>
          </a:p>
          <a:p>
            <a:pPr marL="0" indent="0" algn="just">
              <a:spcBef>
                <a:spcPts val="600"/>
              </a:spcBef>
              <a:buNone/>
            </a:pPr>
            <a:r>
              <a:rPr lang="en-US" sz="1200" dirty="0">
                <a:latin typeface="Calibri "/>
                <a:ea typeface="Times New Roman" panose="02020603050405020304" pitchFamily="18" charset="0"/>
              </a:rPr>
              <a:t>Eckman, R.M., 1994. Re-examination of empirically derived formulas for horizontal diffusion from surface sources. Atmos. Environ. 28, 265–272. </a:t>
            </a:r>
            <a:r>
              <a:rPr lang="en-US" sz="1200" u="sng" dirty="0">
                <a:solidFill>
                  <a:srgbClr val="0000FF"/>
                </a:solidFill>
                <a:latin typeface="Calibri "/>
                <a:ea typeface="Times New Roman" panose="02020603050405020304" pitchFamily="18" charset="0"/>
                <a:hlinkClick r:id="rId4"/>
              </a:rPr>
              <a:t>https://doi.org/10.1016/1352-2310(94)90101-5</a:t>
            </a:r>
            <a:endParaRPr lang="en-US" sz="1200" dirty="0">
              <a:latin typeface="Calibri "/>
              <a:ea typeface="Times New Roman" panose="02020603050405020304" pitchFamily="18" charset="0"/>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172923"/>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86788" y="1263920"/>
            <a:ext cx="10515600" cy="5278741"/>
          </a:xfrm>
        </p:spPr>
        <p:txBody>
          <a:bodyPr>
            <a:noAutofit/>
          </a:bodyPr>
          <a:lstStyle/>
          <a:p>
            <a:pPr marL="0" indent="0" algn="just">
              <a:spcBef>
                <a:spcPts val="600"/>
              </a:spcBef>
              <a:buNone/>
            </a:pPr>
            <a:r>
              <a:rPr lang="en-US" sz="1200" dirty="0">
                <a:latin typeface="Calibri "/>
                <a:ea typeface="Times New Roman" panose="02020603050405020304" pitchFamily="18" charset="0"/>
              </a:rPr>
              <a:t>Finn, D., Clawson, K.L., Carter, R.G., Rich, J.D., Eckman, R.M., Perry, S.G., Isakov, V., Heist, D.K., 2010. Tracer studies to characterize the effects of roadside noise barriers on near-road pollutant dispersion under varying atmospheric stability conditions. </a:t>
            </a:r>
            <a:r>
              <a:rPr lang="en-US" sz="1200" i="1" dirty="0">
                <a:latin typeface="Calibri "/>
                <a:ea typeface="Times New Roman" panose="02020603050405020304" pitchFamily="18" charset="0"/>
              </a:rPr>
              <a:t>Atmos. Environ. 44</a:t>
            </a:r>
            <a:r>
              <a:rPr lang="en-US" sz="1200" dirty="0">
                <a:latin typeface="Calibri "/>
                <a:ea typeface="Times New Roman" panose="02020603050405020304" pitchFamily="18" charset="0"/>
              </a:rPr>
              <a:t>, 204–214. doi:10.1016/j.atmosenv.2009.10.012</a:t>
            </a:r>
          </a:p>
          <a:p>
            <a:pPr marL="0" indent="0" algn="just">
              <a:spcBef>
                <a:spcPts val="600"/>
              </a:spcBef>
              <a:buNone/>
            </a:pPr>
            <a:r>
              <a:rPr lang="en-US" sz="1200" dirty="0">
                <a:latin typeface="Calibri "/>
                <a:ea typeface="Times New Roman" panose="02020603050405020304" pitchFamily="18" charset="0"/>
              </a:rPr>
              <a:t>Gallagher, J., </a:t>
            </a:r>
            <a:r>
              <a:rPr lang="en-US" sz="1200" dirty="0" err="1">
                <a:latin typeface="Calibri "/>
                <a:ea typeface="Times New Roman" panose="02020603050405020304" pitchFamily="18" charset="0"/>
              </a:rPr>
              <a:t>Baldauf</a:t>
            </a:r>
            <a:r>
              <a:rPr lang="en-US" sz="1200" dirty="0">
                <a:latin typeface="Calibri "/>
                <a:ea typeface="Times New Roman" panose="02020603050405020304" pitchFamily="18" charset="0"/>
              </a:rPr>
              <a:t>, R., Fuller, C.H., Kumar, P., Gill, L.W., </a:t>
            </a:r>
            <a:r>
              <a:rPr lang="en-US" sz="1200" dirty="0" err="1">
                <a:latin typeface="Calibri "/>
                <a:ea typeface="Times New Roman" panose="02020603050405020304" pitchFamily="18" charset="0"/>
              </a:rPr>
              <a:t>McNabola</a:t>
            </a:r>
            <a:r>
              <a:rPr lang="en-US" sz="1200" dirty="0">
                <a:latin typeface="Calibri "/>
                <a:ea typeface="Times New Roman" panose="02020603050405020304" pitchFamily="18" charset="0"/>
              </a:rPr>
              <a:t>, A., 2015. Passive methods for improving air quality in the built environment: A review of porous and solid barriers. Atmos. Environ.</a:t>
            </a:r>
            <a:endParaRPr lang="en-US" sz="1200" dirty="0">
              <a:latin typeface="Calibri "/>
            </a:endParaRPr>
          </a:p>
          <a:p>
            <a:pPr marL="0" indent="0" algn="just">
              <a:lnSpc>
                <a:spcPct val="100000"/>
              </a:lnSpc>
              <a:spcBef>
                <a:spcPts val="600"/>
              </a:spcBef>
              <a:buNone/>
            </a:pPr>
            <a:r>
              <a:rPr lang="en-US" sz="1200" dirty="0" err="1">
                <a:latin typeface="Calibri "/>
                <a:ea typeface="Times New Roman" panose="02020603050405020304" pitchFamily="18" charset="0"/>
              </a:rPr>
              <a:t>Hagler</a:t>
            </a:r>
            <a:r>
              <a:rPr lang="en-US" sz="1200" dirty="0">
                <a:latin typeface="Calibri "/>
                <a:ea typeface="Times New Roman" panose="02020603050405020304" pitchFamily="18" charset="0"/>
              </a:rPr>
              <a:t>, G.S.W., Tang, W., Freeman, M.J., Heist, D.K., Perry, S.G., Vette, A.F., 2011. Model evaluation of roadside barrier impact on near-road air pollution. Atmos. Environ. 45, 2522–2530. https://doi.org/10.1016/j.atmosenv.2011.02.030</a:t>
            </a:r>
          </a:p>
          <a:p>
            <a:pPr marL="0" indent="0" algn="just">
              <a:lnSpc>
                <a:spcPct val="100000"/>
              </a:lnSpc>
              <a:spcBef>
                <a:spcPts val="600"/>
              </a:spcBef>
              <a:buNone/>
            </a:pPr>
            <a:r>
              <a:rPr lang="en-US" sz="1200" dirty="0">
                <a:latin typeface="Calibri "/>
                <a:ea typeface="Times New Roman" panose="02020603050405020304" pitchFamily="18" charset="0"/>
              </a:rPr>
              <a:t>Heist, D., Isakov, V., Perry, S., Snyder, M., Venkatram, A., Hood, C., Stocker, J., Carruthers, D., Arunachalam, S., Owen, R.C., 2013. Estimating near-road pollutant dispersion: A model inter-comparison. Transp. Res. Part D Transp. Environ. 25, 93–105. </a:t>
            </a:r>
            <a:r>
              <a:rPr lang="en-US" sz="1200" u="sng" dirty="0">
                <a:solidFill>
                  <a:srgbClr val="0000FF"/>
                </a:solidFill>
                <a:latin typeface="Calibri "/>
                <a:ea typeface="Times New Roman" panose="02020603050405020304" pitchFamily="18" charset="0"/>
                <a:hlinkClick r:id="rId3"/>
              </a:rPr>
              <a:t>https://doi.org/10.1016/j.trd.2013.09.003</a:t>
            </a:r>
            <a:endParaRPr lang="en-US" sz="1200" dirty="0">
              <a:latin typeface="Calibri "/>
              <a:ea typeface="Times New Roman" panose="02020603050405020304" pitchFamily="18" charset="0"/>
            </a:endParaRPr>
          </a:p>
          <a:p>
            <a:pPr marL="0" indent="0" algn="just">
              <a:lnSpc>
                <a:spcPct val="100000"/>
              </a:lnSpc>
              <a:spcBef>
                <a:spcPts val="600"/>
              </a:spcBef>
              <a:buNone/>
            </a:pPr>
            <a:r>
              <a:rPr lang="en-US" sz="1200" dirty="0">
                <a:latin typeface="Calibri "/>
                <a:ea typeface="Times New Roman" panose="02020603050405020304" pitchFamily="18" charset="0"/>
              </a:rPr>
              <a:t>Heist, D.K., Perry, S.G., </a:t>
            </a:r>
            <a:r>
              <a:rPr lang="en-US" sz="1200" dirty="0" err="1">
                <a:latin typeface="Calibri "/>
                <a:ea typeface="Times New Roman" panose="02020603050405020304" pitchFamily="18" charset="0"/>
              </a:rPr>
              <a:t>Brixey</a:t>
            </a:r>
            <a:r>
              <a:rPr lang="en-US" sz="1200" dirty="0">
                <a:latin typeface="Calibri "/>
                <a:ea typeface="Times New Roman" panose="02020603050405020304" pitchFamily="18" charset="0"/>
              </a:rPr>
              <a:t>, L.A., 2009. A wind tunnel study of the effect of roadway configurations on the dispersion of traffic-related pollution. Atmos. Environ. 43, 5101–5111. https://doi.org/10.1016/j.atmosenv.2009.06.034</a:t>
            </a:r>
          </a:p>
          <a:p>
            <a:pPr marL="0" indent="0" algn="just">
              <a:lnSpc>
                <a:spcPct val="100000"/>
              </a:lnSpc>
              <a:spcBef>
                <a:spcPts val="600"/>
              </a:spcBef>
              <a:buNone/>
            </a:pPr>
            <a:r>
              <a:rPr lang="en-US" sz="1200" dirty="0" err="1">
                <a:latin typeface="Calibri "/>
                <a:ea typeface="Times New Roman" panose="02020603050405020304" pitchFamily="18" charset="0"/>
              </a:rPr>
              <a:t>Luhar</a:t>
            </a:r>
            <a:r>
              <a:rPr lang="en-US" sz="1200" dirty="0">
                <a:latin typeface="Calibri "/>
                <a:ea typeface="Times New Roman" panose="02020603050405020304" pitchFamily="18" charset="0"/>
              </a:rPr>
              <a:t>, A.K., Venkatram, A., Lee, S.-M., 2006. On relationships between urban and rural near-surface meteorology for diffusion applications. Atmos. Environ. 40. https://doi.org/10.1016/j.atmosenv.2006.05.067</a:t>
            </a:r>
          </a:p>
          <a:p>
            <a:pPr marL="0" indent="0" algn="just">
              <a:lnSpc>
                <a:spcPct val="100000"/>
              </a:lnSpc>
              <a:spcBef>
                <a:spcPts val="600"/>
              </a:spcBef>
              <a:buNone/>
            </a:pPr>
            <a:r>
              <a:rPr lang="en-US" sz="1200" dirty="0">
                <a:latin typeface="Calibri "/>
                <a:ea typeface="Times New Roman" panose="02020603050405020304" pitchFamily="18" charset="0"/>
              </a:rPr>
              <a:t>Schulte, N., Snyder, M., Isakov, V., Heist, D. and Venkatram, A., 2014. Effects of solid barriers on dispersion of roadway emissions. </a:t>
            </a:r>
            <a:r>
              <a:rPr lang="en-US" sz="1200" i="1" dirty="0">
                <a:latin typeface="Calibri "/>
                <a:ea typeface="Times New Roman" panose="02020603050405020304" pitchFamily="18" charset="0"/>
              </a:rPr>
              <a:t>Atmospheric Environment</a:t>
            </a:r>
            <a:r>
              <a:rPr lang="en-US" sz="1200" dirty="0">
                <a:latin typeface="Calibri "/>
                <a:ea typeface="Times New Roman" panose="02020603050405020304" pitchFamily="18" charset="0"/>
              </a:rPr>
              <a:t>, </a:t>
            </a:r>
            <a:r>
              <a:rPr lang="en-US" sz="1200" i="1" dirty="0">
                <a:latin typeface="Calibri "/>
                <a:ea typeface="Times New Roman" panose="02020603050405020304" pitchFamily="18" charset="0"/>
              </a:rPr>
              <a:t>97</a:t>
            </a:r>
            <a:r>
              <a:rPr lang="en-US" sz="1200" dirty="0">
                <a:latin typeface="Calibri "/>
                <a:ea typeface="Times New Roman" panose="02020603050405020304" pitchFamily="18" charset="0"/>
              </a:rPr>
              <a:t>, pp.286-295.</a:t>
            </a:r>
          </a:p>
          <a:p>
            <a:pPr marL="0" indent="0" algn="just">
              <a:lnSpc>
                <a:spcPct val="100000"/>
              </a:lnSpc>
              <a:spcBef>
                <a:spcPts val="600"/>
              </a:spcBef>
              <a:buNone/>
            </a:pPr>
            <a:r>
              <a:rPr lang="en-US" sz="1200" dirty="0">
                <a:latin typeface="Calibri "/>
                <a:ea typeface="Times New Roman" panose="02020603050405020304" pitchFamily="18" charset="0"/>
              </a:rPr>
              <a:t>Schulte, N., Tan, S., Venkatram, A., 2015. The ratio of effective building height to street width governs dispersion of local vehicle emissions. </a:t>
            </a:r>
            <a:r>
              <a:rPr lang="en-US" sz="1200" i="1" dirty="0">
                <a:latin typeface="Calibri "/>
                <a:ea typeface="Times New Roman" panose="02020603050405020304" pitchFamily="18" charset="0"/>
              </a:rPr>
              <a:t>Atmos. Environ. 112. </a:t>
            </a:r>
            <a:r>
              <a:rPr lang="en-US" sz="1200" dirty="0">
                <a:latin typeface="Calibri "/>
                <a:ea typeface="Times New Roman" panose="02020603050405020304" pitchFamily="18" charset="0"/>
              </a:rPr>
              <a:t>doi:10.1016/j.atmosenv.2015.03.061</a:t>
            </a:r>
          </a:p>
          <a:p>
            <a:pPr marL="0" indent="0" algn="just">
              <a:lnSpc>
                <a:spcPct val="100000"/>
              </a:lnSpc>
              <a:spcBef>
                <a:spcPts val="600"/>
              </a:spcBef>
              <a:buNone/>
            </a:pPr>
            <a:r>
              <a:rPr lang="en-US" sz="1200" dirty="0">
                <a:latin typeface="Calibri "/>
                <a:ea typeface="Times New Roman" panose="02020603050405020304" pitchFamily="18" charset="0"/>
              </a:rPr>
              <a:t>Snyder, M.G., Venkatram, A., Heist, D.K., Perry, S.G., Petersen, W.B. and Isakov, V., 2013. RLINE: A line source dispersion model for near-surface releases. </a:t>
            </a:r>
            <a:r>
              <a:rPr lang="en-US" sz="1200" i="1" dirty="0">
                <a:latin typeface="Calibri "/>
                <a:ea typeface="Times New Roman" panose="02020603050405020304" pitchFamily="18" charset="0"/>
              </a:rPr>
              <a:t>Atmospheric environment</a:t>
            </a:r>
            <a:r>
              <a:rPr lang="en-US" sz="1200" dirty="0">
                <a:latin typeface="Calibri "/>
                <a:ea typeface="Times New Roman" panose="02020603050405020304" pitchFamily="18" charset="0"/>
              </a:rPr>
              <a:t>, </a:t>
            </a:r>
            <a:r>
              <a:rPr lang="en-US" sz="1200" i="1" dirty="0">
                <a:latin typeface="Calibri "/>
                <a:ea typeface="Times New Roman" panose="02020603050405020304" pitchFamily="18" charset="0"/>
              </a:rPr>
              <a:t>77</a:t>
            </a:r>
            <a:r>
              <a:rPr lang="en-US" sz="1200" dirty="0">
                <a:latin typeface="Calibri "/>
                <a:ea typeface="Times New Roman" panose="02020603050405020304" pitchFamily="18" charset="0"/>
              </a:rPr>
              <a:t>, pp.748-756.</a:t>
            </a:r>
          </a:p>
          <a:p>
            <a:pPr marL="0" indent="0" algn="just">
              <a:lnSpc>
                <a:spcPct val="100000"/>
              </a:lnSpc>
              <a:spcBef>
                <a:spcPts val="600"/>
              </a:spcBef>
              <a:buNone/>
            </a:pPr>
            <a:r>
              <a:rPr lang="en-US" sz="1200" dirty="0">
                <a:latin typeface="Calibri "/>
                <a:ea typeface="Times New Roman" panose="02020603050405020304" pitchFamily="18" charset="0"/>
              </a:rPr>
              <a:t>Valencia, A., Venkatram, A., Heist, D., Carruthers, D., Arunachalam, S., 2018. Development and evaluation of the R-LINE model algorithms to account for chemical transformation in the near-road environment. Transp. Res. Part D Transp. Environ. 59, 464–477. </a:t>
            </a:r>
            <a:r>
              <a:rPr lang="en-US" sz="1200" dirty="0">
                <a:latin typeface="Calibri "/>
                <a:ea typeface="Times New Roman" panose="02020603050405020304" pitchFamily="18" charset="0"/>
                <a:hlinkClick r:id="rId4"/>
              </a:rPr>
              <a:t>https://doi.org/10.1016/j.trd.2018.01.028</a:t>
            </a:r>
            <a:endParaRPr lang="en-US" sz="1200" dirty="0">
              <a:latin typeface="Calibri "/>
              <a:ea typeface="Times New Roman" panose="02020603050405020304" pitchFamily="18" charset="0"/>
            </a:endParaRPr>
          </a:p>
          <a:p>
            <a:pPr marL="0" indent="0">
              <a:buNone/>
            </a:pPr>
            <a:r>
              <a:rPr lang="en-US" sz="1200" dirty="0" err="1"/>
              <a:t>Vallamsundar</a:t>
            </a:r>
            <a:r>
              <a:rPr lang="en-US" sz="1200" dirty="0"/>
              <a:t>, S., Lin, J., </a:t>
            </a:r>
            <a:r>
              <a:rPr lang="en-US" sz="1200" dirty="0" err="1"/>
              <a:t>Konduri</a:t>
            </a:r>
            <a:r>
              <a:rPr lang="en-US" sz="1200" dirty="0"/>
              <a:t>, K., Zhou, X., </a:t>
            </a:r>
            <a:r>
              <a:rPr lang="en-US" sz="1200" dirty="0" err="1"/>
              <a:t>Pendyala</a:t>
            </a:r>
            <a:r>
              <a:rPr lang="en-US" sz="1200" dirty="0"/>
              <a:t>, R.M., 2016. A comprehensive modeling framework for transportation-induced population exposure assessment. Transp. Res. Part D Transp. Environ. 46, 94–113. https://doi.org/10.1016/j.trd.2016.03.009</a:t>
            </a:r>
          </a:p>
          <a:p>
            <a:pPr marL="0" indent="0" algn="just">
              <a:lnSpc>
                <a:spcPct val="100000"/>
              </a:lnSpc>
              <a:spcBef>
                <a:spcPts val="600"/>
              </a:spcBef>
              <a:buNone/>
            </a:pPr>
            <a:r>
              <a:rPr lang="en-US" sz="1200" dirty="0">
                <a:latin typeface="Calibri "/>
                <a:ea typeface="Times New Roman" panose="02020603050405020304" pitchFamily="18" charset="0"/>
              </a:rPr>
              <a:t>Venkatram, A., Horst, T.W., 2006. Approximating dispersion from a finite line source. Atmos. Environ. 40. https://doi.org/10.1016/j.atmosenv.2005.12.014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412218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86788" y="1263920"/>
            <a:ext cx="10515600" cy="5278741"/>
          </a:xfrm>
        </p:spPr>
        <p:txBody>
          <a:bodyPr>
            <a:noAutofit/>
          </a:bodyPr>
          <a:lstStyle/>
          <a:p>
            <a:pPr marL="0" indent="0" algn="just">
              <a:lnSpc>
                <a:spcPct val="100000"/>
              </a:lnSpc>
              <a:spcBef>
                <a:spcPts val="600"/>
              </a:spcBef>
              <a:buNone/>
            </a:pPr>
            <a:r>
              <a:rPr lang="en-US" sz="1200" dirty="0">
                <a:latin typeface="Calibri "/>
                <a:ea typeface="Times New Roman" panose="02020603050405020304" pitchFamily="18" charset="0"/>
              </a:rPr>
              <a:t>Venkatram, A., Snyder, M., Isakov, V., Kimbrough, S., 2013. Impact of wind direction on near-road pollutant concentrations. Atmos. Environ. 80, 248–258. </a:t>
            </a:r>
            <a:r>
              <a:rPr lang="en-US" sz="1200" u="sng" dirty="0">
                <a:solidFill>
                  <a:srgbClr val="0000FF"/>
                </a:solidFill>
                <a:latin typeface="Calibri "/>
                <a:ea typeface="Times New Roman" panose="02020603050405020304" pitchFamily="18" charset="0"/>
                <a:hlinkClick r:id="rId3"/>
              </a:rPr>
              <a:t>https://doi.org/10.1016/j.atmosenv.2013.07.073</a:t>
            </a:r>
            <a:endParaRPr lang="en-US" sz="1200" dirty="0">
              <a:latin typeface="Calibri "/>
              <a:ea typeface="Times New Roman" panose="02020603050405020304" pitchFamily="18" charset="0"/>
            </a:endParaRPr>
          </a:p>
          <a:p>
            <a:pPr marL="0" indent="0" algn="just">
              <a:lnSpc>
                <a:spcPct val="100000"/>
              </a:lnSpc>
              <a:spcBef>
                <a:spcPts val="600"/>
              </a:spcBef>
              <a:buNone/>
            </a:pPr>
            <a:r>
              <a:rPr lang="en-US" sz="1200" dirty="0">
                <a:latin typeface="Calibri "/>
                <a:ea typeface="Times New Roman" panose="02020603050405020304" pitchFamily="18" charset="0"/>
              </a:rPr>
              <a:t>Venkatram, A., Snyder, M., Isakov, V., Kimbrough, S., 2013. Impact of wind direction on near-road pollutant concentrations. Atmos. Environ. 80, 248–258. https://doi.org/10.1016/j.atmosenv.2013.07.073</a:t>
            </a:r>
          </a:p>
          <a:p>
            <a:pPr marL="0" indent="0" algn="just">
              <a:lnSpc>
                <a:spcPct val="100000"/>
              </a:lnSpc>
              <a:spcBef>
                <a:spcPts val="600"/>
              </a:spcBef>
              <a:buNone/>
            </a:pPr>
            <a:r>
              <a:rPr lang="en-US" sz="1200" dirty="0">
                <a:latin typeface="Calibri "/>
                <a:ea typeface="Times New Roman" panose="02020603050405020304" pitchFamily="18" charset="0"/>
              </a:rPr>
              <a:t>Venkatram, A., Snyder, M.G., Heist, D.K., Perry, S.G., Petersen, W.B., Isakov, V., 2013. Re-formulation of plume spread for near-surface dispersion. </a:t>
            </a:r>
            <a:r>
              <a:rPr lang="en-US" sz="1200" i="1" dirty="0">
                <a:latin typeface="Calibri "/>
                <a:ea typeface="Times New Roman" panose="02020603050405020304" pitchFamily="18" charset="0"/>
              </a:rPr>
              <a:t>Atmos. Environ. 77, </a:t>
            </a:r>
            <a:r>
              <a:rPr lang="en-US" sz="1200" dirty="0">
                <a:latin typeface="Calibri "/>
                <a:ea typeface="Times New Roman" panose="02020603050405020304" pitchFamily="18" charset="0"/>
              </a:rPr>
              <a:t>846–855. doi:10.1016/j.atmosenv.2013.05.073</a:t>
            </a:r>
          </a:p>
          <a:p>
            <a:pPr marL="0" indent="0" algn="just">
              <a:lnSpc>
                <a:spcPct val="100000"/>
              </a:lnSpc>
              <a:spcBef>
                <a:spcPts val="600"/>
              </a:spcBef>
              <a:buNone/>
            </a:pPr>
            <a:r>
              <a:rPr lang="en-US" sz="1200" dirty="0">
                <a:latin typeface="Calibri "/>
                <a:ea typeface="Times New Roman" panose="02020603050405020304" pitchFamily="18" charset="0"/>
              </a:rPr>
              <a:t>Wang, Y.J., Zhang, K.M.A.X., 2009. Modeling Near-Road Air Quality Using a Computational Fluid Dynamics Model , CFD-VIT-RIT 43, ES&amp;T, 43, 7778–7783.</a:t>
            </a:r>
            <a:endParaRPr lang="en-US" sz="1200" dirty="0">
              <a:latin typeface="Calibri "/>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163858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err="1"/>
              <a:t>Cimorelli</a:t>
            </a:r>
            <a:r>
              <a:rPr lang="en-US" dirty="0"/>
              <a:t>, A.J., Perry, S.G., Venkatram, A., Weil, J.C., Paine, R.J., Wilson, R.B., Lee, R.F., Peters, W.D., </a:t>
            </a:r>
            <a:r>
              <a:rPr lang="en-US" dirty="0" err="1"/>
              <a:t>Brode</a:t>
            </a:r>
            <a:r>
              <a:rPr lang="en-US" dirty="0"/>
              <a:t>, R.W., 2005. AERMOD: A dispersion model for industrial source applications. Part I: General model formulation and boundary layer characterization. J. Appl. </a:t>
            </a:r>
            <a:r>
              <a:rPr lang="en-US" dirty="0" err="1"/>
              <a:t>Meteorol</a:t>
            </a:r>
            <a:r>
              <a:rPr lang="en-US" dirty="0"/>
              <a:t>. 44. </a:t>
            </a:r>
            <a:r>
              <a:rPr lang="en-US" dirty="0">
                <a:hlinkClick r:id="rId2"/>
              </a:rPr>
              <a:t>https://doi.org/10.1175/JAM2227.1</a:t>
            </a:r>
            <a:endParaRPr lang="en-US" dirty="0"/>
          </a:p>
          <a:p>
            <a:r>
              <a:rPr lang="en-US" dirty="0">
                <a:effectLst/>
              </a:rPr>
              <a:t>Venkatram, A., and Schulte, N., 2018. Urban Transportation and Air Pollution. Elsevier, </a:t>
            </a:r>
            <a:r>
              <a:rPr lang="en-US" dirty="0"/>
              <a:t>ISBN-13: 978-0128115060 </a:t>
            </a:r>
          </a:p>
          <a:p>
            <a:endParaRPr lang="en-US" dirty="0">
              <a:effectLst/>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Research funded by South Coast Air Quality Management District, California Air Resources Board, California Energy Commission, National Science Foundation, and US Environmental Protection Agency</a:t>
            </a:r>
          </a:p>
          <a:p>
            <a:pPr marL="0" indent="0">
              <a:buNone/>
            </a:pPr>
            <a:r>
              <a:rPr lang="en-US" dirty="0"/>
              <a:t>Collaborators: Marko </a:t>
            </a:r>
            <a:r>
              <a:rPr lang="en-US" dirty="0" err="1"/>
              <a:t>Princevac</a:t>
            </a:r>
            <a:r>
              <a:rPr lang="en-US" dirty="0"/>
              <a:t>, David </a:t>
            </a:r>
            <a:r>
              <a:rPr lang="en-US" dirty="0" err="1"/>
              <a:t>Pankratz</a:t>
            </a:r>
            <a:r>
              <a:rPr lang="en-US" dirty="0"/>
              <a:t>, Dennis Fitz, Jeffrey Weil, Steven Perry, David Heist, Alan </a:t>
            </a:r>
            <a:r>
              <a:rPr lang="en-US" dirty="0" err="1"/>
              <a:t>Cimorelli</a:t>
            </a:r>
            <a:r>
              <a:rPr lang="en-US" dirty="0"/>
              <a:t>, Roger </a:t>
            </a:r>
            <a:r>
              <a:rPr lang="en-US" dirty="0" err="1"/>
              <a:t>Brode</a:t>
            </a:r>
            <a:r>
              <a:rPr lang="en-US" dirty="0"/>
              <a:t>, Richard </a:t>
            </a:r>
            <a:r>
              <a:rPr lang="en-US" dirty="0" err="1"/>
              <a:t>Baldauf</a:t>
            </a:r>
            <a:r>
              <a:rPr lang="en-US" dirty="0"/>
              <a:t>, Vlad Isakov, Parikh Deshmukh, Steven Hanna, </a:t>
            </a:r>
            <a:r>
              <a:rPr lang="en-US" dirty="0" err="1"/>
              <a:t>Sarav</a:t>
            </a:r>
            <a:r>
              <a:rPr lang="en-US" dirty="0"/>
              <a:t> Arunachalam, Sang-Mi Lee, </a:t>
            </a:r>
            <a:r>
              <a:rPr lang="en-US" dirty="0" err="1"/>
              <a:t>Shuming</a:t>
            </a:r>
            <a:r>
              <a:rPr lang="en-US" dirty="0"/>
              <a:t> Du</a:t>
            </a:r>
          </a:p>
          <a:p>
            <a:pPr marL="0" indent="0">
              <a:buNone/>
            </a:pPr>
            <a:r>
              <a:rPr lang="en-US" dirty="0"/>
              <a:t>Students:  Nico Schulte, </a:t>
            </a:r>
            <a:r>
              <a:rPr lang="en-US" dirty="0" err="1"/>
              <a:t>Seyedmorteza</a:t>
            </a:r>
            <a:r>
              <a:rPr lang="en-US" dirty="0"/>
              <a:t> </a:t>
            </a:r>
            <a:r>
              <a:rPr lang="en-US" dirty="0" err="1"/>
              <a:t>Amini</a:t>
            </a:r>
            <a:r>
              <a:rPr lang="en-US" dirty="0"/>
              <a:t>, Faraz </a:t>
            </a:r>
            <a:r>
              <a:rPr lang="en-US" dirty="0" err="1"/>
              <a:t>Ahangar</a:t>
            </a:r>
            <a:r>
              <a:rPr lang="en-US" dirty="0"/>
              <a:t>, Wenjun Qian, Jing Yuan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just"/>
            <a:r>
              <a:rPr lang="en-US" dirty="0"/>
              <a:t>Studies have shown that living near roadways is implicated in adverse health effects. These studies include both short-term  and long-term exposures (Health Effects Institute, 2010).</a:t>
            </a:r>
          </a:p>
          <a:p>
            <a:pPr algn="just"/>
            <a:r>
              <a:rPr lang="en-US" dirty="0"/>
              <a:t>These studies coupled with the fact that over 10% of the US population lives within 100 m from highways (</a:t>
            </a:r>
            <a:r>
              <a:rPr lang="en-US" dirty="0" err="1"/>
              <a:t>Brugge</a:t>
            </a:r>
            <a:r>
              <a:rPr lang="en-US" dirty="0"/>
              <a:t>, 2007) has motivated field, wind tunnel and modeling studies to examine the impact of highway emissions on near-road air quality.</a:t>
            </a:r>
          </a:p>
          <a:p>
            <a:pPr algn="just"/>
            <a:r>
              <a:rPr lang="en-US" dirty="0"/>
              <a:t>Such studies have been conducted since the 1970s, but recent health studies have added impetus to them.</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0000" lnSpcReduction="20000"/>
          </a:bodyPr>
          <a:lstStyle/>
          <a:p>
            <a:pPr marL="0" indent="0">
              <a:spcAft>
                <a:spcPts val="600"/>
              </a:spcAft>
              <a:buNone/>
            </a:pPr>
            <a:r>
              <a:rPr lang="en-US" sz="2400" b="1" dirty="0"/>
              <a:t>Field and Laboratory Studies</a:t>
            </a:r>
          </a:p>
          <a:p>
            <a:pPr>
              <a:spcAft>
                <a:spcPts val="600"/>
              </a:spcAft>
            </a:pPr>
            <a:r>
              <a:rPr lang="en-US" sz="2400" dirty="0"/>
              <a:t> Dispersion of releases from sources close to the ground</a:t>
            </a:r>
          </a:p>
          <a:p>
            <a:pPr lvl="2">
              <a:spcBef>
                <a:spcPts val="0"/>
              </a:spcBef>
              <a:spcAft>
                <a:spcPts val="600"/>
              </a:spcAft>
            </a:pPr>
            <a:r>
              <a:rPr lang="en-US" sz="2400" dirty="0"/>
              <a:t>Green Glow, Prairie Grass (1956)</a:t>
            </a:r>
          </a:p>
          <a:p>
            <a:pPr lvl="2">
              <a:spcBef>
                <a:spcPts val="0"/>
              </a:spcBef>
              <a:spcAft>
                <a:spcPts val="600"/>
              </a:spcAft>
            </a:pPr>
            <a:r>
              <a:rPr lang="en-US" sz="2400" dirty="0">
                <a:hlinkClick r:id="rId3"/>
              </a:rPr>
              <a:t>Project Sagebrush </a:t>
            </a:r>
            <a:r>
              <a:rPr lang="en-US" sz="2400" dirty="0"/>
              <a:t>(2013)</a:t>
            </a:r>
          </a:p>
          <a:p>
            <a:pPr>
              <a:spcAft>
                <a:spcPts val="600"/>
              </a:spcAft>
            </a:pPr>
            <a:r>
              <a:rPr lang="en-US" sz="2400" b="1" dirty="0"/>
              <a:t>Field studies to understand road dispersion </a:t>
            </a:r>
            <a:r>
              <a:rPr lang="en-US" sz="2400" dirty="0"/>
              <a:t>–GM tracer study (1980)- tracer released from 352 automobiles</a:t>
            </a:r>
          </a:p>
          <a:p>
            <a:pPr>
              <a:spcAft>
                <a:spcPts val="600"/>
              </a:spcAft>
            </a:pPr>
            <a:r>
              <a:rPr lang="en-US" sz="2400" b="1" dirty="0"/>
              <a:t>New road field studies  </a:t>
            </a:r>
          </a:p>
          <a:p>
            <a:pPr lvl="1">
              <a:spcAft>
                <a:spcPts val="600"/>
              </a:spcAft>
            </a:pPr>
            <a:r>
              <a:rPr lang="en-US" dirty="0"/>
              <a:t>Caltrans (Benson,1989), Raleigh study (</a:t>
            </a:r>
            <a:r>
              <a:rPr lang="en-US" dirty="0" err="1"/>
              <a:t>Baldauf</a:t>
            </a:r>
            <a:r>
              <a:rPr lang="en-US" dirty="0"/>
              <a:t> et al., 2008), Idaho Falls Study (2008, Finn et al. 2010)</a:t>
            </a:r>
          </a:p>
          <a:p>
            <a:pPr marL="0" indent="0">
              <a:spcAft>
                <a:spcPts val="600"/>
              </a:spcAft>
              <a:buNone/>
            </a:pPr>
            <a:r>
              <a:rPr lang="en-US" sz="2600" dirty="0"/>
              <a:t> </a:t>
            </a:r>
            <a:r>
              <a:rPr lang="en-US" sz="2600" b="1" dirty="0"/>
              <a:t>Models</a:t>
            </a:r>
          </a:p>
          <a:p>
            <a:pPr>
              <a:spcAft>
                <a:spcPts val="600"/>
              </a:spcAft>
              <a:buFont typeface="Wingdings" panose="05000000000000000000" pitchFamily="2" charset="2"/>
              <a:buChar char="q"/>
            </a:pPr>
            <a:r>
              <a:rPr lang="en-US" sz="2900" dirty="0"/>
              <a:t> EPA Highway Model (1970s)</a:t>
            </a:r>
          </a:p>
          <a:p>
            <a:pPr>
              <a:spcAft>
                <a:spcPts val="600"/>
              </a:spcAft>
              <a:buFont typeface="Wingdings" panose="05000000000000000000" pitchFamily="2" charset="2"/>
              <a:buChar char="q"/>
            </a:pPr>
            <a:r>
              <a:rPr lang="en-US" sz="2900" dirty="0"/>
              <a:t> CALINE Model (Benson, 1989)</a:t>
            </a:r>
          </a:p>
          <a:p>
            <a:pPr>
              <a:spcAft>
                <a:spcPts val="600"/>
              </a:spcAft>
              <a:buFont typeface="Wingdings" panose="05000000000000000000" pitchFamily="2" charset="2"/>
              <a:buChar char="q"/>
            </a:pPr>
            <a:r>
              <a:rPr lang="en-US" sz="2900" dirty="0"/>
              <a:t> RLINE (Snyder et al., 2013)</a:t>
            </a:r>
          </a:p>
          <a:p>
            <a:pPr>
              <a:spcAft>
                <a:spcPts val="600"/>
              </a:spcAft>
              <a:buFont typeface="Wingdings" panose="05000000000000000000" pitchFamily="2" charset="2"/>
              <a:buChar char="q"/>
            </a:pPr>
            <a:r>
              <a:rPr lang="en-US" sz="2900" dirty="0"/>
              <a:t> C-LINE (</a:t>
            </a:r>
            <a:r>
              <a:rPr lang="en-US" sz="2900" dirty="0" err="1"/>
              <a:t>Barzyk</a:t>
            </a:r>
            <a:r>
              <a:rPr lang="en-US" sz="2900" dirty="0"/>
              <a:t> et al, 2013</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Field and Modeling Studies</a:t>
            </a:r>
          </a:p>
        </p:txBody>
      </p:sp>
    </p:spTree>
    <p:extLst>
      <p:ext uri="{BB962C8B-B14F-4D97-AF65-F5344CB8AC3E}">
        <p14:creationId xmlns:p14="http://schemas.microsoft.com/office/powerpoint/2010/main" val="51174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Governing Processes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grpSp>
        <p:nvGrpSpPr>
          <p:cNvPr id="5" name="Group 4">
            <a:extLst>
              <a:ext uri="{FF2B5EF4-FFF2-40B4-BE49-F238E27FC236}">
                <a16:creationId xmlns:a16="http://schemas.microsoft.com/office/drawing/2014/main" id="{BB3D04FA-20CF-4D30-BFE2-3E67E84D7900}"/>
              </a:ext>
            </a:extLst>
          </p:cNvPr>
          <p:cNvGrpSpPr/>
          <p:nvPr/>
        </p:nvGrpSpPr>
        <p:grpSpPr>
          <a:xfrm>
            <a:off x="319355" y="1142374"/>
            <a:ext cx="6430766" cy="3326873"/>
            <a:chOff x="1254974" y="1497878"/>
            <a:chExt cx="6169835" cy="2277440"/>
          </a:xfrm>
        </p:grpSpPr>
        <p:sp>
          <p:nvSpPr>
            <p:cNvPr id="6" name="TextBox 5">
              <a:extLst>
                <a:ext uri="{FF2B5EF4-FFF2-40B4-BE49-F238E27FC236}">
                  <a16:creationId xmlns:a16="http://schemas.microsoft.com/office/drawing/2014/main" id="{1917A917-B061-4AFE-AC62-6909AA6F03F2}"/>
                </a:ext>
              </a:extLst>
            </p:cNvPr>
            <p:cNvSpPr txBox="1"/>
            <p:nvPr/>
          </p:nvSpPr>
          <p:spPr>
            <a:xfrm>
              <a:off x="4952030" y="3561009"/>
              <a:ext cx="546674" cy="214309"/>
            </a:xfrm>
            <a:prstGeom prst="rect">
              <a:avLst/>
            </a:prstGeom>
            <a:noFill/>
          </p:spPr>
          <p:txBody>
            <a:bodyPr wrap="square" rtlCol="0">
              <a:spAutoFit/>
            </a:bodyPr>
            <a:lstStyle/>
            <a:p>
              <a:pPr defTabSz="514350" fontAlgn="base">
                <a:spcBef>
                  <a:spcPct val="0"/>
                </a:spcBef>
                <a:spcAft>
                  <a:spcPct val="0"/>
                </a:spcAft>
              </a:pPr>
              <a:r>
                <a:rPr lang="en-US" sz="1013" dirty="0">
                  <a:solidFill>
                    <a:srgbClr val="000000"/>
                  </a:solidFill>
                  <a:latin typeface="Comic Sans MS" pitchFamily="66" charset="0"/>
                </a:rPr>
                <a:t>d</a:t>
              </a:r>
            </a:p>
          </p:txBody>
        </p:sp>
        <p:grpSp>
          <p:nvGrpSpPr>
            <p:cNvPr id="7" name="Group 6">
              <a:extLst>
                <a:ext uri="{FF2B5EF4-FFF2-40B4-BE49-F238E27FC236}">
                  <a16:creationId xmlns:a16="http://schemas.microsoft.com/office/drawing/2014/main" id="{1C6B7655-7A43-462B-919C-0EB580A656CF}"/>
                </a:ext>
              </a:extLst>
            </p:cNvPr>
            <p:cNvGrpSpPr/>
            <p:nvPr/>
          </p:nvGrpSpPr>
          <p:grpSpPr>
            <a:xfrm>
              <a:off x="1254974" y="1497878"/>
              <a:ext cx="6169835" cy="2258115"/>
              <a:chOff x="1383043" y="1970194"/>
              <a:chExt cx="6169835" cy="2258115"/>
            </a:xfrm>
          </p:grpSpPr>
          <p:sp>
            <p:nvSpPr>
              <p:cNvPr id="8" name="TextBox 7">
                <a:extLst>
                  <a:ext uri="{FF2B5EF4-FFF2-40B4-BE49-F238E27FC236}">
                    <a16:creationId xmlns:a16="http://schemas.microsoft.com/office/drawing/2014/main" id="{D3859CE5-D50F-4B2C-9C6E-3498DFF056F1}"/>
                  </a:ext>
                </a:extLst>
              </p:cNvPr>
              <p:cNvSpPr txBox="1"/>
              <p:nvPr/>
            </p:nvSpPr>
            <p:spPr>
              <a:xfrm>
                <a:off x="3603295" y="2055878"/>
                <a:ext cx="1573186" cy="214309"/>
              </a:xfrm>
              <a:prstGeom prst="rect">
                <a:avLst/>
              </a:prstGeom>
              <a:noFill/>
            </p:spPr>
            <p:txBody>
              <a:bodyPr wrap="square" rtlCol="0">
                <a:spAutoFit/>
              </a:bodyPr>
              <a:lstStyle/>
              <a:p>
                <a:pPr defTabSz="514350" fontAlgn="base">
                  <a:spcBef>
                    <a:spcPct val="0"/>
                  </a:spcBef>
                  <a:spcAft>
                    <a:spcPct val="0"/>
                  </a:spcAft>
                </a:pPr>
                <a:r>
                  <a:rPr lang="en-US" sz="1013" dirty="0">
                    <a:solidFill>
                      <a:srgbClr val="000000"/>
                    </a:solidFill>
                    <a:latin typeface="Arial"/>
                  </a:rPr>
                  <a:t>Boundary Layer</a:t>
                </a:r>
              </a:p>
            </p:txBody>
          </p:sp>
          <p:grpSp>
            <p:nvGrpSpPr>
              <p:cNvPr id="9" name="Group 8">
                <a:extLst>
                  <a:ext uri="{FF2B5EF4-FFF2-40B4-BE49-F238E27FC236}">
                    <a16:creationId xmlns:a16="http://schemas.microsoft.com/office/drawing/2014/main" id="{AF302EFB-733A-483E-A8C4-5648AB0337BE}"/>
                  </a:ext>
                </a:extLst>
              </p:cNvPr>
              <p:cNvGrpSpPr/>
              <p:nvPr/>
            </p:nvGrpSpPr>
            <p:grpSpPr>
              <a:xfrm>
                <a:off x="1383043" y="2441644"/>
                <a:ext cx="6169835" cy="1786665"/>
                <a:chOff x="192987" y="1722738"/>
                <a:chExt cx="8226447" cy="2382220"/>
              </a:xfrm>
            </p:grpSpPr>
            <p:grpSp>
              <p:nvGrpSpPr>
                <p:cNvPr id="11" name="Group 10">
                  <a:extLst>
                    <a:ext uri="{FF2B5EF4-FFF2-40B4-BE49-F238E27FC236}">
                      <a16:creationId xmlns:a16="http://schemas.microsoft.com/office/drawing/2014/main" id="{975B7340-6AE9-4247-BA2E-3AEA5E1269C2}"/>
                    </a:ext>
                  </a:extLst>
                </p:cNvPr>
                <p:cNvGrpSpPr/>
                <p:nvPr/>
              </p:nvGrpSpPr>
              <p:grpSpPr>
                <a:xfrm>
                  <a:off x="711873" y="1722738"/>
                  <a:ext cx="7707561" cy="2382220"/>
                  <a:chOff x="711873" y="1722738"/>
                  <a:chExt cx="7707561" cy="2382220"/>
                </a:xfrm>
              </p:grpSpPr>
              <p:sp>
                <p:nvSpPr>
                  <p:cNvPr id="13" name="Rectangle 3">
                    <a:extLst>
                      <a:ext uri="{FF2B5EF4-FFF2-40B4-BE49-F238E27FC236}">
                        <a16:creationId xmlns:a16="http://schemas.microsoft.com/office/drawing/2014/main" id="{6001BB04-3FCA-484E-9DCF-67A4C10FBD6E}"/>
                      </a:ext>
                    </a:extLst>
                  </p:cNvPr>
                  <p:cNvSpPr>
                    <a:spLocks noChangeArrowheads="1"/>
                  </p:cNvSpPr>
                  <p:nvPr/>
                </p:nvSpPr>
                <p:spPr bwMode="auto">
                  <a:xfrm>
                    <a:off x="1235340" y="1956966"/>
                    <a:ext cx="156930" cy="23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1792" tIns="25897" rIns="51792" bIns="25897">
                    <a:spAutoFit/>
                  </a:bodyPr>
                  <a:lstStyle/>
                  <a:p>
                    <a:pPr defTabSz="514350" fontAlgn="base">
                      <a:spcBef>
                        <a:spcPct val="0"/>
                      </a:spcBef>
                      <a:spcAft>
                        <a:spcPct val="0"/>
                      </a:spcAft>
                    </a:pPr>
                    <a:endParaRPr lang="en-US" sz="1013" dirty="0">
                      <a:solidFill>
                        <a:srgbClr val="000000"/>
                      </a:solidFill>
                      <a:latin typeface="Arial" panose="020B0604020202020204" pitchFamily="34" charset="0"/>
                    </a:endParaRPr>
                  </a:p>
                </p:txBody>
              </p:sp>
              <p:cxnSp>
                <p:nvCxnSpPr>
                  <p:cNvPr id="14" name="Straight Connector 13">
                    <a:extLst>
                      <a:ext uri="{FF2B5EF4-FFF2-40B4-BE49-F238E27FC236}">
                        <a16:creationId xmlns:a16="http://schemas.microsoft.com/office/drawing/2014/main" id="{9F24C124-E0F0-460A-A31F-B13D26AFBFA7}"/>
                      </a:ext>
                    </a:extLst>
                  </p:cNvPr>
                  <p:cNvCxnSpPr/>
                  <p:nvPr/>
                </p:nvCxnSpPr>
                <p:spPr>
                  <a:xfrm>
                    <a:off x="904517" y="3736397"/>
                    <a:ext cx="5888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44A2E0-73E5-4F2A-969F-0DCD5EB50852}"/>
                      </a:ext>
                    </a:extLst>
                  </p:cNvPr>
                  <p:cNvCxnSpPr/>
                  <p:nvPr/>
                </p:nvCxnSpPr>
                <p:spPr>
                  <a:xfrm>
                    <a:off x="876345" y="3760724"/>
                    <a:ext cx="261488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D7E2FF6-34AF-4F79-B05F-FA83764C058B}"/>
                      </a:ext>
                    </a:extLst>
                  </p:cNvPr>
                  <p:cNvGrpSpPr/>
                  <p:nvPr/>
                </p:nvGrpSpPr>
                <p:grpSpPr>
                  <a:xfrm>
                    <a:off x="990383" y="3316676"/>
                    <a:ext cx="651457" cy="440294"/>
                    <a:chOff x="1344058" y="3657410"/>
                    <a:chExt cx="638978" cy="399874"/>
                  </a:xfrm>
                </p:grpSpPr>
                <p:sp>
                  <p:nvSpPr>
                    <p:cNvPr id="47" name="Rectangle 46">
                      <a:extLst>
                        <a:ext uri="{FF2B5EF4-FFF2-40B4-BE49-F238E27FC236}">
                          <a16:creationId xmlns:a16="http://schemas.microsoft.com/office/drawing/2014/main" id="{B1DB6FD5-ED22-4737-9103-125078891820}"/>
                        </a:ext>
                      </a:extLst>
                    </p:cNvPr>
                    <p:cNvSpPr/>
                    <p:nvPr/>
                  </p:nvSpPr>
                  <p:spPr>
                    <a:xfrm>
                      <a:off x="1371600" y="3801410"/>
                      <a:ext cx="609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48" name="Rectangle 47">
                      <a:extLst>
                        <a:ext uri="{FF2B5EF4-FFF2-40B4-BE49-F238E27FC236}">
                          <a16:creationId xmlns:a16="http://schemas.microsoft.com/office/drawing/2014/main" id="{C9414B07-A8E7-4C89-AE08-5EBB41953A59}"/>
                        </a:ext>
                      </a:extLst>
                    </p:cNvPr>
                    <p:cNvSpPr/>
                    <p:nvPr/>
                  </p:nvSpPr>
                  <p:spPr>
                    <a:xfrm>
                      <a:off x="1447800" y="3924193"/>
                      <a:ext cx="110929" cy="133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49" name="Rectangle 48">
                      <a:extLst>
                        <a:ext uri="{FF2B5EF4-FFF2-40B4-BE49-F238E27FC236}">
                          <a16:creationId xmlns:a16="http://schemas.microsoft.com/office/drawing/2014/main" id="{2F961DF2-2888-4E64-B49F-EF5E07DD61EB}"/>
                        </a:ext>
                      </a:extLst>
                    </p:cNvPr>
                    <p:cNvSpPr/>
                    <p:nvPr/>
                  </p:nvSpPr>
                  <p:spPr>
                    <a:xfrm>
                      <a:off x="1752600" y="3924192"/>
                      <a:ext cx="110929" cy="133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50" name="Freeform 34">
                      <a:extLst>
                        <a:ext uri="{FF2B5EF4-FFF2-40B4-BE49-F238E27FC236}">
                          <a16:creationId xmlns:a16="http://schemas.microsoft.com/office/drawing/2014/main" id="{9B04F309-C352-4F1A-AED9-0B86700E0EE1}"/>
                        </a:ext>
                      </a:extLst>
                    </p:cNvPr>
                    <p:cNvSpPr/>
                    <p:nvPr/>
                  </p:nvSpPr>
                  <p:spPr>
                    <a:xfrm>
                      <a:off x="1344058" y="3657410"/>
                      <a:ext cx="638978" cy="143409"/>
                    </a:xfrm>
                    <a:custGeom>
                      <a:avLst/>
                      <a:gdLst>
                        <a:gd name="connsiteX0" fmla="*/ 0 w 638978"/>
                        <a:gd name="connsiteY0" fmla="*/ 143409 h 143409"/>
                        <a:gd name="connsiteX1" fmla="*/ 198303 w 638978"/>
                        <a:gd name="connsiteY1" fmla="*/ 22224 h 143409"/>
                        <a:gd name="connsiteX2" fmla="*/ 473725 w 638978"/>
                        <a:gd name="connsiteY2" fmla="*/ 11207 h 143409"/>
                        <a:gd name="connsiteX3" fmla="*/ 638978 w 638978"/>
                        <a:gd name="connsiteY3" fmla="*/ 143409 h 143409"/>
                      </a:gdLst>
                      <a:ahLst/>
                      <a:cxnLst>
                        <a:cxn ang="0">
                          <a:pos x="connsiteX0" y="connsiteY0"/>
                        </a:cxn>
                        <a:cxn ang="0">
                          <a:pos x="connsiteX1" y="connsiteY1"/>
                        </a:cxn>
                        <a:cxn ang="0">
                          <a:pos x="connsiteX2" y="connsiteY2"/>
                        </a:cxn>
                        <a:cxn ang="0">
                          <a:pos x="connsiteX3" y="connsiteY3"/>
                        </a:cxn>
                      </a:cxnLst>
                      <a:rect l="l" t="t" r="r" b="b"/>
                      <a:pathLst>
                        <a:path w="638978" h="143409">
                          <a:moveTo>
                            <a:pt x="0" y="143409"/>
                          </a:moveTo>
                          <a:cubicBezTo>
                            <a:pt x="59674" y="93833"/>
                            <a:pt x="119349" y="44258"/>
                            <a:pt x="198303" y="22224"/>
                          </a:cubicBezTo>
                          <a:cubicBezTo>
                            <a:pt x="277257" y="190"/>
                            <a:pt x="400279" y="-8991"/>
                            <a:pt x="473725" y="11207"/>
                          </a:cubicBezTo>
                          <a:cubicBezTo>
                            <a:pt x="547171" y="31405"/>
                            <a:pt x="593074" y="87407"/>
                            <a:pt x="638978" y="1434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grpSp>
              <p:grpSp>
                <p:nvGrpSpPr>
                  <p:cNvPr id="17" name="Group 16">
                    <a:extLst>
                      <a:ext uri="{FF2B5EF4-FFF2-40B4-BE49-F238E27FC236}">
                        <a16:creationId xmlns:a16="http://schemas.microsoft.com/office/drawing/2014/main" id="{D8CC5DF4-7028-417D-A0F8-0C3041A0B87B}"/>
                      </a:ext>
                    </a:extLst>
                  </p:cNvPr>
                  <p:cNvGrpSpPr/>
                  <p:nvPr/>
                </p:nvGrpSpPr>
                <p:grpSpPr>
                  <a:xfrm>
                    <a:off x="2573436" y="3299000"/>
                    <a:ext cx="651457" cy="440294"/>
                    <a:chOff x="1344058" y="3657410"/>
                    <a:chExt cx="638978" cy="399874"/>
                  </a:xfrm>
                </p:grpSpPr>
                <p:sp>
                  <p:nvSpPr>
                    <p:cNvPr id="43" name="Rectangle 42">
                      <a:extLst>
                        <a:ext uri="{FF2B5EF4-FFF2-40B4-BE49-F238E27FC236}">
                          <a16:creationId xmlns:a16="http://schemas.microsoft.com/office/drawing/2014/main" id="{BC7FDAD2-2152-4D84-BD15-9DFD99832D4E}"/>
                        </a:ext>
                      </a:extLst>
                    </p:cNvPr>
                    <p:cNvSpPr/>
                    <p:nvPr/>
                  </p:nvSpPr>
                  <p:spPr>
                    <a:xfrm>
                      <a:off x="1371600" y="3801410"/>
                      <a:ext cx="609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44" name="Rectangle 43">
                      <a:extLst>
                        <a:ext uri="{FF2B5EF4-FFF2-40B4-BE49-F238E27FC236}">
                          <a16:creationId xmlns:a16="http://schemas.microsoft.com/office/drawing/2014/main" id="{C0F50362-0FB5-4C84-9EEE-D42DC047E1D1}"/>
                        </a:ext>
                      </a:extLst>
                    </p:cNvPr>
                    <p:cNvSpPr/>
                    <p:nvPr/>
                  </p:nvSpPr>
                  <p:spPr>
                    <a:xfrm>
                      <a:off x="1447800" y="3924193"/>
                      <a:ext cx="110929" cy="133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45" name="Rectangle 44">
                      <a:extLst>
                        <a:ext uri="{FF2B5EF4-FFF2-40B4-BE49-F238E27FC236}">
                          <a16:creationId xmlns:a16="http://schemas.microsoft.com/office/drawing/2014/main" id="{73F03CF7-A6FB-41C9-9B87-2AD63D3D98C2}"/>
                        </a:ext>
                      </a:extLst>
                    </p:cNvPr>
                    <p:cNvSpPr/>
                    <p:nvPr/>
                  </p:nvSpPr>
                  <p:spPr>
                    <a:xfrm>
                      <a:off x="1752600" y="3924192"/>
                      <a:ext cx="110929" cy="133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46" name="Freeform 48">
                      <a:extLst>
                        <a:ext uri="{FF2B5EF4-FFF2-40B4-BE49-F238E27FC236}">
                          <a16:creationId xmlns:a16="http://schemas.microsoft.com/office/drawing/2014/main" id="{1056C84A-607C-41AA-96BD-CE47C85F604A}"/>
                        </a:ext>
                      </a:extLst>
                    </p:cNvPr>
                    <p:cNvSpPr/>
                    <p:nvPr/>
                  </p:nvSpPr>
                  <p:spPr>
                    <a:xfrm>
                      <a:off x="1344058" y="3657410"/>
                      <a:ext cx="638978" cy="143409"/>
                    </a:xfrm>
                    <a:custGeom>
                      <a:avLst/>
                      <a:gdLst>
                        <a:gd name="connsiteX0" fmla="*/ 0 w 638978"/>
                        <a:gd name="connsiteY0" fmla="*/ 143409 h 143409"/>
                        <a:gd name="connsiteX1" fmla="*/ 198303 w 638978"/>
                        <a:gd name="connsiteY1" fmla="*/ 22224 h 143409"/>
                        <a:gd name="connsiteX2" fmla="*/ 473725 w 638978"/>
                        <a:gd name="connsiteY2" fmla="*/ 11207 h 143409"/>
                        <a:gd name="connsiteX3" fmla="*/ 638978 w 638978"/>
                        <a:gd name="connsiteY3" fmla="*/ 143409 h 143409"/>
                      </a:gdLst>
                      <a:ahLst/>
                      <a:cxnLst>
                        <a:cxn ang="0">
                          <a:pos x="connsiteX0" y="connsiteY0"/>
                        </a:cxn>
                        <a:cxn ang="0">
                          <a:pos x="connsiteX1" y="connsiteY1"/>
                        </a:cxn>
                        <a:cxn ang="0">
                          <a:pos x="connsiteX2" y="connsiteY2"/>
                        </a:cxn>
                        <a:cxn ang="0">
                          <a:pos x="connsiteX3" y="connsiteY3"/>
                        </a:cxn>
                      </a:cxnLst>
                      <a:rect l="l" t="t" r="r" b="b"/>
                      <a:pathLst>
                        <a:path w="638978" h="143409">
                          <a:moveTo>
                            <a:pt x="0" y="143409"/>
                          </a:moveTo>
                          <a:cubicBezTo>
                            <a:pt x="59674" y="93833"/>
                            <a:pt x="119349" y="44258"/>
                            <a:pt x="198303" y="22224"/>
                          </a:cubicBezTo>
                          <a:cubicBezTo>
                            <a:pt x="277257" y="190"/>
                            <a:pt x="400279" y="-8991"/>
                            <a:pt x="473725" y="11207"/>
                          </a:cubicBezTo>
                          <a:cubicBezTo>
                            <a:pt x="547171" y="31405"/>
                            <a:pt x="593074" y="87407"/>
                            <a:pt x="638978" y="1434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grpSp>
              <p:sp>
                <p:nvSpPr>
                  <p:cNvPr id="18" name="Freeform 42">
                    <a:extLst>
                      <a:ext uri="{FF2B5EF4-FFF2-40B4-BE49-F238E27FC236}">
                        <a16:creationId xmlns:a16="http://schemas.microsoft.com/office/drawing/2014/main" id="{3E678868-A60A-47ED-98DE-558B36E575E1}"/>
                      </a:ext>
                    </a:extLst>
                  </p:cNvPr>
                  <p:cNvSpPr/>
                  <p:nvPr/>
                </p:nvSpPr>
                <p:spPr>
                  <a:xfrm>
                    <a:off x="1012847" y="2018924"/>
                    <a:ext cx="5941743" cy="1419267"/>
                  </a:xfrm>
                  <a:custGeom>
                    <a:avLst/>
                    <a:gdLst>
                      <a:gd name="connsiteX0" fmla="*/ 0 w 5827922"/>
                      <a:gd name="connsiteY0" fmla="*/ 1288974 h 1288974"/>
                      <a:gd name="connsiteX1" fmla="*/ 517792 w 5827922"/>
                      <a:gd name="connsiteY1" fmla="*/ 947451 h 1288974"/>
                      <a:gd name="connsiteX2" fmla="*/ 1652530 w 5827922"/>
                      <a:gd name="connsiteY2" fmla="*/ 627962 h 1288974"/>
                      <a:gd name="connsiteX3" fmla="*/ 4131325 w 5827922"/>
                      <a:gd name="connsiteY3" fmla="*/ 198304 h 1288974"/>
                      <a:gd name="connsiteX4" fmla="*/ 5827922 w 5827922"/>
                      <a:gd name="connsiteY4" fmla="*/ 0 h 1288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922" h="1288974">
                        <a:moveTo>
                          <a:pt x="0" y="1288974"/>
                        </a:moveTo>
                        <a:cubicBezTo>
                          <a:pt x="121185" y="1173297"/>
                          <a:pt x="242370" y="1057620"/>
                          <a:pt x="517792" y="947451"/>
                        </a:cubicBezTo>
                        <a:cubicBezTo>
                          <a:pt x="793214" y="837282"/>
                          <a:pt x="1050275" y="752820"/>
                          <a:pt x="1652530" y="627962"/>
                        </a:cubicBezTo>
                        <a:cubicBezTo>
                          <a:pt x="2254786" y="503104"/>
                          <a:pt x="3435426" y="302964"/>
                          <a:pt x="4131325" y="198304"/>
                        </a:cubicBezTo>
                        <a:cubicBezTo>
                          <a:pt x="4827224" y="93644"/>
                          <a:pt x="5327573" y="46822"/>
                          <a:pt x="5827922"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cxnSp>
                <p:nvCxnSpPr>
                  <p:cNvPr id="19" name="Straight Connector 18">
                    <a:extLst>
                      <a:ext uri="{FF2B5EF4-FFF2-40B4-BE49-F238E27FC236}">
                        <a16:creationId xmlns:a16="http://schemas.microsoft.com/office/drawing/2014/main" id="{2BA8275F-133F-4AC8-8A30-8247D97B258D}"/>
                      </a:ext>
                    </a:extLst>
                  </p:cNvPr>
                  <p:cNvCxnSpPr/>
                  <p:nvPr/>
                </p:nvCxnSpPr>
                <p:spPr>
                  <a:xfrm flipV="1">
                    <a:off x="914721" y="1722738"/>
                    <a:ext cx="6179649" cy="839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Curved Left Arrow 59">
                    <a:extLst>
                      <a:ext uri="{FF2B5EF4-FFF2-40B4-BE49-F238E27FC236}">
                        <a16:creationId xmlns:a16="http://schemas.microsoft.com/office/drawing/2014/main" id="{569C7E26-3E66-4C27-AF50-CEF416C00069}"/>
                      </a:ext>
                    </a:extLst>
                  </p:cNvPr>
                  <p:cNvSpPr/>
                  <p:nvPr/>
                </p:nvSpPr>
                <p:spPr>
                  <a:xfrm>
                    <a:off x="4048303" y="2728557"/>
                    <a:ext cx="271909" cy="3268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000000"/>
                      </a:solidFill>
                      <a:latin typeface="Arial"/>
                    </a:endParaRPr>
                  </a:p>
                </p:txBody>
              </p:sp>
              <p:sp>
                <p:nvSpPr>
                  <p:cNvPr id="21" name="Curved Up Arrow 61">
                    <a:extLst>
                      <a:ext uri="{FF2B5EF4-FFF2-40B4-BE49-F238E27FC236}">
                        <a16:creationId xmlns:a16="http://schemas.microsoft.com/office/drawing/2014/main" id="{182357C6-9D28-47D0-8FA4-A296783BAE03}"/>
                      </a:ext>
                    </a:extLst>
                  </p:cNvPr>
                  <p:cNvSpPr/>
                  <p:nvPr/>
                </p:nvSpPr>
                <p:spPr>
                  <a:xfrm>
                    <a:off x="4843464" y="2460381"/>
                    <a:ext cx="370162" cy="2014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000000"/>
                      </a:solidFill>
                      <a:latin typeface="Arial"/>
                    </a:endParaRPr>
                  </a:p>
                </p:txBody>
              </p:sp>
              <p:sp>
                <p:nvSpPr>
                  <p:cNvPr id="22" name="Curved Right Arrow 62">
                    <a:extLst>
                      <a:ext uri="{FF2B5EF4-FFF2-40B4-BE49-F238E27FC236}">
                        <a16:creationId xmlns:a16="http://schemas.microsoft.com/office/drawing/2014/main" id="{99BF6289-7535-4D95-A4B0-665FAC328A9E}"/>
                      </a:ext>
                    </a:extLst>
                  </p:cNvPr>
                  <p:cNvSpPr/>
                  <p:nvPr/>
                </p:nvSpPr>
                <p:spPr>
                  <a:xfrm>
                    <a:off x="2573436" y="2891959"/>
                    <a:ext cx="231855" cy="2571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000000"/>
                      </a:solidFill>
                      <a:latin typeface="Arial"/>
                    </a:endParaRPr>
                  </a:p>
                </p:txBody>
              </p:sp>
              <p:sp>
                <p:nvSpPr>
                  <p:cNvPr id="23" name="Curved Left Arrow 8192">
                    <a:extLst>
                      <a:ext uri="{FF2B5EF4-FFF2-40B4-BE49-F238E27FC236}">
                        <a16:creationId xmlns:a16="http://schemas.microsoft.com/office/drawing/2014/main" id="{D7A66AB6-4400-44B2-A0D6-2A7E14CFE642}"/>
                      </a:ext>
                    </a:extLst>
                  </p:cNvPr>
                  <p:cNvSpPr/>
                  <p:nvPr/>
                </p:nvSpPr>
                <p:spPr>
                  <a:xfrm>
                    <a:off x="5028545" y="3316676"/>
                    <a:ext cx="107393" cy="2247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000000"/>
                      </a:solidFill>
                      <a:latin typeface="Arial"/>
                    </a:endParaRPr>
                  </a:p>
                </p:txBody>
              </p:sp>
              <p:sp>
                <p:nvSpPr>
                  <p:cNvPr id="24" name="Curved Right Arrow 8195">
                    <a:extLst>
                      <a:ext uri="{FF2B5EF4-FFF2-40B4-BE49-F238E27FC236}">
                        <a16:creationId xmlns:a16="http://schemas.microsoft.com/office/drawing/2014/main" id="{C096B209-7A80-4591-B3FB-CFEE027AF947}"/>
                      </a:ext>
                    </a:extLst>
                  </p:cNvPr>
                  <p:cNvSpPr/>
                  <p:nvPr/>
                </p:nvSpPr>
                <p:spPr>
                  <a:xfrm>
                    <a:off x="6199499" y="2224383"/>
                    <a:ext cx="388441" cy="4980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000000"/>
                      </a:solidFill>
                      <a:latin typeface="Arial"/>
                    </a:endParaRPr>
                  </a:p>
                </p:txBody>
              </p:sp>
              <p:sp>
                <p:nvSpPr>
                  <p:cNvPr id="25" name="Curved Left Arrow 8197">
                    <a:extLst>
                      <a:ext uri="{FF2B5EF4-FFF2-40B4-BE49-F238E27FC236}">
                        <a16:creationId xmlns:a16="http://schemas.microsoft.com/office/drawing/2014/main" id="{ED7FBF7C-D011-4BD5-A83F-7DCE192EFF95}"/>
                      </a:ext>
                    </a:extLst>
                  </p:cNvPr>
                  <p:cNvSpPr/>
                  <p:nvPr/>
                </p:nvSpPr>
                <p:spPr>
                  <a:xfrm>
                    <a:off x="3983719" y="3395628"/>
                    <a:ext cx="46612" cy="1971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000000"/>
                      </a:solidFill>
                      <a:latin typeface="Arial"/>
                    </a:endParaRPr>
                  </a:p>
                </p:txBody>
              </p:sp>
              <p:sp>
                <p:nvSpPr>
                  <p:cNvPr id="26" name="Curved Right Arrow 8198">
                    <a:extLst>
                      <a:ext uri="{FF2B5EF4-FFF2-40B4-BE49-F238E27FC236}">
                        <a16:creationId xmlns:a16="http://schemas.microsoft.com/office/drawing/2014/main" id="{5FBB30A4-FE77-46A3-B0CA-4603516BA8C2}"/>
                      </a:ext>
                    </a:extLst>
                  </p:cNvPr>
                  <p:cNvSpPr/>
                  <p:nvPr/>
                </p:nvSpPr>
                <p:spPr>
                  <a:xfrm>
                    <a:off x="3491225" y="3020519"/>
                    <a:ext cx="168636" cy="2784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000000"/>
                      </a:solidFill>
                      <a:latin typeface="Arial"/>
                    </a:endParaRPr>
                  </a:p>
                </p:txBody>
              </p:sp>
              <p:sp>
                <p:nvSpPr>
                  <p:cNvPr id="27" name="Right Arrow 8199">
                    <a:extLst>
                      <a:ext uri="{FF2B5EF4-FFF2-40B4-BE49-F238E27FC236}">
                        <a16:creationId xmlns:a16="http://schemas.microsoft.com/office/drawing/2014/main" id="{5BA1AF54-601E-4BD9-B99F-FAE5E69DD730}"/>
                      </a:ext>
                    </a:extLst>
                  </p:cNvPr>
                  <p:cNvSpPr/>
                  <p:nvPr/>
                </p:nvSpPr>
                <p:spPr>
                  <a:xfrm>
                    <a:off x="5099959" y="2683178"/>
                    <a:ext cx="386885" cy="40704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pic>
                <p:nvPicPr>
                  <p:cNvPr id="28" name="Picture 5" descr="C:\Users\Venky\AppData\Local\Microsoft\Windows\Temporary Internet Files\Content.IE5\UZ4W66C6\MC900341839[1].jpg">
                    <a:extLst>
                      <a:ext uri="{FF2B5EF4-FFF2-40B4-BE49-F238E27FC236}">
                        <a16:creationId xmlns:a16="http://schemas.microsoft.com/office/drawing/2014/main" id="{A8FFEA90-5BF3-4190-869F-DDABFC996D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358" y="2344614"/>
                    <a:ext cx="1476076" cy="133908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8C65FFE-F29E-49F2-816A-723EFD1C6F7D}"/>
                      </a:ext>
                    </a:extLst>
                  </p:cNvPr>
                  <p:cNvSpPr txBox="1"/>
                  <p:nvPr/>
                </p:nvSpPr>
                <p:spPr>
                  <a:xfrm>
                    <a:off x="5538460" y="2709525"/>
                    <a:ext cx="731018" cy="285745"/>
                  </a:xfrm>
                  <a:prstGeom prst="rect">
                    <a:avLst/>
                  </a:prstGeom>
                  <a:noFill/>
                </p:spPr>
                <p:txBody>
                  <a:bodyPr wrap="square" rtlCol="0">
                    <a:spAutoFit/>
                  </a:bodyPr>
                  <a:lstStyle/>
                  <a:p>
                    <a:pPr defTabSz="514350" fontAlgn="base">
                      <a:spcBef>
                        <a:spcPct val="0"/>
                      </a:spcBef>
                      <a:spcAft>
                        <a:spcPct val="0"/>
                      </a:spcAft>
                    </a:pPr>
                    <a:r>
                      <a:rPr lang="en-US" sz="1013" dirty="0">
                        <a:solidFill>
                          <a:srgbClr val="000000"/>
                        </a:solidFill>
                        <a:latin typeface="Arial" panose="020B0604020202020204" pitchFamily="34" charset="0"/>
                      </a:rPr>
                      <a:t>U</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2C761D6-C396-4C1B-B344-4B9CA7BD328C}"/>
                          </a:ext>
                        </a:extLst>
                      </p:cNvPr>
                      <p:cNvSpPr txBox="1"/>
                      <p:nvPr/>
                    </p:nvSpPr>
                    <p:spPr>
                      <a:xfrm>
                        <a:off x="3103052" y="2561112"/>
                        <a:ext cx="880668" cy="465194"/>
                      </a:xfrm>
                      <a:prstGeom prst="rect">
                        <a:avLst/>
                      </a:prstGeom>
                      <a:noFill/>
                    </p:spPr>
                    <p:txBody>
                      <a:bodyPr wrap="square" rtlCol="0">
                        <a:spAutoFit/>
                      </a:bodyPr>
                      <a:lstStyle/>
                      <a:p>
                        <a:pPr defTabSz="51435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013" i="1">
                                      <a:solidFill>
                                        <a:srgbClr val="000000"/>
                                      </a:solidFill>
                                      <a:latin typeface="Cambria Math" panose="02040503050406030204" pitchFamily="18" charset="0"/>
                                    </a:rPr>
                                  </m:ctrlPr>
                                </m:sSubPr>
                                <m:e>
                                  <m:r>
                                    <a:rPr lang="en-US" sz="1013" i="1">
                                      <a:solidFill>
                                        <a:srgbClr val="000000"/>
                                      </a:solidFill>
                                      <a:latin typeface="Cambria Math"/>
                                    </a:rPr>
                                    <m:t>𝜎</m:t>
                                  </m:r>
                                </m:e>
                                <m:sub>
                                  <m:r>
                                    <a:rPr lang="en-US" sz="1013" i="1">
                                      <a:solidFill>
                                        <a:srgbClr val="000000"/>
                                      </a:solidFill>
                                      <a:latin typeface="Cambria Math"/>
                                    </a:rPr>
                                    <m:t>𝑤</m:t>
                                  </m:r>
                                </m:sub>
                              </m:sSub>
                            </m:oMath>
                          </m:oMathPara>
                        </a14:m>
                        <a:endParaRPr lang="en-US" sz="1013" dirty="0">
                          <a:solidFill>
                            <a:srgbClr val="000000"/>
                          </a:solidFill>
                          <a:latin typeface="Arial" panose="020B0604020202020204" pitchFamily="34" charset="0"/>
                        </a:endParaRPr>
                      </a:p>
                      <a:p>
                        <a:pPr defTabSz="514350" fontAlgn="base">
                          <a:spcBef>
                            <a:spcPct val="0"/>
                          </a:spcBef>
                          <a:spcAft>
                            <a:spcPct val="0"/>
                          </a:spcAft>
                        </a:pPr>
                        <a:endParaRPr lang="en-US" sz="1013" dirty="0">
                          <a:solidFill>
                            <a:srgbClr val="000000"/>
                          </a:solidFill>
                          <a:latin typeface="Arial" panose="020B0604020202020204" pitchFamily="34" charset="0"/>
                        </a:endParaRPr>
                      </a:p>
                    </p:txBody>
                  </p:sp>
                </mc:Choice>
                <mc:Fallback xmlns="">
                  <p:sp>
                    <p:nvSpPr>
                      <p:cNvPr id="8202" name="TextBox 8201"/>
                      <p:cNvSpPr txBox="1">
                        <a:spLocks noRot="1" noChangeAspect="1" noMove="1" noResize="1" noEditPoints="1" noAdjustHandles="1" noChangeArrowheads="1" noChangeShapeType="1" noTextEdit="1"/>
                      </p:cNvSpPr>
                      <p:nvPr/>
                    </p:nvSpPr>
                    <p:spPr>
                      <a:xfrm>
                        <a:off x="3103052" y="2561112"/>
                        <a:ext cx="880668" cy="465194"/>
                      </a:xfrm>
                      <a:prstGeom prst="rect">
                        <a:avLst/>
                      </a:prstGeom>
                      <a:blipFill>
                        <a:blip r:embed="rId7"/>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B88B8BE7-3FCC-4725-A6B1-7B2D8ED22460}"/>
                      </a:ext>
                    </a:extLst>
                  </p:cNvPr>
                  <p:cNvSpPr txBox="1"/>
                  <p:nvPr/>
                </p:nvSpPr>
                <p:spPr>
                  <a:xfrm>
                    <a:off x="2026967" y="2588438"/>
                    <a:ext cx="2235256" cy="285745"/>
                  </a:xfrm>
                  <a:prstGeom prst="rect">
                    <a:avLst/>
                  </a:prstGeom>
                  <a:noFill/>
                </p:spPr>
                <p:txBody>
                  <a:bodyPr wrap="square" rtlCol="0">
                    <a:spAutoFit/>
                  </a:bodyPr>
                  <a:lstStyle/>
                  <a:p>
                    <a:pPr defTabSz="514350" fontAlgn="base">
                      <a:spcBef>
                        <a:spcPct val="0"/>
                      </a:spcBef>
                      <a:spcAft>
                        <a:spcPct val="0"/>
                      </a:spcAft>
                    </a:pPr>
                    <a:r>
                      <a:rPr lang="en-US" sz="1013" dirty="0">
                        <a:solidFill>
                          <a:srgbClr val="000000"/>
                        </a:solidFill>
                        <a:latin typeface="Arial"/>
                      </a:rPr>
                      <a:t>Turbulence</a:t>
                    </a:r>
                  </a:p>
                </p:txBody>
              </p:sp>
              <p:sp>
                <p:nvSpPr>
                  <p:cNvPr id="32" name="Freeform 1">
                    <a:extLst>
                      <a:ext uri="{FF2B5EF4-FFF2-40B4-BE49-F238E27FC236}">
                        <a16:creationId xmlns:a16="http://schemas.microsoft.com/office/drawing/2014/main" id="{303A0521-FCFA-4695-999E-9209B1F9E0B7}"/>
                      </a:ext>
                    </a:extLst>
                  </p:cNvPr>
                  <p:cNvSpPr/>
                  <p:nvPr/>
                </p:nvSpPr>
                <p:spPr>
                  <a:xfrm>
                    <a:off x="1046543" y="1752053"/>
                    <a:ext cx="6537042" cy="1261570"/>
                  </a:xfrm>
                  <a:custGeom>
                    <a:avLst/>
                    <a:gdLst>
                      <a:gd name="connsiteX0" fmla="*/ 0 w 6411817"/>
                      <a:gd name="connsiteY0" fmla="*/ 1145754 h 1145754"/>
                      <a:gd name="connsiteX1" fmla="*/ 727113 w 6411817"/>
                      <a:gd name="connsiteY1" fmla="*/ 914400 h 1145754"/>
                      <a:gd name="connsiteX2" fmla="*/ 1707615 w 6411817"/>
                      <a:gd name="connsiteY2" fmla="*/ 638978 h 1145754"/>
                      <a:gd name="connsiteX3" fmla="*/ 2577947 w 6411817"/>
                      <a:gd name="connsiteY3" fmla="*/ 440675 h 1145754"/>
                      <a:gd name="connsiteX4" fmla="*/ 3382178 w 6411817"/>
                      <a:gd name="connsiteY4" fmla="*/ 297456 h 1145754"/>
                      <a:gd name="connsiteX5" fmla="*/ 4572000 w 6411817"/>
                      <a:gd name="connsiteY5" fmla="*/ 143219 h 1145754"/>
                      <a:gd name="connsiteX6" fmla="*/ 5497417 w 6411817"/>
                      <a:gd name="connsiteY6" fmla="*/ 66101 h 1145754"/>
                      <a:gd name="connsiteX7" fmla="*/ 6191480 w 6411817"/>
                      <a:gd name="connsiteY7" fmla="*/ 33051 h 1145754"/>
                      <a:gd name="connsiteX8" fmla="*/ 6411817 w 6411817"/>
                      <a:gd name="connsiteY8" fmla="*/ 0 h 114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817" h="1145754">
                        <a:moveTo>
                          <a:pt x="0" y="1145754"/>
                        </a:moveTo>
                        <a:cubicBezTo>
                          <a:pt x="221255" y="1072308"/>
                          <a:pt x="442511" y="998863"/>
                          <a:pt x="727113" y="914400"/>
                        </a:cubicBezTo>
                        <a:cubicBezTo>
                          <a:pt x="1011715" y="829937"/>
                          <a:pt x="1399143" y="717932"/>
                          <a:pt x="1707615" y="638978"/>
                        </a:cubicBezTo>
                        <a:cubicBezTo>
                          <a:pt x="2016087" y="560024"/>
                          <a:pt x="2298853" y="497595"/>
                          <a:pt x="2577947" y="440675"/>
                        </a:cubicBezTo>
                        <a:cubicBezTo>
                          <a:pt x="2857041" y="383755"/>
                          <a:pt x="3049836" y="347032"/>
                          <a:pt x="3382178" y="297456"/>
                        </a:cubicBezTo>
                        <a:cubicBezTo>
                          <a:pt x="3714520" y="247880"/>
                          <a:pt x="4219460" y="181778"/>
                          <a:pt x="4572000" y="143219"/>
                        </a:cubicBezTo>
                        <a:cubicBezTo>
                          <a:pt x="4924540" y="104660"/>
                          <a:pt x="5227504" y="84462"/>
                          <a:pt x="5497417" y="66101"/>
                        </a:cubicBezTo>
                        <a:cubicBezTo>
                          <a:pt x="5767330" y="47740"/>
                          <a:pt x="6039080" y="44068"/>
                          <a:pt x="6191480" y="33051"/>
                        </a:cubicBezTo>
                        <a:cubicBezTo>
                          <a:pt x="6343880" y="22034"/>
                          <a:pt x="6377848" y="11017"/>
                          <a:pt x="641181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cxnSp>
                <p:nvCxnSpPr>
                  <p:cNvPr id="33" name="Straight Arrow Connector 32">
                    <a:extLst>
                      <a:ext uri="{FF2B5EF4-FFF2-40B4-BE49-F238E27FC236}">
                        <a16:creationId xmlns:a16="http://schemas.microsoft.com/office/drawing/2014/main" id="{95A127B5-EE48-4852-9582-18772EB2B163}"/>
                      </a:ext>
                    </a:extLst>
                  </p:cNvPr>
                  <p:cNvCxnSpPr/>
                  <p:nvPr/>
                </p:nvCxnSpPr>
                <p:spPr>
                  <a:xfrm flipV="1">
                    <a:off x="1014998" y="2993873"/>
                    <a:ext cx="0" cy="3104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4C7B516-AF31-4077-9FEE-33AD76CAE0AC}"/>
                      </a:ext>
                    </a:extLst>
                  </p:cNvPr>
                  <p:cNvSpPr txBox="1"/>
                  <p:nvPr/>
                </p:nvSpPr>
                <p:spPr>
                  <a:xfrm>
                    <a:off x="711873" y="3119863"/>
                    <a:ext cx="595453" cy="285745"/>
                  </a:xfrm>
                  <a:prstGeom prst="rect">
                    <a:avLst/>
                  </a:prstGeom>
                  <a:noFill/>
                </p:spPr>
                <p:txBody>
                  <a:bodyPr wrap="square" rtlCol="0">
                    <a:spAutoFit/>
                  </a:bodyPr>
                  <a:lstStyle/>
                  <a:p>
                    <a:pPr defTabSz="514350" fontAlgn="base">
                      <a:spcBef>
                        <a:spcPct val="0"/>
                      </a:spcBef>
                      <a:spcAft>
                        <a:spcPct val="0"/>
                      </a:spcAft>
                    </a:pPr>
                    <a:r>
                      <a:rPr lang="en-US" sz="1013" i="1" dirty="0">
                        <a:solidFill>
                          <a:srgbClr val="000000"/>
                        </a:solidFill>
                        <a:latin typeface="Arial" panose="020B0604020202020204" pitchFamily="34" charset="0"/>
                      </a:rPr>
                      <a:t>h</a:t>
                    </a:r>
                    <a:r>
                      <a:rPr lang="en-US" sz="1013" i="1" baseline="-25000" dirty="0">
                        <a:solidFill>
                          <a:srgbClr val="000000"/>
                        </a:solidFill>
                        <a:latin typeface="Arial" panose="020B0604020202020204" pitchFamily="34" charset="0"/>
                      </a:rPr>
                      <a:t>0</a:t>
                    </a:r>
                    <a:endParaRPr lang="en-US" sz="1013" i="1" dirty="0">
                      <a:solidFill>
                        <a:srgbClr val="000000"/>
                      </a:solidFill>
                      <a:latin typeface="Arial" panose="020B0604020202020204" pitchFamily="34" charset="0"/>
                    </a:endParaRPr>
                  </a:p>
                </p:txBody>
              </p:sp>
              <p:cxnSp>
                <p:nvCxnSpPr>
                  <p:cNvPr id="35" name="Straight Arrow Connector 34">
                    <a:extLst>
                      <a:ext uri="{FF2B5EF4-FFF2-40B4-BE49-F238E27FC236}">
                        <a16:creationId xmlns:a16="http://schemas.microsoft.com/office/drawing/2014/main" id="{60D68CC9-88F2-4E62-8088-F8114E3ED68F}"/>
                      </a:ext>
                    </a:extLst>
                  </p:cNvPr>
                  <p:cNvCxnSpPr/>
                  <p:nvPr/>
                </p:nvCxnSpPr>
                <p:spPr>
                  <a:xfrm flipH="1">
                    <a:off x="829312" y="4022545"/>
                    <a:ext cx="6906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9009962-B089-407B-A747-0ED784DE611A}"/>
                      </a:ext>
                    </a:extLst>
                  </p:cNvPr>
                  <p:cNvCxnSpPr/>
                  <p:nvPr/>
                </p:nvCxnSpPr>
                <p:spPr>
                  <a:xfrm>
                    <a:off x="2339162" y="4022545"/>
                    <a:ext cx="10487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C98CD6A-CD32-451A-9E78-E15A3BCFF508}"/>
                      </a:ext>
                    </a:extLst>
                  </p:cNvPr>
                  <p:cNvSpPr txBox="1"/>
                  <p:nvPr/>
                </p:nvSpPr>
                <p:spPr>
                  <a:xfrm>
                    <a:off x="1735399" y="3819213"/>
                    <a:ext cx="697321" cy="285745"/>
                  </a:xfrm>
                  <a:prstGeom prst="rect">
                    <a:avLst/>
                  </a:prstGeom>
                  <a:noFill/>
                </p:spPr>
                <p:txBody>
                  <a:bodyPr wrap="square" rtlCol="0">
                    <a:spAutoFit/>
                  </a:bodyPr>
                  <a:lstStyle/>
                  <a:p>
                    <a:pPr defTabSz="514350" fontAlgn="base">
                      <a:spcBef>
                        <a:spcPct val="0"/>
                      </a:spcBef>
                      <a:spcAft>
                        <a:spcPct val="0"/>
                      </a:spcAft>
                    </a:pPr>
                    <a:r>
                      <a:rPr lang="en-US" sz="1013" dirty="0">
                        <a:solidFill>
                          <a:srgbClr val="000000"/>
                        </a:solidFill>
                        <a:latin typeface="Comic Sans MS" pitchFamily="66" charset="0"/>
                      </a:rPr>
                      <a:t>W</a:t>
                    </a:r>
                  </a:p>
                </p:txBody>
              </p:sp>
              <p:cxnSp>
                <p:nvCxnSpPr>
                  <p:cNvPr id="38" name="Straight Arrow Connector 37">
                    <a:extLst>
                      <a:ext uri="{FF2B5EF4-FFF2-40B4-BE49-F238E27FC236}">
                        <a16:creationId xmlns:a16="http://schemas.microsoft.com/office/drawing/2014/main" id="{AE7BFBEF-A07D-45F3-B062-71FE6EB9A2D7}"/>
                      </a:ext>
                    </a:extLst>
                  </p:cNvPr>
                  <p:cNvCxnSpPr/>
                  <p:nvPr/>
                </p:nvCxnSpPr>
                <p:spPr>
                  <a:xfrm flipH="1">
                    <a:off x="3491225" y="4022545"/>
                    <a:ext cx="146822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59E9633-F15F-4DE3-BB37-BC88B134B832}"/>
                      </a:ext>
                    </a:extLst>
                  </p:cNvPr>
                  <p:cNvCxnSpPr/>
                  <p:nvPr/>
                </p:nvCxnSpPr>
                <p:spPr>
                  <a:xfrm>
                    <a:off x="5757443" y="4022545"/>
                    <a:ext cx="20975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Freeform 11">
                    <a:extLst>
                      <a:ext uri="{FF2B5EF4-FFF2-40B4-BE49-F238E27FC236}">
                        <a16:creationId xmlns:a16="http://schemas.microsoft.com/office/drawing/2014/main" id="{93C176A7-22EA-432D-B1E2-4ACBE51522AD}"/>
                      </a:ext>
                    </a:extLst>
                  </p:cNvPr>
                  <p:cNvSpPr/>
                  <p:nvPr/>
                </p:nvSpPr>
                <p:spPr>
                  <a:xfrm>
                    <a:off x="924560" y="2032000"/>
                    <a:ext cx="2509520" cy="1706880"/>
                  </a:xfrm>
                  <a:custGeom>
                    <a:avLst/>
                    <a:gdLst>
                      <a:gd name="connsiteX0" fmla="*/ 0 w 2509520"/>
                      <a:gd name="connsiteY0" fmla="*/ 1706880 h 1706880"/>
                      <a:gd name="connsiteX1" fmla="*/ 254000 w 2509520"/>
                      <a:gd name="connsiteY1" fmla="*/ 1300480 h 1706880"/>
                      <a:gd name="connsiteX2" fmla="*/ 863600 w 2509520"/>
                      <a:gd name="connsiteY2" fmla="*/ 701040 h 1706880"/>
                      <a:gd name="connsiteX3" fmla="*/ 1595120 w 2509520"/>
                      <a:gd name="connsiteY3" fmla="*/ 284480 h 1706880"/>
                      <a:gd name="connsiteX4" fmla="*/ 2509520 w 25095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520" h="1706880">
                        <a:moveTo>
                          <a:pt x="0" y="1706880"/>
                        </a:moveTo>
                        <a:cubicBezTo>
                          <a:pt x="55033" y="1587500"/>
                          <a:pt x="110067" y="1468120"/>
                          <a:pt x="254000" y="1300480"/>
                        </a:cubicBezTo>
                        <a:cubicBezTo>
                          <a:pt x="397933" y="1132840"/>
                          <a:pt x="640080" y="870373"/>
                          <a:pt x="863600" y="701040"/>
                        </a:cubicBezTo>
                        <a:cubicBezTo>
                          <a:pt x="1087120" y="531707"/>
                          <a:pt x="1320800" y="401320"/>
                          <a:pt x="1595120" y="284480"/>
                        </a:cubicBezTo>
                        <a:cubicBezTo>
                          <a:pt x="1869440" y="167640"/>
                          <a:pt x="2189480" y="83820"/>
                          <a:pt x="250952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41" name="Freeform 17">
                    <a:extLst>
                      <a:ext uri="{FF2B5EF4-FFF2-40B4-BE49-F238E27FC236}">
                        <a16:creationId xmlns:a16="http://schemas.microsoft.com/office/drawing/2014/main" id="{B462986E-0843-497E-A179-A07DFCDE7B97}"/>
                      </a:ext>
                    </a:extLst>
                  </p:cNvPr>
                  <p:cNvSpPr/>
                  <p:nvPr/>
                </p:nvSpPr>
                <p:spPr>
                  <a:xfrm>
                    <a:off x="3413760" y="2032000"/>
                    <a:ext cx="3454400" cy="1168400"/>
                  </a:xfrm>
                  <a:custGeom>
                    <a:avLst/>
                    <a:gdLst>
                      <a:gd name="connsiteX0" fmla="*/ 0 w 3454400"/>
                      <a:gd name="connsiteY0" fmla="*/ 0 h 1168400"/>
                      <a:gd name="connsiteX1" fmla="*/ 223520 w 3454400"/>
                      <a:gd name="connsiteY1" fmla="*/ 213360 h 1168400"/>
                      <a:gd name="connsiteX2" fmla="*/ 690880 w 3454400"/>
                      <a:gd name="connsiteY2" fmla="*/ 579120 h 1168400"/>
                      <a:gd name="connsiteX3" fmla="*/ 1259840 w 3454400"/>
                      <a:gd name="connsiteY3" fmla="*/ 822960 h 1168400"/>
                      <a:gd name="connsiteX4" fmla="*/ 2133600 w 3454400"/>
                      <a:gd name="connsiteY4" fmla="*/ 1046480 h 1168400"/>
                      <a:gd name="connsiteX5" fmla="*/ 3068320 w 3454400"/>
                      <a:gd name="connsiteY5" fmla="*/ 1148080 h 1168400"/>
                      <a:gd name="connsiteX6" fmla="*/ 3454400 w 3454400"/>
                      <a:gd name="connsiteY6" fmla="*/ 11684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1168400">
                        <a:moveTo>
                          <a:pt x="0" y="0"/>
                        </a:moveTo>
                        <a:cubicBezTo>
                          <a:pt x="54186" y="58420"/>
                          <a:pt x="108373" y="116840"/>
                          <a:pt x="223520" y="213360"/>
                        </a:cubicBezTo>
                        <a:cubicBezTo>
                          <a:pt x="338667" y="309880"/>
                          <a:pt x="518160" y="477520"/>
                          <a:pt x="690880" y="579120"/>
                        </a:cubicBezTo>
                        <a:cubicBezTo>
                          <a:pt x="863600" y="680720"/>
                          <a:pt x="1019387" y="745067"/>
                          <a:pt x="1259840" y="822960"/>
                        </a:cubicBezTo>
                        <a:cubicBezTo>
                          <a:pt x="1500293" y="900853"/>
                          <a:pt x="1832187" y="992293"/>
                          <a:pt x="2133600" y="1046480"/>
                        </a:cubicBezTo>
                        <a:cubicBezTo>
                          <a:pt x="2435013" y="1100667"/>
                          <a:pt x="2848187" y="1127760"/>
                          <a:pt x="3068320" y="1148080"/>
                        </a:cubicBezTo>
                        <a:cubicBezTo>
                          <a:pt x="3288453" y="1168400"/>
                          <a:pt x="3371426" y="1168400"/>
                          <a:pt x="3454400" y="11684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sp>
                <p:nvSpPr>
                  <p:cNvPr id="42" name="Right Arrow 19">
                    <a:extLst>
                      <a:ext uri="{FF2B5EF4-FFF2-40B4-BE49-F238E27FC236}">
                        <a16:creationId xmlns:a16="http://schemas.microsoft.com/office/drawing/2014/main" id="{5BF7183C-07A6-45E8-84CE-F5190B51549E}"/>
                      </a:ext>
                    </a:extLst>
                  </p:cNvPr>
                  <p:cNvSpPr/>
                  <p:nvPr/>
                </p:nvSpPr>
                <p:spPr>
                  <a:xfrm rot="2134829">
                    <a:off x="1681667" y="2399920"/>
                    <a:ext cx="385001" cy="106121"/>
                  </a:xfrm>
                  <a:prstGeom prst="rightArrow">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base">
                      <a:spcBef>
                        <a:spcPct val="0"/>
                      </a:spcBef>
                      <a:spcAft>
                        <a:spcPct val="0"/>
                      </a:spcAft>
                    </a:pPr>
                    <a:endParaRPr lang="en-US" sz="1013" dirty="0">
                      <a:solidFill>
                        <a:srgbClr val="FFFFFF"/>
                      </a:solidFill>
                      <a:latin typeface="Arial"/>
                    </a:endParaRPr>
                  </a:p>
                </p:txBody>
              </p:sp>
            </p:grpSp>
            <p:sp>
              <p:nvSpPr>
                <p:cNvPr id="12" name="TextBox 11">
                  <a:extLst>
                    <a:ext uri="{FF2B5EF4-FFF2-40B4-BE49-F238E27FC236}">
                      <a16:creationId xmlns:a16="http://schemas.microsoft.com/office/drawing/2014/main" id="{F148CDCE-1FB6-46CB-B7E0-AF5F0A1BAD71}"/>
                    </a:ext>
                  </a:extLst>
                </p:cNvPr>
                <p:cNvSpPr txBox="1"/>
                <p:nvPr/>
              </p:nvSpPr>
              <p:spPr>
                <a:xfrm>
                  <a:off x="192987" y="2177590"/>
                  <a:ext cx="1598022" cy="265740"/>
                </a:xfrm>
                <a:prstGeom prst="rect">
                  <a:avLst/>
                </a:prstGeom>
                <a:noFill/>
              </p:spPr>
              <p:txBody>
                <a:bodyPr wrap="square" rtlCol="0">
                  <a:spAutoFit/>
                </a:bodyPr>
                <a:lstStyle/>
                <a:p>
                  <a:pPr defTabSz="514350" fontAlgn="base">
                    <a:spcBef>
                      <a:spcPct val="0"/>
                    </a:spcBef>
                    <a:spcAft>
                      <a:spcPct val="0"/>
                    </a:spcAft>
                  </a:pPr>
                  <a:r>
                    <a:rPr lang="en-US" sz="900" dirty="0">
                      <a:solidFill>
                        <a:srgbClr val="000000"/>
                      </a:solidFill>
                      <a:latin typeface="Arial"/>
                    </a:rPr>
                    <a:t>Concentration</a:t>
                  </a:r>
                </a:p>
              </p:txBody>
            </p:sp>
          </p:grpSp>
          <mc:AlternateContent xmlns:mc="http://schemas.openxmlformats.org/markup-compatibility/2006" xmlns:a14="http://schemas.microsoft.com/office/drawing/2010/main">
            <mc:Choice Requires="a14">
              <p:graphicFrame>
                <p:nvGraphicFramePr>
                  <p:cNvPr id="10" name="Object 9">
                    <a:extLst>
                      <a:ext uri="{FF2B5EF4-FFF2-40B4-BE49-F238E27FC236}">
                        <a16:creationId xmlns:a16="http://schemas.microsoft.com/office/drawing/2014/main" id="{60AA0274-7621-47B1-8DBD-553850DF7377}"/>
                      </a:ext>
                    </a:extLst>
                  </p:cNvPr>
                  <p:cNvGraphicFramePr>
                    <a:graphicFrameLocks noChangeAspect="1"/>
                  </p:cNvGraphicFramePr>
                  <p:nvPr/>
                </p:nvGraphicFramePr>
                <p:xfrm>
                  <a:off x="4924713" y="1970194"/>
                  <a:ext cx="230981" cy="423863"/>
                </p:xfrm>
                <a:graphic>
                  <a:graphicData uri="http://schemas.openxmlformats.org/presentationml/2006/ole">
                    <mc:AlternateContent>
                      <mc:Choice xmlns:v="urn:schemas-microsoft-com:vml" Requires="v">
                        <p:oleObj spid="_x0000_s1785" name="Equation" r:id="rId8" imgW="139680" imgH="215640" progId="Equation.DSMT4">
                          <p:embed/>
                        </p:oleObj>
                      </mc:Choice>
                      <mc:Fallback>
                        <p:oleObj name="Equation" r:id="rId8" imgW="139680" imgH="215640" progId="Equation.DSMT4">
                          <p:embed/>
                          <p:pic>
                            <p:nvPicPr>
                              <p:cNvPr id="26" name="Object 25"/>
                              <p:cNvPicPr/>
                              <p:nvPr/>
                            </p:nvPicPr>
                            <p:blipFill>
                              <a:blip r:embed="rId9"/>
                              <a:stretch>
                                <a:fillRect/>
                              </a:stretch>
                            </p:blipFill>
                            <p:spPr>
                              <a:xfrm>
                                <a:off x="4924713" y="1970194"/>
                                <a:ext cx="230981" cy="423863"/>
                              </a:xfrm>
                              <a:prstGeom prst="rect">
                                <a:avLst/>
                              </a:prstGeom>
                            </p:spPr>
                          </p:pic>
                        </p:oleObj>
                      </mc:Fallback>
                    </mc:AlternateContent>
                  </a:graphicData>
                </a:graphic>
              </p:graphicFrame>
            </mc:Choice>
            <mc:Fallback xmlns="">
              <p:graphicFrame>
                <p:nvGraphicFramePr>
                  <p:cNvPr id="26" name="Object 25"/>
                  <p:cNvGraphicFramePr>
                    <a:graphicFrameLocks noChangeAspect="1"/>
                  </p:cNvGraphicFramePr>
                  <p:nvPr>
                    <p:extLst>
                      <p:ext uri="{D42A27DB-BD31-4B8C-83A1-F6EECF244321}">
                        <p14:modId xmlns:p14="http://schemas.microsoft.com/office/powerpoint/2010/main" val="1081401964"/>
                      </p:ext>
                    </p:extLst>
                  </p:nvPr>
                </p:nvGraphicFramePr>
                <p:xfrm>
                  <a:off x="4924713" y="1970194"/>
                  <a:ext cx="230981" cy="423863"/>
                </p:xfrm>
                <a:graphic>
                  <a:graphicData uri="http://schemas.openxmlformats.org/presentationml/2006/ole">
                    <mc:AlternateContent>
                      <mc:Choice xmlns:v="urn:schemas-microsoft-com:vml" Requires="v">
                        <p:oleObj spid="_x0000_s11455" name="Equation" r:id="rId10" imgW="139680" imgH="215640" progId="Equation.DSMT4">
                          <p:embed/>
                        </p:oleObj>
                      </mc:Choice>
                      <mc:Fallback>
                        <p:oleObj name="Equation" r:id="rId10" imgW="139680" imgH="215640" progId="Equation.DSMT4">
                          <p:embed/>
                          <p:pic>
                            <p:nvPicPr>
                              <p:cNvPr id="26" name="Object 25"/>
                              <p:cNvPicPr/>
                              <p:nvPr/>
                            </p:nvPicPr>
                            <p:blipFill>
                              <a:blip r:embed="rId11"/>
                              <a:stretch>
                                <a:fillRect/>
                              </a:stretch>
                            </p:blipFill>
                            <p:spPr>
                              <a:xfrm>
                                <a:off x="4924713" y="1970194"/>
                                <a:ext cx="230981" cy="423863"/>
                              </a:xfrm>
                              <a:prstGeom prst="rect">
                                <a:avLst/>
                              </a:prstGeom>
                            </p:spPr>
                          </p:pic>
                        </p:oleObj>
                      </mc:Fallback>
                    </mc:AlternateContent>
                  </a:graphicData>
                </a:graphic>
              </p:graphicFrame>
            </mc:Fallback>
          </mc:AlternateContent>
        </p:grpSp>
      </p:grpSp>
      <p:graphicFrame>
        <p:nvGraphicFramePr>
          <p:cNvPr id="52" name="Object 51">
            <a:extLst>
              <a:ext uri="{FF2B5EF4-FFF2-40B4-BE49-F238E27FC236}">
                <a16:creationId xmlns:a16="http://schemas.microsoft.com/office/drawing/2014/main" id="{AE6C3083-F631-48F2-844D-46D72CA67BD6}"/>
              </a:ext>
            </a:extLst>
          </p:cNvPr>
          <p:cNvGraphicFramePr>
            <a:graphicFrameLocks noChangeAspect="1"/>
          </p:cNvGraphicFramePr>
          <p:nvPr>
            <p:extLst>
              <p:ext uri="{D42A27DB-BD31-4B8C-83A1-F6EECF244321}">
                <p14:modId xmlns:p14="http://schemas.microsoft.com/office/powerpoint/2010/main" val="1482370087"/>
              </p:ext>
            </p:extLst>
          </p:nvPr>
        </p:nvGraphicFramePr>
        <p:xfrm>
          <a:off x="1427163" y="4699000"/>
          <a:ext cx="5100637" cy="2057400"/>
        </p:xfrm>
        <a:graphic>
          <a:graphicData uri="http://schemas.openxmlformats.org/presentationml/2006/ole">
            <mc:AlternateContent xmlns:mc="http://schemas.openxmlformats.org/markup-compatibility/2006">
              <mc:Choice xmlns:v="urn:schemas-microsoft-com:vml" Requires="v">
                <p:oleObj spid="_x0000_s1786" name="Equation" r:id="rId12" imgW="2031840" imgH="939600" progId="Equation.DSMT4">
                  <p:embed/>
                </p:oleObj>
              </mc:Choice>
              <mc:Fallback>
                <p:oleObj name="Equation" r:id="rId12" imgW="2031840" imgH="939600" progId="Equation.DSMT4">
                  <p:embed/>
                  <p:pic>
                    <p:nvPicPr>
                      <p:cNvPr id="31" name="Object 30"/>
                      <p:cNvPicPr>
                        <a:picLocks noChangeAspect="1" noChangeArrowheads="1"/>
                      </p:cNvPicPr>
                      <p:nvPr/>
                    </p:nvPicPr>
                    <p:blipFill>
                      <a:blip r:embed="rId13"/>
                      <a:srcRect/>
                      <a:stretch>
                        <a:fillRect/>
                      </a:stretch>
                    </p:blipFill>
                    <p:spPr bwMode="auto">
                      <a:xfrm>
                        <a:off x="1427163" y="4699000"/>
                        <a:ext cx="5100637" cy="2057400"/>
                      </a:xfrm>
                      <a:prstGeom prst="rect">
                        <a:avLst/>
                      </a:prstGeom>
                      <a:noFill/>
                    </p:spPr>
                  </p:pic>
                </p:oleObj>
              </mc:Fallback>
            </mc:AlternateContent>
          </a:graphicData>
        </a:graphic>
      </p:graphicFrame>
      <p:graphicFrame>
        <p:nvGraphicFramePr>
          <p:cNvPr id="53" name="Object 52">
            <a:extLst>
              <a:ext uri="{FF2B5EF4-FFF2-40B4-BE49-F238E27FC236}">
                <a16:creationId xmlns:a16="http://schemas.microsoft.com/office/drawing/2014/main" id="{E7895D2B-D6EF-46B6-BE48-9115A3AAF500}"/>
              </a:ext>
            </a:extLst>
          </p:cNvPr>
          <p:cNvGraphicFramePr>
            <a:graphicFrameLocks noChangeAspect="1"/>
          </p:cNvGraphicFramePr>
          <p:nvPr>
            <p:extLst>
              <p:ext uri="{D42A27DB-BD31-4B8C-83A1-F6EECF244321}">
                <p14:modId xmlns:p14="http://schemas.microsoft.com/office/powerpoint/2010/main" val="621501634"/>
              </p:ext>
            </p:extLst>
          </p:nvPr>
        </p:nvGraphicFramePr>
        <p:xfrm>
          <a:off x="7314982" y="1484706"/>
          <a:ext cx="4483375" cy="3888587"/>
        </p:xfrm>
        <a:graphic>
          <a:graphicData uri="http://schemas.openxmlformats.org/presentationml/2006/ole">
            <mc:AlternateContent xmlns:mc="http://schemas.openxmlformats.org/markup-compatibility/2006">
              <mc:Choice xmlns:v="urn:schemas-microsoft-com:vml" Requires="v">
                <p:oleObj spid="_x0000_s1787" name="Equation" r:id="rId14" imgW="2108160" imgH="1828800" progId="Equation.DSMT4">
                  <p:embed/>
                </p:oleObj>
              </mc:Choice>
              <mc:Fallback>
                <p:oleObj name="Equation" r:id="rId14" imgW="2108160" imgH="1828800" progId="Equation.DSMT4">
                  <p:embed/>
                  <p:pic>
                    <p:nvPicPr>
                      <p:cNvPr id="23" name="Object 22"/>
                      <p:cNvPicPr/>
                      <p:nvPr/>
                    </p:nvPicPr>
                    <p:blipFill>
                      <a:blip r:embed="rId15"/>
                      <a:stretch>
                        <a:fillRect/>
                      </a:stretch>
                    </p:blipFill>
                    <p:spPr>
                      <a:xfrm>
                        <a:off x="7314982" y="1484706"/>
                        <a:ext cx="4483375" cy="3888587"/>
                      </a:xfrm>
                      <a:prstGeom prst="rect">
                        <a:avLst/>
                      </a:prstGeom>
                    </p:spPr>
                  </p:pic>
                </p:oleObj>
              </mc:Fallback>
            </mc:AlternateContent>
          </a:graphicData>
        </a:graphic>
      </p:graphicFrame>
    </p:spTree>
    <p:extLst>
      <p:ext uri="{BB962C8B-B14F-4D97-AF65-F5344CB8AC3E}">
        <p14:creationId xmlns:p14="http://schemas.microsoft.com/office/powerpoint/2010/main" val="396795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Wind Tunnel Studies at the USEPA </a:t>
            </a:r>
            <a:r>
              <a:rPr lang="en-US" b="0" dirty="0">
                <a:latin typeface="Calibri" panose="020F0502020204030204" pitchFamily="34" charset="0"/>
                <a:cs typeface="Calibri" panose="020F0502020204030204" pitchFamily="34" charset="0"/>
              </a:rPr>
              <a:t>(Heist et al, 2009)</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Content Placeholder 3">
            <a:extLst>
              <a:ext uri="{FF2B5EF4-FFF2-40B4-BE49-F238E27FC236}">
                <a16:creationId xmlns:a16="http://schemas.microsoft.com/office/drawing/2014/main" id="{7B07EDBA-6DE2-459E-B462-1D0ADD796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64" y="1572414"/>
            <a:ext cx="4160789" cy="2708488"/>
          </a:xfrm>
          <a:prstGeom prst="rect">
            <a:avLst/>
          </a:prstGeom>
        </p:spPr>
      </p:pic>
      <p:pic>
        <p:nvPicPr>
          <p:cNvPr id="6" name="Picture 5">
            <a:extLst>
              <a:ext uri="{FF2B5EF4-FFF2-40B4-BE49-F238E27FC236}">
                <a16:creationId xmlns:a16="http://schemas.microsoft.com/office/drawing/2014/main" id="{FBCE629A-E5EF-44D9-B2E0-9941D8635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874" y="1333538"/>
            <a:ext cx="4252962" cy="3186240"/>
          </a:xfrm>
          <a:prstGeom prst="rect">
            <a:avLst/>
          </a:prstGeom>
        </p:spPr>
      </p:pic>
      <p:pic>
        <p:nvPicPr>
          <p:cNvPr id="7" name="Picture 6">
            <a:extLst>
              <a:ext uri="{FF2B5EF4-FFF2-40B4-BE49-F238E27FC236}">
                <a16:creationId xmlns:a16="http://schemas.microsoft.com/office/drawing/2014/main" id="{608B900D-26C0-4F54-B797-810576D30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134" y="3314530"/>
            <a:ext cx="3898456" cy="2920650"/>
          </a:xfrm>
          <a:prstGeom prst="rect">
            <a:avLst/>
          </a:prstGeom>
        </p:spPr>
      </p:pic>
    </p:spTree>
    <p:extLst>
      <p:ext uri="{BB962C8B-B14F-4D97-AF65-F5344CB8AC3E}">
        <p14:creationId xmlns:p14="http://schemas.microsoft.com/office/powerpoint/2010/main" val="259551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Wind Tunnel Studies at the USEPA </a:t>
            </a:r>
            <a:r>
              <a:rPr lang="en-US" b="0" dirty="0">
                <a:latin typeface="Calibri" panose="020F0502020204030204" pitchFamily="34" charset="0"/>
                <a:cs typeface="Calibri" panose="020F0502020204030204" pitchFamily="34" charset="0"/>
              </a:rPr>
              <a:t>(Heist et al, 2009)</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8" name="Content Placeholder 3">
            <a:extLst>
              <a:ext uri="{FF2B5EF4-FFF2-40B4-BE49-F238E27FC236}">
                <a16:creationId xmlns:a16="http://schemas.microsoft.com/office/drawing/2014/main" id="{1204E3B4-A424-4C33-B2D8-1B399792FB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80161"/>
            <a:ext cx="5455827" cy="5050725"/>
          </a:xfrm>
        </p:spPr>
      </p:pic>
      <p:sp>
        <p:nvSpPr>
          <p:cNvPr id="9" name="TextBox 8">
            <a:extLst>
              <a:ext uri="{FF2B5EF4-FFF2-40B4-BE49-F238E27FC236}">
                <a16:creationId xmlns:a16="http://schemas.microsoft.com/office/drawing/2014/main" id="{8663C880-574E-42A2-9DCD-D110A5C681E5}"/>
              </a:ext>
            </a:extLst>
          </p:cNvPr>
          <p:cNvSpPr txBox="1"/>
          <p:nvPr/>
        </p:nvSpPr>
        <p:spPr>
          <a:xfrm>
            <a:off x="6515100" y="1592494"/>
            <a:ext cx="5025736" cy="3785652"/>
          </a:xfrm>
          <a:prstGeom prst="rect">
            <a:avLst/>
          </a:prstGeom>
          <a:noFill/>
        </p:spPr>
        <p:txBody>
          <a:bodyPr wrap="square" rtlCol="0">
            <a:spAutoFit/>
          </a:bodyPr>
          <a:lstStyle/>
          <a:p>
            <a:pPr algn="just"/>
            <a:r>
              <a:rPr lang="en-US" sz="2400" dirty="0">
                <a:hlinkClick r:id="rId4"/>
              </a:rPr>
              <a:t>RLINE</a:t>
            </a:r>
            <a:r>
              <a:rPr lang="en-US" sz="2400" dirty="0"/>
              <a:t> Model, which is non-regulatory option in </a:t>
            </a:r>
            <a:r>
              <a:rPr lang="en-US" sz="2400" dirty="0">
                <a:hlinkClick r:id="rId5"/>
              </a:rPr>
              <a:t>AERMOD</a:t>
            </a:r>
            <a:r>
              <a:rPr lang="en-US" sz="2400" dirty="0"/>
              <a:t>, includes methods to compute concentrations associated with emissions from highways with and without noise barriers, and depressed highways. </a:t>
            </a:r>
          </a:p>
          <a:p>
            <a:pPr algn="just"/>
            <a:endParaRPr lang="en-US" sz="2400" dirty="0"/>
          </a:p>
          <a:p>
            <a:pPr algn="just"/>
            <a:r>
              <a:rPr lang="en-US" sz="2400" dirty="0"/>
              <a:t>The RLINE model was developed using data from the wind tunnel study, and the field study described later.</a:t>
            </a:r>
          </a:p>
        </p:txBody>
      </p:sp>
    </p:spTree>
    <p:extLst>
      <p:ext uri="{BB962C8B-B14F-4D97-AF65-F5344CB8AC3E}">
        <p14:creationId xmlns:p14="http://schemas.microsoft.com/office/powerpoint/2010/main" val="176883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Barrier Effects-Wind Tunnel Studies at the USEPA </a:t>
            </a:r>
            <a:r>
              <a:rPr lang="en-US" b="0" dirty="0">
                <a:latin typeface="Calibri" panose="020F0502020204030204" pitchFamily="34" charset="0"/>
                <a:cs typeface="Calibri" panose="020F0502020204030204" pitchFamily="34" charset="0"/>
              </a:rPr>
              <a:t>(Heist et al, 2009)</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11" name="Picture 2">
            <a:extLst>
              <a:ext uri="{FF2B5EF4-FFF2-40B4-BE49-F238E27FC236}">
                <a16:creationId xmlns:a16="http://schemas.microsoft.com/office/drawing/2014/main" id="{73D3AE76-0789-4246-B6C2-D7AEC56E8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0" t="3686" r="5925" b="31838"/>
          <a:stretch/>
        </p:blipFill>
        <p:spPr bwMode="auto">
          <a:xfrm>
            <a:off x="4037472" y="1228050"/>
            <a:ext cx="7696791" cy="440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BF444CF-BB0B-4AB5-8699-27B3D9E27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19" y="2701760"/>
            <a:ext cx="3386308" cy="168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3E16E86-5D7F-4C07-BF8D-0CC298AEDEFE}"/>
              </a:ext>
            </a:extLst>
          </p:cNvPr>
          <p:cNvSpPr txBox="1"/>
          <p:nvPr/>
        </p:nvSpPr>
        <p:spPr>
          <a:xfrm>
            <a:off x="1316861" y="5943006"/>
            <a:ext cx="9558277" cy="400110"/>
          </a:xfrm>
          <a:prstGeom prst="rect">
            <a:avLst/>
          </a:prstGeom>
          <a:noFill/>
        </p:spPr>
        <p:txBody>
          <a:bodyPr wrap="square" rtlCol="0">
            <a:spAutoFit/>
          </a:bodyPr>
          <a:lstStyle/>
          <a:p>
            <a:r>
              <a:rPr lang="en-US" sz="2000" dirty="0"/>
              <a:t>Velocity patterns and vertical concentration distributions measured in the wind tunnel</a:t>
            </a:r>
          </a:p>
        </p:txBody>
      </p:sp>
    </p:spTree>
    <p:extLst>
      <p:ext uri="{BB962C8B-B14F-4D97-AF65-F5344CB8AC3E}">
        <p14:creationId xmlns:p14="http://schemas.microsoft.com/office/powerpoint/2010/main" val="145642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Idaho Falls Study (Finn et al., 2010)</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2">
            <a:extLst>
              <a:ext uri="{FF2B5EF4-FFF2-40B4-BE49-F238E27FC236}">
                <a16:creationId xmlns:a16="http://schemas.microsoft.com/office/drawing/2014/main" id="{263C93CE-913C-4D82-932E-7F0645B90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51" y="1299681"/>
            <a:ext cx="5192319" cy="38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4B683AC9-9F93-4C84-B7A0-ACC3E2CE6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197" y="1299680"/>
            <a:ext cx="3681572" cy="374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F263720-594B-48EB-B7AE-734E17F432A5}"/>
              </a:ext>
            </a:extLst>
          </p:cNvPr>
          <p:cNvSpPr/>
          <p:nvPr/>
        </p:nvSpPr>
        <p:spPr>
          <a:xfrm>
            <a:off x="2922569" y="5485726"/>
            <a:ext cx="7185061" cy="1200329"/>
          </a:xfrm>
          <a:prstGeom prst="rect">
            <a:avLst/>
          </a:prstGeom>
        </p:spPr>
        <p:txBody>
          <a:bodyPr wrap="square">
            <a:spAutoFit/>
          </a:bodyPr>
          <a:lstStyle/>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SF</a:t>
            </a:r>
            <a:r>
              <a:rPr lang="en-US" sz="2400" baseline="-25000" dirty="0">
                <a:latin typeface="Calibri" panose="020F0502020204030204" pitchFamily="34" charset="0"/>
                <a:cs typeface="Calibri" panose="020F0502020204030204" pitchFamily="34" charset="0"/>
              </a:rPr>
              <a:t>6</a:t>
            </a:r>
            <a:r>
              <a:rPr lang="en-US" sz="2400" dirty="0">
                <a:latin typeface="Calibri" panose="020F0502020204030204" pitchFamily="34" charset="0"/>
                <a:cs typeface="Calibri" panose="020F0502020204030204" pitchFamily="34" charset="0"/>
              </a:rPr>
              <a:t> simultaneously released from two sources </a:t>
            </a:r>
          </a:p>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Concentrations measured at 56 receptors</a:t>
            </a:r>
          </a:p>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Spanned neutral, unstable, and stable conditions</a:t>
            </a:r>
          </a:p>
        </p:txBody>
      </p:sp>
    </p:spTree>
    <p:extLst>
      <p:ext uri="{BB962C8B-B14F-4D97-AF65-F5344CB8AC3E}">
        <p14:creationId xmlns:p14="http://schemas.microsoft.com/office/powerpoint/2010/main" val="2777461069"/>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1B583C5-56A3-42C8-A183-E385EFD5B0DE}">
  <ds:schemaRefs>
    <ds:schemaRef ds:uri="ESRI.ArcGIS.Mapping.OfficeIntegration.PowerPointInfo"/>
  </ds:schemaRefs>
</ds:datastoreItem>
</file>

<file path=customXml/itemProps2.xml><?xml version="1.0" encoding="utf-8"?>
<ds:datastoreItem xmlns:ds="http://schemas.openxmlformats.org/officeDocument/2006/customXml" ds:itemID="{AB763322-64A8-4C55-B3EC-1605825C0FE8}">
  <ds:schemaRefs>
    <ds:schemaRef ds:uri="ESRI.ArcGIS.Mapping.OfficeIntegration.PowerPointInfo"/>
  </ds:schemaRefs>
</ds:datastoreItem>
</file>

<file path=customXml/itemProps3.xml><?xml version="1.0" encoding="utf-8"?>
<ds:datastoreItem xmlns:ds="http://schemas.openxmlformats.org/officeDocument/2006/customXml" ds:itemID="{A5414A83-7BDF-4A26-9D0A-2102FF00FA0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5834</TotalTime>
  <Words>5424</Words>
  <Application>Microsoft Office PowerPoint</Application>
  <PresentationFormat>Widescreen</PresentationFormat>
  <Paragraphs>228</Paragraphs>
  <Slides>28</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Calibri </vt:lpstr>
      <vt:lpstr>Calibri Light</vt:lpstr>
      <vt:lpstr>Cambria Math</vt:lpstr>
      <vt:lpstr>Comic Sans MS</vt:lpstr>
      <vt:lpstr>Wingdings</vt:lpstr>
      <vt:lpstr>Office Theme</vt:lpstr>
      <vt:lpstr>Equation</vt:lpstr>
      <vt:lpstr>PowerPoint Presentation</vt:lpstr>
      <vt:lpstr>Lecture #15: Air Pollution Dispersion Modeling Methods and Data Sources</vt:lpstr>
      <vt:lpstr>Introduction</vt:lpstr>
      <vt:lpstr>Field and Modeling Studies</vt:lpstr>
      <vt:lpstr>Governing Processes</vt:lpstr>
      <vt:lpstr>Wind Tunnel Studies at the USEPA (Heist et al, 2009)</vt:lpstr>
      <vt:lpstr>Wind Tunnel Studies at the USEPA (Heist et al, 2009)</vt:lpstr>
      <vt:lpstr>Barrier Effects-Wind Tunnel Studies at the USEPA (Heist et al, 2009)</vt:lpstr>
      <vt:lpstr>Idaho Falls Study (Finn et al., 2010)</vt:lpstr>
      <vt:lpstr>Idaho Falls Study (Finn et al., 2010)</vt:lpstr>
      <vt:lpstr>Reformulation of Plume Spreads for Flat Terrain (Venkatram et al., 2013)</vt:lpstr>
      <vt:lpstr>Comparison of Performance of RLINE with those of other Models (Heist et al., 2013) </vt:lpstr>
      <vt:lpstr>Barrier Model (Schulte et al, 2014)</vt:lpstr>
      <vt:lpstr>Evaluation of Barrier Model (Schulte et al, 2014)</vt:lpstr>
      <vt:lpstr>Modeling Dispersion for Other Road Configurations</vt:lpstr>
      <vt:lpstr>Effects of Buildings on Dispersion</vt:lpstr>
      <vt:lpstr>Models for Effects of Buildings on Dispersion</vt:lpstr>
      <vt:lpstr> Evaluation of Buildings Effects Model</vt:lpstr>
      <vt:lpstr> Computing Effective Height</vt:lpstr>
      <vt:lpstr>Discussion</vt:lpstr>
      <vt:lpstr>Research Gaps and Future Directions</vt:lpstr>
      <vt:lpstr>Take-Home Messages</vt:lpstr>
      <vt:lpstr>List of Abbreviations</vt:lpstr>
      <vt:lpstr>References </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347</cp:revision>
  <dcterms:created xsi:type="dcterms:W3CDTF">2019-05-01T18:04:34Z</dcterms:created>
  <dcterms:modified xsi:type="dcterms:W3CDTF">2020-09-23T00:16:33Z</dcterms:modified>
</cp:coreProperties>
</file>