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45" r:id="rId2"/>
    <p:sldId id="446" r:id="rId3"/>
    <p:sldId id="457" r:id="rId4"/>
    <p:sldId id="501" r:id="rId5"/>
    <p:sldId id="509" r:id="rId6"/>
    <p:sldId id="507" r:id="rId7"/>
    <p:sldId id="349" r:id="rId8"/>
    <p:sldId id="502" r:id="rId9"/>
    <p:sldId id="508" r:id="rId10"/>
    <p:sldId id="510" r:id="rId11"/>
    <p:sldId id="346" r:id="rId12"/>
    <p:sldId id="348" r:id="rId13"/>
    <p:sldId id="511" r:id="rId14"/>
    <p:sldId id="516" r:id="rId15"/>
    <p:sldId id="512" r:id="rId16"/>
    <p:sldId id="513" r:id="rId17"/>
    <p:sldId id="514" r:id="rId18"/>
    <p:sldId id="515" r:id="rId19"/>
    <p:sldId id="459" r:id="rId20"/>
    <p:sldId id="460" r:id="rId21"/>
    <p:sldId id="461" r:id="rId22"/>
    <p:sldId id="463" r:id="rId23"/>
    <p:sldId id="5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887" autoAdjust="0"/>
  </p:normalViewPr>
  <p:slideViewPr>
    <p:cSldViewPr snapToGrid="0">
      <p:cViewPr varScale="1">
        <p:scale>
          <a:sx n="70" d="100"/>
          <a:sy n="70" d="100"/>
        </p:scale>
        <p:origin x="11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ris\Downloads\NEI2014v1_national_aggreg_tier1%20(1).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hris\Downloads\NEI2014v1_national_aggreg_tier1%20(2).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867518737829451"/>
          <c:y val="9.0082138466951317E-2"/>
          <c:w val="0.42845446431193535"/>
          <c:h val="0.81431928451357605"/>
        </c:manualLayout>
      </c:layout>
      <c:pieChart>
        <c:varyColors val="1"/>
        <c:ser>
          <c:idx val="0"/>
          <c:order val="0"/>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BD-4EDE-B366-951160EB43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BD-4EDE-B366-951160EB43E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BBD-4EDE-B366-951160EB43E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BBD-4EDE-B366-951160EB43E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BBD-4EDE-B366-951160EB43E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BBD-4EDE-B366-951160EB43E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BBD-4EDE-B366-951160EB43E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BBD-4EDE-B366-951160EB43E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BBD-4EDE-B366-951160EB43E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BBD-4EDE-B366-951160EB43E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BBD-4EDE-B366-951160EB43E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5BBD-4EDE-B366-951160EB43E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5BBD-4EDE-B366-951160EB43E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5BBD-4EDE-B366-951160EB43ED}"/>
              </c:ext>
            </c:extLst>
          </c:dPt>
          <c:dLbls>
            <c:dLbl>
              <c:idx val="0"/>
              <c:layout>
                <c:manualLayout>
                  <c:x val="4.1905097144485856E-2"/>
                  <c:y val="-8.263598394035062E-3"/>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34441508067456755"/>
                      <c:h val="0.1001233597282611"/>
                    </c:manualLayout>
                  </c15:layout>
                </c:ext>
                <c:ext xmlns:c16="http://schemas.microsoft.com/office/drawing/2014/chart" uri="{C3380CC4-5D6E-409C-BE32-E72D297353CC}">
                  <c16:uniqueId val="{00000001-5BBD-4EDE-B366-951160EB43ED}"/>
                </c:ext>
              </c:extLst>
            </c:dLbl>
            <c:dLbl>
              <c:idx val="1"/>
              <c:layout>
                <c:manualLayout>
                  <c:x val="2.9754493443718558E-2"/>
                  <c:y val="-0.13134850340243268"/>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5380707237576972"/>
                      <c:h val="0.10563979828078238"/>
                    </c:manualLayout>
                  </c15:layout>
                </c:ext>
                <c:ext xmlns:c16="http://schemas.microsoft.com/office/drawing/2014/chart" uri="{C3380CC4-5D6E-409C-BE32-E72D297353CC}">
                  <c16:uniqueId val="{00000003-5BBD-4EDE-B366-951160EB43ED}"/>
                </c:ext>
              </c:extLst>
            </c:dLbl>
            <c:dLbl>
              <c:idx val="2"/>
              <c:layout>
                <c:manualLayout>
                  <c:x val="2.7287203740970482E-2"/>
                  <c:y val="-0.2063003592200538"/>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2768478234910236"/>
                      <c:h val="0.1001233597282611"/>
                    </c:manualLayout>
                  </c15:layout>
                </c:ext>
                <c:ext xmlns:c16="http://schemas.microsoft.com/office/drawing/2014/chart" uri="{C3380CC4-5D6E-409C-BE32-E72D297353CC}">
                  <c16:uniqueId val="{00000005-5BBD-4EDE-B366-951160EB43ED}"/>
                </c:ext>
              </c:extLst>
            </c:dLbl>
            <c:dLbl>
              <c:idx val="3"/>
              <c:layout>
                <c:manualLayout>
                  <c:x val="6.4489957073290319E-2"/>
                  <c:y val="-0.1508728569504954"/>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BD-4EDE-B366-951160EB43ED}"/>
                </c:ext>
              </c:extLst>
            </c:dLbl>
            <c:dLbl>
              <c:idx val="4"/>
              <c:layout>
                <c:manualLayout>
                  <c:x val="7.0482494591410663E-2"/>
                  <c:y val="-5.013117830258751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BD-4EDE-B366-951160EB43ED}"/>
                </c:ext>
              </c:extLst>
            </c:dLbl>
            <c:dLbl>
              <c:idx val="5"/>
              <c:layout>
                <c:manualLayout>
                  <c:x val="8.5578799481100504E-2"/>
                  <c:y val="-6.1066106045929783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BD-4EDE-B366-951160EB43ED}"/>
                </c:ext>
              </c:extLst>
            </c:dLbl>
            <c:dLbl>
              <c:idx val="6"/>
              <c:layout>
                <c:manualLayout>
                  <c:x val="0.16605258140989371"/>
                  <c:y val="-7.5304164259559395E-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13816551440320857"/>
                      <c:h val="0.1442548681484313"/>
                    </c:manualLayout>
                  </c15:layout>
                </c:ext>
                <c:ext xmlns:c16="http://schemas.microsoft.com/office/drawing/2014/chart" uri="{C3380CC4-5D6E-409C-BE32-E72D297353CC}">
                  <c16:uniqueId val="{0000000D-5BBD-4EDE-B366-951160EB43ED}"/>
                </c:ext>
              </c:extLst>
            </c:dLbl>
            <c:dLbl>
              <c:idx val="7"/>
              <c:layout>
                <c:manualLayout>
                  <c:x val="7.0176383164819667E-2"/>
                  <c:y val="3.4733582079827539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BBD-4EDE-B366-951160EB43ED}"/>
                </c:ext>
              </c:extLst>
            </c:dLbl>
            <c:dLbl>
              <c:idx val="8"/>
              <c:layout>
                <c:manualLayout>
                  <c:x val="6.8270071998265375E-2"/>
                  <c:y val="0.11478524982516788"/>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2651647835420891"/>
                      <c:h val="7.2265345038028658E-2"/>
                    </c:manualLayout>
                  </c15:layout>
                </c:ext>
                <c:ext xmlns:c16="http://schemas.microsoft.com/office/drawing/2014/chart" uri="{C3380CC4-5D6E-409C-BE32-E72D297353CC}">
                  <c16:uniqueId val="{00000011-5BBD-4EDE-B366-951160EB43ED}"/>
                </c:ext>
              </c:extLst>
            </c:dLbl>
            <c:dLbl>
              <c:idx val="9"/>
              <c:layout>
                <c:manualLayout>
                  <c:x val="-6.8015064608388368E-2"/>
                  <c:y val="0.17547304129879837"/>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38723783988724442"/>
                      <c:h val="7.993080561721129E-2"/>
                    </c:manualLayout>
                  </c15:layout>
                </c:ext>
                <c:ext xmlns:c16="http://schemas.microsoft.com/office/drawing/2014/chart" uri="{C3380CC4-5D6E-409C-BE32-E72D297353CC}">
                  <c16:uniqueId val="{00000013-5BBD-4EDE-B366-951160EB43ED}"/>
                </c:ext>
              </c:extLst>
            </c:dLbl>
            <c:dLbl>
              <c:idx val="10"/>
              <c:layout>
                <c:manualLayout>
                  <c:x val="2.1404325054638126E-2"/>
                  <c:y val="3.229805640805295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BBD-4EDE-B366-951160EB43ED}"/>
                </c:ext>
              </c:extLst>
            </c:dLbl>
            <c:dLbl>
              <c:idx val="11"/>
              <c:layout>
                <c:manualLayout>
                  <c:x val="7.4315567587911625E-3"/>
                  <c:y val="-5.60021721113582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BBD-4EDE-B366-951160EB43ED}"/>
                </c:ext>
              </c:extLst>
            </c:dLbl>
            <c:dLbl>
              <c:idx val="12"/>
              <c:layout>
                <c:manualLayout>
                  <c:x val="-1.7742611083062236E-2"/>
                  <c:y val="3.1389499312525743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BBD-4EDE-B366-951160EB43ED}"/>
                </c:ext>
              </c:extLst>
            </c:dLbl>
            <c:dLbl>
              <c:idx val="13"/>
              <c:layout>
                <c:manualLayout>
                  <c:x val="3.1781205366565091E-2"/>
                  <c:y val="6.8956567819616742E-3"/>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1095920340499366"/>
                      <c:h val="0.10977712719517332"/>
                    </c:manualLayout>
                  </c15:layout>
                </c:ext>
                <c:ext xmlns:c16="http://schemas.microsoft.com/office/drawing/2014/chart" uri="{C3380CC4-5D6E-409C-BE32-E72D297353CC}">
                  <c16:uniqueId val="{0000001B-5BBD-4EDE-B366-951160EB43E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NEI2014v1_national_aggreg_tier1!$B$2:$B$15</c:f>
              <c:strCache>
                <c:ptCount val="14"/>
                <c:pt idx="0">
                  <c:v>FUEL COMBUSTION ELECTRIC UTILITY.</c:v>
                </c:pt>
                <c:pt idx="1">
                  <c:v>FUEL COMBUSTION INDUSTRIAL</c:v>
                </c:pt>
                <c:pt idx="2">
                  <c:v>FUEL COMBUSTION OTHER</c:v>
                </c:pt>
                <c:pt idx="3">
                  <c:v>CHEMICAL &amp; ALLIED PRODUCT MANUFACTURING</c:v>
                </c:pt>
                <c:pt idx="4">
                  <c:v>METALS PROCESSING</c:v>
                </c:pt>
                <c:pt idx="5">
                  <c:v>PETROLEUM &amp; RELATED INDUSTRIES</c:v>
                </c:pt>
                <c:pt idx="6">
                  <c:v>OTHER INDUSTRIAL PROCESSES</c:v>
                </c:pt>
                <c:pt idx="7">
                  <c:v>SOLVENT UTILIZATION</c:v>
                </c:pt>
                <c:pt idx="8">
                  <c:v>STORAGE &amp; TRANSPORT</c:v>
                </c:pt>
                <c:pt idx="9">
                  <c:v>WASTE DISPOSAL &amp; RECYCLING</c:v>
                </c:pt>
                <c:pt idx="10">
                  <c:v>HIGHWAY VEHICLES</c:v>
                </c:pt>
                <c:pt idx="11">
                  <c:v>OFF-HIGHWAY</c:v>
                </c:pt>
                <c:pt idx="12">
                  <c:v>NATURAL RESOURCES</c:v>
                </c:pt>
                <c:pt idx="13">
                  <c:v>MISCELLANEOUS</c:v>
                </c:pt>
              </c:strCache>
            </c:strRef>
          </c:cat>
          <c:val>
            <c:numRef>
              <c:f>NEI2014v1_national_aggreg_tier1!$F$2:$F$15</c:f>
              <c:numCache>
                <c:formatCode>General</c:formatCode>
                <c:ptCount val="14"/>
                <c:pt idx="0">
                  <c:v>1712248.8540457799</c:v>
                </c:pt>
                <c:pt idx="1">
                  <c:v>1187746.5557993599</c:v>
                </c:pt>
                <c:pt idx="2">
                  <c:v>533595.89748172602</c:v>
                </c:pt>
                <c:pt idx="3">
                  <c:v>46551.735434094</c:v>
                </c:pt>
                <c:pt idx="4">
                  <c:v>74413.163393541996</c:v>
                </c:pt>
                <c:pt idx="5">
                  <c:v>820868.20412972104</c:v>
                </c:pt>
                <c:pt idx="6">
                  <c:v>336600.31395323802</c:v>
                </c:pt>
                <c:pt idx="7">
                  <c:v>1218.02464667915</c:v>
                </c:pt>
                <c:pt idx="8">
                  <c:v>6022.42036349105</c:v>
                </c:pt>
                <c:pt idx="9">
                  <c:v>113722.75200542199</c:v>
                </c:pt>
                <c:pt idx="10">
                  <c:v>4665207.4843403501</c:v>
                </c:pt>
                <c:pt idx="11">
                  <c:v>2796122.2800214798</c:v>
                </c:pt>
                <c:pt idx="12">
                  <c:v>903179.70269999804</c:v>
                </c:pt>
                <c:pt idx="13">
                  <c:v>291426.05568441801</c:v>
                </c:pt>
              </c:numCache>
            </c:numRef>
          </c:val>
          <c:extLst>
            <c:ext xmlns:c16="http://schemas.microsoft.com/office/drawing/2014/chart" uri="{C3380CC4-5D6E-409C-BE32-E72D297353CC}">
              <c16:uniqueId val="{0000001C-5BBD-4EDE-B366-951160EB43E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0" i="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535250167897002"/>
          <c:y val="0.21421212833476375"/>
          <c:w val="0.45346166376439895"/>
          <c:h val="0.69764651626225482"/>
        </c:manualLayout>
      </c:layout>
      <c:pieChart>
        <c:varyColors val="1"/>
        <c:ser>
          <c:idx val="1"/>
          <c:order val="0"/>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1D-427A-8A74-6667DF03E9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1D-427A-8A74-6667DF03E9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1D-427A-8A74-6667DF03E9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A1D-427A-8A74-6667DF03E9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A1D-427A-8A74-6667DF03E9E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A1D-427A-8A74-6667DF03E9E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A1D-427A-8A74-6667DF03E9E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A1D-427A-8A74-6667DF03E9E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A1D-427A-8A74-6667DF03E9E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A1D-427A-8A74-6667DF03E9E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A1D-427A-8A74-6667DF03E9E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A1D-427A-8A74-6667DF03E9E0}"/>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FA1D-427A-8A74-6667DF03E9E0}"/>
              </c:ext>
            </c:extLst>
          </c:dPt>
          <c:dLbls>
            <c:dLbl>
              <c:idx val="0"/>
              <c:layout>
                <c:manualLayout>
                  <c:x val="-0.17361564994409501"/>
                  <c:y val="-9.424888858183355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1D-427A-8A74-6667DF03E9E0}"/>
                </c:ext>
              </c:extLst>
            </c:dLbl>
            <c:dLbl>
              <c:idx val="1"/>
              <c:layout>
                <c:manualLayout>
                  <c:x val="-2.4524390258572865E-2"/>
                  <c:y val="0.139994417418596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1D-427A-8A74-6667DF03E9E0}"/>
                </c:ext>
              </c:extLst>
            </c:dLbl>
            <c:dLbl>
              <c:idx val="2"/>
              <c:layout>
                <c:manualLayout>
                  <c:x val="-0.10048992014337242"/>
                  <c:y val="0.24950291805022648"/>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1D-427A-8A74-6667DF03E9E0}"/>
                </c:ext>
              </c:extLst>
            </c:dLbl>
            <c:dLbl>
              <c:idx val="3"/>
              <c:layout>
                <c:manualLayout>
                  <c:x val="-0.11272292980276381"/>
                  <c:y val="0.20042892924432687"/>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1D-427A-8A74-6667DF03E9E0}"/>
                </c:ext>
              </c:extLst>
            </c:dLbl>
            <c:dLbl>
              <c:idx val="4"/>
              <c:layout>
                <c:manualLayout>
                  <c:x val="-9.0938535835607626E-2"/>
                  <c:y val="0.12983616765927092"/>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4822747664696193"/>
                      <c:h val="8.2434892313621125E-2"/>
                    </c:manualLayout>
                  </c15:layout>
                </c:ext>
                <c:ext xmlns:c16="http://schemas.microsoft.com/office/drawing/2014/chart" uri="{C3380CC4-5D6E-409C-BE32-E72D297353CC}">
                  <c16:uniqueId val="{00000009-FA1D-427A-8A74-6667DF03E9E0}"/>
                </c:ext>
              </c:extLst>
            </c:dLbl>
            <c:dLbl>
              <c:idx val="5"/>
              <c:layout>
                <c:manualLayout>
                  <c:x val="-9.853156106835019E-2"/>
                  <c:y val="0.11336616091099394"/>
                </c:manualLayout>
              </c:layout>
              <c:dLblPos val="bestFit"/>
              <c:showLegendKey val="0"/>
              <c:showVal val="0"/>
              <c:showCatName val="1"/>
              <c:showSerName val="0"/>
              <c:showPercent val="0"/>
              <c:showBubbleSize val="0"/>
              <c:extLst>
                <c:ext xmlns:c15="http://schemas.microsoft.com/office/drawing/2012/chart" uri="{CE6537A1-D6FC-4f65-9D91-7224C49458BB}">
                  <c15:layout>
                    <c:manualLayout>
                      <c:w val="0.24980895452444229"/>
                      <c:h val="0.11960082017192475"/>
                    </c:manualLayout>
                  </c15:layout>
                </c:ext>
                <c:ext xmlns:c16="http://schemas.microsoft.com/office/drawing/2014/chart" uri="{C3380CC4-5D6E-409C-BE32-E72D297353CC}">
                  <c16:uniqueId val="{0000000B-FA1D-427A-8A74-6667DF03E9E0}"/>
                </c:ext>
              </c:extLst>
            </c:dLbl>
            <c:dLbl>
              <c:idx val="6"/>
              <c:layout>
                <c:manualLayout>
                  <c:x val="-0.21687535180176637"/>
                  <c:y val="1.942933500148986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1D-427A-8A74-6667DF03E9E0}"/>
                </c:ext>
              </c:extLst>
            </c:dLbl>
            <c:dLbl>
              <c:idx val="7"/>
              <c:layout>
                <c:manualLayout>
                  <c:x val="-0.21878939400583924"/>
                  <c:y val="-5.837515922891729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1D-427A-8A74-6667DF03E9E0}"/>
                </c:ext>
              </c:extLst>
            </c:dLbl>
            <c:dLbl>
              <c:idx val="8"/>
              <c:layout>
                <c:manualLayout>
                  <c:x val="-0.18411747420357333"/>
                  <c:y val="-0.123178363139349"/>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A1D-427A-8A74-6667DF03E9E0}"/>
                </c:ext>
              </c:extLst>
            </c:dLbl>
            <c:dLbl>
              <c:idx val="9"/>
              <c:layout>
                <c:manualLayout>
                  <c:x val="-3.8943573812726794E-3"/>
                  <c:y val="-0.13313312538582148"/>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A1D-427A-8A74-6667DF03E9E0}"/>
                </c:ext>
              </c:extLst>
            </c:dLbl>
            <c:dLbl>
              <c:idx val="10"/>
              <c:layout>
                <c:manualLayout>
                  <c:x val="0.19021086944563315"/>
                  <c:y val="-0.14907410414122216"/>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A1D-427A-8A74-6667DF03E9E0}"/>
                </c:ext>
              </c:extLst>
            </c:dLbl>
            <c:dLbl>
              <c:idx val="11"/>
              <c:layout>
                <c:manualLayout>
                  <c:x val="0.1860357814999761"/>
                  <c:y val="-6.9207016016018905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A1D-427A-8A74-6667DF03E9E0}"/>
                </c:ext>
              </c:extLst>
            </c:dLbl>
            <c:dLbl>
              <c:idx val="12"/>
              <c:layout>
                <c:manualLayout>
                  <c:x val="0.19311203014984266"/>
                  <c:y val="-4.5562125841741592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A1D-427A-8A74-6667DF03E9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NEI2014v1_national_aggreg_tier1!$B$2:$B$14</c:f>
              <c:strCache>
                <c:ptCount val="13"/>
                <c:pt idx="0">
                  <c:v>FUEL COMBUSTION ELECTRIC UTILITY</c:v>
                </c:pt>
                <c:pt idx="1">
                  <c:v>FUEL COMBUSTION INDUSTRIAL</c:v>
                </c:pt>
                <c:pt idx="2">
                  <c:v>FUEL COMBUSTION OTHER</c:v>
                </c:pt>
                <c:pt idx="3">
                  <c:v>CHEMICAL &amp; ALLIED PRODUCT MANUFACTURING</c:v>
                </c:pt>
                <c:pt idx="4">
                  <c:v>METALS PROCESSING</c:v>
                </c:pt>
                <c:pt idx="5">
                  <c:v>PETROLEUM &amp; RELATED INDUSTRIES</c:v>
                </c:pt>
                <c:pt idx="6">
                  <c:v>OTHER INDUSTRIAL PROCESSES</c:v>
                </c:pt>
                <c:pt idx="7">
                  <c:v>SOLVENT UTILIZATION</c:v>
                </c:pt>
                <c:pt idx="8">
                  <c:v>STORAGE &amp; TRANSPORT</c:v>
                </c:pt>
                <c:pt idx="9">
                  <c:v>WASTE DISPOSAL &amp; RECYCLING</c:v>
                </c:pt>
                <c:pt idx="10">
                  <c:v>HIGHWAY VEHICLES</c:v>
                </c:pt>
                <c:pt idx="11">
                  <c:v>OFF-HIGHWAY</c:v>
                </c:pt>
                <c:pt idx="12">
                  <c:v>MISCELLANEOUS</c:v>
                </c:pt>
              </c:strCache>
            </c:strRef>
          </c:cat>
          <c:val>
            <c:numRef>
              <c:f>NEI2014v1_national_aggreg_tier1!$F$2:$F$14</c:f>
              <c:numCache>
                <c:formatCode>General</c:formatCode>
                <c:ptCount val="13"/>
                <c:pt idx="0">
                  <c:v>3220865.9711493398</c:v>
                </c:pt>
                <c:pt idx="1">
                  <c:v>656245.20743055001</c:v>
                </c:pt>
                <c:pt idx="2">
                  <c:v>130738.11034743099</c:v>
                </c:pt>
                <c:pt idx="3">
                  <c:v>114864.819527449</c:v>
                </c:pt>
                <c:pt idx="4">
                  <c:v>107377.31794083399</c:v>
                </c:pt>
                <c:pt idx="5">
                  <c:v>102547.530503107</c:v>
                </c:pt>
                <c:pt idx="6">
                  <c:v>172234.17190232399</c:v>
                </c:pt>
                <c:pt idx="7">
                  <c:v>68.731835030576903</c:v>
                </c:pt>
                <c:pt idx="8">
                  <c:v>3435.0892622311499</c:v>
                </c:pt>
                <c:pt idx="9">
                  <c:v>36652.377698185097</c:v>
                </c:pt>
                <c:pt idx="10">
                  <c:v>28629.154822044999</c:v>
                </c:pt>
                <c:pt idx="11">
                  <c:v>75636.223299401507</c:v>
                </c:pt>
                <c:pt idx="12">
                  <c:v>148749.17270388899</c:v>
                </c:pt>
              </c:numCache>
            </c:numRef>
          </c:val>
          <c:extLst>
            <c:ext xmlns:c16="http://schemas.microsoft.com/office/drawing/2014/chart" uri="{C3380CC4-5D6E-409C-BE32-E72D297353CC}">
              <c16:uniqueId val="{0000001A-FA1D-427A-8A74-6667DF03E9E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pa.gov/pm-pollution/particulate-matter-pm-basic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pa.gov/indoor-air-quality-iaq/indoor-particulate-matt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pa.gov/ground-level-ozone-pollution/ground-level-ozone-basics#form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ceq.texas.gov/airquality/sip/criteria-pollutants/sip-lea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pa.gov/air-trends/lead-trend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pa.gov/clean-air-act-overview/air-pollution-current-and-future-challeng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ho.int/news-room/detail/27-09-2016-who-releases-country-estimates-on-air-pollution-exposure-and-health-impac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pa.gov/report-environment/outdoor-air-qualit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indoor.lbl.gov/sites/all/files/lbnl-47713.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ps.gov/subjects/air/pollutants.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who.int/health-topics/air-pollut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ps.gov/subjects/air/pollutants.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who.int/health-topics/air-pollu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earner.org/courses/envsci/visual/visual.php?shortname=exposure_pathway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epa.gov/expobox/exposure-assessment-tools-rout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Colorless, odorless gas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Levels below poisoning are associated with cardiovascular and neurological outcomes, particularly among people with pre-existing heart disease</a:t>
            </a:r>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3905389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top 10% contribute most of the CO</a:t>
            </a:r>
          </a:p>
          <a:p>
            <a:endParaRPr lang="en-US" dirty="0"/>
          </a:p>
          <a:p>
            <a:r>
              <a:rPr lang="en-US" dirty="0" err="1"/>
              <a:t>Mazzoleni</a:t>
            </a:r>
            <a:r>
              <a:rPr lang="en-US" dirty="0"/>
              <a:t> C, Kuhns HD, </a:t>
            </a:r>
            <a:r>
              <a:rPr lang="en-US" dirty="0" err="1"/>
              <a:t>Moosmüller</a:t>
            </a:r>
            <a:r>
              <a:rPr lang="en-US" dirty="0"/>
              <a:t> H, </a:t>
            </a:r>
            <a:r>
              <a:rPr lang="en-US" dirty="0" err="1"/>
              <a:t>Keislar</a:t>
            </a:r>
            <a:r>
              <a:rPr lang="en-US" dirty="0"/>
              <a:t> RE, Barber PW, Robinson NF, Watson JG, Nikolic D. 2004. On-road vehicle particulate matter and gaseous emission distributions in Las Vegas, Nevada, compared with other areas. J Air Waste Manage Assoc 54:711–726.</a:t>
            </a:r>
          </a:p>
        </p:txBody>
      </p:sp>
      <p:sp>
        <p:nvSpPr>
          <p:cNvPr id="4" name="Slide Number Placeholder 3"/>
          <p:cNvSpPr>
            <a:spLocks noGrp="1"/>
          </p:cNvSpPr>
          <p:nvPr>
            <p:ph type="sldNum" sz="quarter" idx="10"/>
          </p:nvPr>
        </p:nvSpPr>
        <p:spPr/>
        <p:txBody>
          <a:bodyPr/>
          <a:lstStyle/>
          <a:p>
            <a:pPr>
              <a:defRPr/>
            </a:pPr>
            <a:fld id="{66A2D067-4323-432D-88F2-31865F909E44}" type="slidenum">
              <a:rPr lang="es-MX" altLang="en-US" smtClean="0"/>
              <a:pPr>
                <a:defRPr/>
              </a:pPr>
              <a:t>11</a:t>
            </a:fld>
            <a:endParaRPr lang="es-MX" altLang="en-US"/>
          </a:p>
        </p:txBody>
      </p:sp>
    </p:spTree>
    <p:extLst>
      <p:ext uri="{BB962C8B-B14F-4D97-AF65-F5344CB8AC3E}">
        <p14:creationId xmlns:p14="http://schemas.microsoft.com/office/powerpoint/2010/main" val="1451184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high levels near the intersections</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2452901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https://www.epa.gov/pm-pollution/particulate-matter-pm-basics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104853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exposure to indoor and outdoor air pollutants in schools in Barcelona, Spain</a:t>
            </a:r>
          </a:p>
          <a:p>
            <a:r>
              <a:rPr lang="en-US" dirty="0">
                <a:hlinkClick r:id="rId3"/>
              </a:rPr>
              <a:t>https://www.epa.gov/indoor-air-quality-iaq/indoor-particulate-matter</a:t>
            </a:r>
            <a:endParaRPr lang="en-US" dirty="0"/>
          </a:p>
          <a:p>
            <a:endParaRPr lang="en-US" dirty="0"/>
          </a:p>
          <a:p>
            <a:r>
              <a:rPr lang="en-US" dirty="0"/>
              <a:t>Rivas, I., Viana, M., Moreno, T., </a:t>
            </a:r>
            <a:r>
              <a:rPr lang="en-US" dirty="0" err="1"/>
              <a:t>Pandolfi</a:t>
            </a:r>
            <a:r>
              <a:rPr lang="en-US" dirty="0"/>
              <a:t>, M., Amato, F., </a:t>
            </a:r>
            <a:r>
              <a:rPr lang="en-US" dirty="0" err="1"/>
              <a:t>Reche</a:t>
            </a:r>
            <a:r>
              <a:rPr lang="en-US" dirty="0"/>
              <a:t>, C., </a:t>
            </a:r>
            <a:r>
              <a:rPr lang="en-US" dirty="0" err="1"/>
              <a:t>Bouso</a:t>
            </a:r>
            <a:r>
              <a:rPr lang="en-US" dirty="0"/>
              <a:t>, L., </a:t>
            </a:r>
            <a:r>
              <a:rPr lang="en-US" dirty="0" err="1"/>
              <a:t>Àlvarez-Pedrerol</a:t>
            </a:r>
            <a:r>
              <a:rPr lang="en-US" dirty="0"/>
              <a:t>, M., </a:t>
            </a:r>
            <a:r>
              <a:rPr lang="en-US" dirty="0" err="1"/>
              <a:t>Alastuey</a:t>
            </a:r>
            <a:r>
              <a:rPr lang="en-US" dirty="0"/>
              <a:t>, A., </a:t>
            </a:r>
            <a:r>
              <a:rPr lang="en-US" dirty="0" err="1"/>
              <a:t>Sunyer</a:t>
            </a:r>
            <a:r>
              <a:rPr lang="en-US" dirty="0"/>
              <a:t>, J. and Querol, X., 2014. Child exposure to indoor and outdoor air pollutants in schools in Barcelona, Spain. Environment international, 69, pp.200-212.</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549597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Sulfur dioxide is a colorless gas with a pungent, irritating odor characteristic of burning sulfur. </a:t>
            </a:r>
          </a:p>
          <a:p>
            <a:endParaRPr lang="en-US" dirty="0"/>
          </a:p>
          <a:p>
            <a:r>
              <a:rPr lang="en-US" dirty="0"/>
              <a:t>The average atmospheric residence time for SO2 is 1-5 days. Ambient air concentrations of SO2 range from 1-5 ug/m3 in remote areas to 400 ug/m3 in polluted urban areas.</a:t>
            </a:r>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783846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Called stratospheric ozone, good ozone occurs naturally in the upper atmosphere, where it forms a protective layer that shields us from the sun's harmful ultraviolet rays. </a:t>
            </a:r>
          </a:p>
          <a:p>
            <a:endParaRPr lang="en-US" dirty="0"/>
          </a:p>
          <a:p>
            <a:r>
              <a:rPr lang="en-US" dirty="0">
                <a:hlinkClick r:id="rId3"/>
              </a:rPr>
              <a:t>https://www.epa.gov/ground-level-ozone-pollution/ground-level-ozone-basics#formation</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97725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https://www.tceq.texas.gov/airquality/sip/criteria-pollutants/sip-lead</a:t>
            </a:r>
            <a:endParaRPr lang="en-US" dirty="0"/>
          </a:p>
          <a:p>
            <a:r>
              <a:rPr lang="en-US" dirty="0">
                <a:hlinkClick r:id="rId4"/>
              </a:rPr>
              <a:t>https://www.epa.gov/air-trends/lead-trends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3229145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https://www.epa.gov/clean-air-act-overview/air-pollution-current-and-future-challenges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187513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combined effects of outdoor and indoor air pollution cause about seven million premature deaths every year, largely as a result of increased mortality from stroke, heart disease, chronic obstructive pulmonary disease, lung cancer and acute respiratory infections.</a:t>
            </a:r>
          </a:p>
          <a:p>
            <a:endParaRPr lang="en-US" dirty="0"/>
          </a:p>
          <a:p>
            <a:r>
              <a:rPr lang="en-US" sz="1200" b="0" i="0" kern="1200" dirty="0">
                <a:solidFill>
                  <a:schemeClr val="tx1"/>
                </a:solidFill>
                <a:effectLst/>
                <a:latin typeface="+mn-lt"/>
                <a:ea typeface="+mn-ea"/>
                <a:cs typeface="+mn-cs"/>
              </a:rPr>
              <a:t>Nearly 90% of air-pollution-related deaths occur in low- and middle-income countries, with nearly </a:t>
            </a:r>
            <a:r>
              <a:rPr lang="en-US" sz="1200" b="0" i="1" kern="1200" dirty="0">
                <a:solidFill>
                  <a:schemeClr val="tx1"/>
                </a:solidFill>
                <a:effectLst/>
                <a:latin typeface="+mn-lt"/>
                <a:ea typeface="+mn-ea"/>
                <a:cs typeface="+mn-cs"/>
              </a:rPr>
              <a:t>2 out of 3 occurring in WHO</a:t>
            </a:r>
            <a:r>
              <a:rPr lang="en-US" sz="1200" b="0" i="0" kern="1200" dirty="0">
                <a:solidFill>
                  <a:schemeClr val="tx1"/>
                </a:solidFill>
                <a:effectLst/>
                <a:latin typeface="+mn-lt"/>
                <a:ea typeface="+mn-ea"/>
                <a:cs typeface="+mn-cs"/>
              </a:rPr>
              <a:t>’s South-East Asia and Western Pacific regions.</a:t>
            </a:r>
            <a:endParaRPr lang="en-US" dirty="0"/>
          </a:p>
          <a:p>
            <a:endParaRPr lang="en-US" dirty="0"/>
          </a:p>
          <a:p>
            <a:r>
              <a:rPr lang="en-US" sz="1200" dirty="0"/>
              <a:t>WHO  </a:t>
            </a:r>
            <a:r>
              <a:rPr lang="en-US" sz="1200" b="0" i="0" kern="1200" dirty="0">
                <a:solidFill>
                  <a:schemeClr val="tx1"/>
                </a:solidFill>
                <a:effectLst/>
                <a:latin typeface="+mn-lt"/>
                <a:ea typeface="+mn-ea"/>
                <a:cs typeface="+mn-cs"/>
              </a:rPr>
              <a:t>World Health Organization</a:t>
            </a:r>
            <a:endParaRPr lang="en-US" sz="1200" dirty="0"/>
          </a:p>
          <a:p>
            <a:r>
              <a:rPr lang="en-US" dirty="0">
                <a:hlinkClick r:id="rId3"/>
              </a:rPr>
              <a:t>https://www.who.int/news-room/detail/27-09-2016-who-releases-country-estimates-on-air-pollution-exposure-and-health-impact</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24001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Whether people are harmed by poor air quality depends on the level and mixture of pollutants in the air, exposure doses and durations, individuals' susceptibilities to diseases, and other factors. Similarly, air pollutants' interactions with ecosystems determine whether air pollution causes harmful environmental effects.</a:t>
            </a:r>
          </a:p>
          <a:p>
            <a:r>
              <a:rPr lang="en-US" dirty="0">
                <a:hlinkClick r:id="rId3"/>
              </a:rPr>
              <a:t>https://www.epa.gov/report-environment/outdoor-air-quality</a:t>
            </a:r>
            <a:endParaRPr lang="en-US" dirty="0"/>
          </a:p>
          <a:p>
            <a:r>
              <a:rPr lang="en-US" dirty="0">
                <a:hlinkClick r:id="rId4"/>
              </a:rPr>
              <a:t>https://indoor.lbl.gov/sites/all/files/lbnl-47713.pdf</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185619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NAAQS are set to protect public health. EPA also sets secondary NAAQS to protect public welfare from adverse effects of criteria pollutants, including protection against visibility impairment, or damage to animals, crops, vegetation, or buildings. </a:t>
            </a:r>
          </a:p>
          <a:p>
            <a:r>
              <a:rPr lang="en-US" dirty="0"/>
              <a:t>The primary standards are set at a level intended to protect public health, including the health of at-risk populations, with an adequate margin of safety. In selecting a margin of safety, EPA considers such factors as the strengths and limitations of the evidence and related uncertainties, the nature and severity of the health effects, the size of the at-risk populations, and whether discernible thresholds have been identified below which health effects do not occur. In general, for the criteria air pollutants, there is no evidence of discernible thresholds.2-7 </a:t>
            </a:r>
          </a:p>
          <a:p>
            <a:endParaRPr lang="en-US" dirty="0"/>
          </a:p>
          <a:p>
            <a:r>
              <a:rPr lang="en-US" dirty="0"/>
              <a:t>For regulatory purposes, EPA distinguishes between categories of particles based on size, and has established standards for fine and coarse particles. PM10, in general terms, is an abbreviation for particles with an aerodynamic diameter less than or equal to 10 micrometers (µm), and represents inhalable particles small enough to penetrate deeply into the lungs (i.e., thoracic particles).</a:t>
            </a:r>
          </a:p>
          <a:p>
            <a:endParaRPr lang="en-US" dirty="0"/>
          </a:p>
          <a:p>
            <a:r>
              <a:rPr lang="en-US" dirty="0"/>
              <a:t>• Different NAAQS for different averaging times</a:t>
            </a:r>
          </a:p>
          <a:p>
            <a:r>
              <a:rPr lang="en-US" dirty="0"/>
              <a:t> 1-hr, 3-hr, 8-hr, 24-hr and annual averages.</a:t>
            </a:r>
          </a:p>
          <a:p>
            <a:r>
              <a:rPr lang="en-US" dirty="0"/>
              <a:t> Averaging times of standards depend on pollutants</a:t>
            </a:r>
          </a:p>
          <a:p>
            <a:r>
              <a:rPr lang="en-US" dirty="0"/>
              <a:t>Some of the air quality standards are designed to protect the public from adverse health effects that can occur after being exposed for a short time, such as hours to days. Other standards are designed to protect people from adverse health effects that are associated with long-term</a:t>
            </a:r>
          </a:p>
          <a:p>
            <a:r>
              <a:rPr lang="en-US" dirty="0"/>
              <a:t>exposures (months to years). For example, the standard for ozone is based on pollutant concentrations measured over a short-term period of eight hours. By contrast, the standard for lead considers average concentrations measured over a rolling three-month period. For fine particulate matter (PM2.5), annual and 24-hour standards work together to provide protection against effects associated with long- and short-term exposures. </a:t>
            </a:r>
          </a:p>
          <a:p>
            <a:endParaRPr lang="en-US" dirty="0"/>
          </a:p>
          <a:p>
            <a:r>
              <a:rPr lang="en-US" dirty="0"/>
              <a:t>. The EPA identifies ground-level ozone (O3), particulate matter (PM), carbon monoxide (CO), sulfur dioxide (SO2), and nitrogen dioxide (NO2) as five common air pollutants and use them to calculate the air quality index (AQ</a:t>
            </a:r>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87843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Mobile Sources – such as cars, buses, planes, trucks, and trains</a:t>
            </a:r>
          </a:p>
          <a:p>
            <a:r>
              <a:rPr lang="en-US" dirty="0"/>
              <a:t>Mobile sources account for more than half of all the air pollution in the United States and the primary mobile source of air pollution is the automobile,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Stationary (point) sources – such as power plants, oil refineries, industrial facilities, and factories</a:t>
            </a:r>
          </a:p>
          <a:p>
            <a:r>
              <a:rPr lang="en-US" sz="1200" b="0" i="0" kern="1200" dirty="0">
                <a:solidFill>
                  <a:schemeClr val="tx1"/>
                </a:solidFill>
                <a:effectLst/>
                <a:latin typeface="+mn-lt"/>
                <a:ea typeface="+mn-ea"/>
                <a:cs typeface="+mn-cs"/>
              </a:rPr>
              <a:t>Stationary sources, like power plants, emit large amounts of pollution from a single location, these are also known as point sources of pollution.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Natural Sources – such as wind-blown dust, wildfires, and volcanoes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Natural sources can sometimes be significant but do not usually create ongoing air pollution problems like the other source types can.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Area Sources – such as agricultural areas, cities, and wood burning fireplaces</a:t>
            </a:r>
          </a:p>
          <a:p>
            <a:r>
              <a:rPr lang="en-US" dirty="0"/>
              <a:t>Area sources are made up of lots of smaller pollution sources that aren't a big deal by themselves but when considered as a group can be. </a:t>
            </a:r>
          </a:p>
          <a:p>
            <a:endParaRPr lang="en-US" dirty="0"/>
          </a:p>
          <a:p>
            <a:r>
              <a:rPr lang="en-US" dirty="0">
                <a:hlinkClick r:id="rId3"/>
              </a:rPr>
              <a:t>https://www.nps.gov/subjects/air/pollutants.htm</a:t>
            </a:r>
            <a:r>
              <a:rPr lang="en-US" dirty="0">
                <a:hlinkClick r:id="rId4"/>
              </a:rPr>
              <a:t>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4094537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138A8D-F3CF-45C9-9621-2D4250EB4F38}"/>
              </a:ext>
            </a:extLst>
          </p:cNvPr>
          <p:cNvSpPr>
            <a:spLocks noGrp="1" noChangeArrowheads="1"/>
          </p:cNvSpPr>
          <p:nvPr>
            <p:ph type="sldNum" sz="quarter" idx="5"/>
          </p:nvPr>
        </p:nvSpPr>
        <p:spPr>
          <a:ln/>
        </p:spPr>
        <p:txBody>
          <a:bodyPr/>
          <a:lstStyle/>
          <a:p>
            <a:fld id="{3041C63F-9D46-48EE-BDAC-6AD9E41925EA}" type="slidenum">
              <a:rPr lang="en-US" altLang="en-US"/>
              <a:pPr/>
              <a:t>7</a:t>
            </a:fld>
            <a:endParaRPr lang="en-US" altLang="en-US"/>
          </a:p>
        </p:txBody>
      </p:sp>
      <p:sp>
        <p:nvSpPr>
          <p:cNvPr id="224258" name="Rectangle 2">
            <a:extLst>
              <a:ext uri="{FF2B5EF4-FFF2-40B4-BE49-F238E27FC236}">
                <a16:creationId xmlns:a16="http://schemas.microsoft.com/office/drawing/2014/main" id="{5509D971-5523-4055-AB22-37EE3E5067AE}"/>
              </a:ext>
            </a:extLst>
          </p:cNvPr>
          <p:cNvSpPr>
            <a:spLocks noGrp="1" noRot="1" noChangeAspect="1" noChangeArrowheads="1" noTextEdit="1"/>
          </p:cNvSpPr>
          <p:nvPr>
            <p:ph type="sldImg"/>
          </p:nvPr>
        </p:nvSpPr>
        <p:spPr>
          <a:ln/>
        </p:spPr>
      </p:sp>
      <p:sp>
        <p:nvSpPr>
          <p:cNvPr id="224259" name="Rectangle 3">
            <a:extLst>
              <a:ext uri="{FF2B5EF4-FFF2-40B4-BE49-F238E27FC236}">
                <a16:creationId xmlns:a16="http://schemas.microsoft.com/office/drawing/2014/main" id="{4B904022-E0E1-425A-BB5F-B75F2D5D474F}"/>
              </a:ext>
            </a:extLst>
          </p:cNvPr>
          <p:cNvSpPr>
            <a:spLocks noGrp="1" noChangeArrowheads="1"/>
          </p:cNvSpPr>
          <p:nvPr>
            <p:ph type="body" idx="1"/>
          </p:nvPr>
        </p:nvSpPr>
        <p:spPr/>
        <p:txBody>
          <a:bodyPr/>
          <a:lstStyle/>
          <a:p>
            <a:pPr>
              <a:lnSpc>
                <a:spcPct val="90000"/>
              </a:lnSpc>
            </a:pPr>
            <a:r>
              <a:rPr lang="en-US" altLang="en-US" dirty="0"/>
              <a:t>Two categories</a:t>
            </a:r>
          </a:p>
          <a:p>
            <a:pPr lvl="1">
              <a:lnSpc>
                <a:spcPct val="90000"/>
              </a:lnSpc>
            </a:pPr>
            <a:r>
              <a:rPr lang="en-US" altLang="en-US" dirty="0"/>
              <a:t>Primary Air Pollutant</a:t>
            </a:r>
          </a:p>
          <a:p>
            <a:pPr lvl="2">
              <a:lnSpc>
                <a:spcPct val="90000"/>
              </a:lnSpc>
            </a:pPr>
            <a:r>
              <a:rPr lang="en-US" altLang="en-US" dirty="0"/>
              <a:t>Harmful substance that is emitted </a:t>
            </a:r>
            <a:r>
              <a:rPr lang="en-US" altLang="en-US" u="sng" dirty="0"/>
              <a:t>directly</a:t>
            </a:r>
            <a:r>
              <a:rPr lang="en-US" altLang="en-US" dirty="0"/>
              <a:t> into the atmosphere </a:t>
            </a:r>
          </a:p>
          <a:p>
            <a:pPr lvl="1">
              <a:lnSpc>
                <a:spcPct val="90000"/>
              </a:lnSpc>
            </a:pPr>
            <a:r>
              <a:rPr lang="en-US" altLang="en-US" dirty="0"/>
              <a:t>Secondary Air Pollutant</a:t>
            </a:r>
          </a:p>
          <a:p>
            <a:pPr lvl="2">
              <a:lnSpc>
                <a:spcPct val="90000"/>
              </a:lnSpc>
            </a:pPr>
            <a:r>
              <a:rPr lang="en-US" altLang="en-US" dirty="0"/>
              <a:t>Harmful substance </a:t>
            </a:r>
            <a:r>
              <a:rPr lang="en-US" altLang="en-US" u="sng" dirty="0"/>
              <a:t>formed in </a:t>
            </a:r>
            <a:r>
              <a:rPr lang="en-US" altLang="en-US" dirty="0"/>
              <a:t>the atmosphere when a primary air pollutant reacts with substances normally found in the atmosphere or with other air pollutants </a:t>
            </a:r>
          </a:p>
          <a:p>
            <a:endParaRPr lang="en-US" altLang="en-US" dirty="0"/>
          </a:p>
          <a:p>
            <a:r>
              <a:rPr lang="en-US" altLang="en-US" dirty="0"/>
              <a:t>Pollution from human-generated and natural sources is often created in one place and transported through the air. Sometimes chemical reactions in the atmosphere change pollutants before they are deposited. Pollutants in the air can create haze, making it harder to see, and pollutant deposition can have biological effects. Location and even the time of year can determine which pollution sources are most important to each park.</a:t>
            </a:r>
          </a:p>
          <a:p>
            <a:r>
              <a:rPr lang="en-US" dirty="0">
                <a:hlinkClick r:id="rId3"/>
              </a:rPr>
              <a:t>https://www.nps.gov/subjects/air/pollutants.htm</a:t>
            </a:r>
            <a:r>
              <a:rPr lang="en-US" dirty="0">
                <a:hlinkClick r:id="rId4"/>
              </a:rPr>
              <a:t> </a:t>
            </a:r>
            <a:endParaRPr lang="en-US" altLang="en-US" dirty="0"/>
          </a:p>
        </p:txBody>
      </p:sp>
    </p:spTree>
    <p:extLst>
      <p:ext uri="{BB962C8B-B14F-4D97-AF65-F5344CB8AC3E}">
        <p14:creationId xmlns:p14="http://schemas.microsoft.com/office/powerpoint/2010/main" val="1407549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Two categories</a:t>
            </a:r>
          </a:p>
          <a:p>
            <a:pPr lvl="1">
              <a:lnSpc>
                <a:spcPct val="90000"/>
              </a:lnSpc>
            </a:pPr>
            <a:r>
              <a:rPr lang="en-US" altLang="en-US" dirty="0"/>
              <a:t>Primary Air Pollutant</a:t>
            </a:r>
          </a:p>
          <a:p>
            <a:pPr lvl="2">
              <a:lnSpc>
                <a:spcPct val="90000"/>
              </a:lnSpc>
            </a:pPr>
            <a:r>
              <a:rPr lang="en-US" altLang="en-US" dirty="0"/>
              <a:t>Harmful substance that is emitted </a:t>
            </a:r>
            <a:r>
              <a:rPr lang="en-US" altLang="en-US" u="sng" dirty="0"/>
              <a:t>directly</a:t>
            </a:r>
            <a:r>
              <a:rPr lang="en-US" altLang="en-US" dirty="0"/>
              <a:t> into the atmosphere </a:t>
            </a:r>
          </a:p>
          <a:p>
            <a:pPr lvl="1">
              <a:lnSpc>
                <a:spcPct val="90000"/>
              </a:lnSpc>
            </a:pPr>
            <a:r>
              <a:rPr lang="en-US" altLang="en-US" dirty="0"/>
              <a:t>Secondary Air Pollutant</a:t>
            </a:r>
          </a:p>
          <a:p>
            <a:pPr lvl="2">
              <a:lnSpc>
                <a:spcPct val="90000"/>
              </a:lnSpc>
            </a:pPr>
            <a:r>
              <a:rPr lang="en-US" altLang="en-US" dirty="0"/>
              <a:t>Harmful substance </a:t>
            </a:r>
            <a:r>
              <a:rPr lang="en-US" altLang="en-US" u="sng" dirty="0"/>
              <a:t>formed in </a:t>
            </a:r>
            <a:r>
              <a:rPr lang="en-US" altLang="en-US" dirty="0"/>
              <a:t>the atmosphere when a primary air pollutant reacts with substances normally found in the atmosphere or with other air pollutants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211793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cases, exposure may occur simultaneously from many sources and through multiple routes. Pathways of exposures to lead, for example, include air pollution from traffic and industrial emissions, drinking water, food, tobacco smoking, dusts, paints and other industrially produced commodities and soil. </a:t>
            </a:r>
          </a:p>
          <a:p>
            <a:endParaRPr lang="en-US" dirty="0"/>
          </a:p>
          <a:p>
            <a:r>
              <a:rPr lang="en-US" dirty="0">
                <a:hlinkClick r:id="rId3"/>
              </a:rPr>
              <a:t>https://www.learner.org/courses/envsci/visual/visual.php?shortname=exposure_pathways</a:t>
            </a:r>
            <a:endParaRPr lang="en-US" dirty="0"/>
          </a:p>
          <a:p>
            <a:r>
              <a:rPr lang="en-US" dirty="0">
                <a:hlinkClick r:id="rId4"/>
              </a:rPr>
              <a:t>https://www.epa.gov/expobox/exposure-assessment-tools-routes</a:t>
            </a:r>
            <a:endParaRPr lang="en-US" dirty="0"/>
          </a:p>
          <a:p>
            <a:endParaRPr lang="en-US" dirty="0"/>
          </a:p>
          <a:p>
            <a:endParaRPr lang="en-US" dirty="0"/>
          </a:p>
          <a:p>
            <a:r>
              <a:rPr lang="en-US" dirty="0"/>
              <a:t>Inhalation exposure can result from breathing air that is contaminated with particulate matter (e.g., dust), vapors (e.g., volatile or </a:t>
            </a:r>
            <a:r>
              <a:rPr lang="en-US" dirty="0" err="1"/>
              <a:t>semivolatile</a:t>
            </a:r>
            <a:r>
              <a:rPr lang="en-US" dirty="0"/>
              <a:t> contaminants), or aerosols. Individuals can be exposed via the inhalation route during a variety of activities outdoors and indoors.  Indoor receptors could also be exposed to outdoor air contaminants that infiltrate the indoor environment.</a:t>
            </a:r>
          </a:p>
          <a:p>
            <a:endParaRPr lang="en-US" dirty="0"/>
          </a:p>
          <a:p>
            <a:r>
              <a:rPr lang="en-US" dirty="0"/>
              <a:t>Ingestion exposure can occur via consumption of contaminated food, water and other liquids. Food can contain chemical residues as a result.</a:t>
            </a:r>
          </a:p>
          <a:p>
            <a:endParaRPr lang="en-US" dirty="0"/>
          </a:p>
          <a:p>
            <a:r>
              <a:rPr lang="en-US" dirty="0"/>
              <a:t>Dermal exposure can result from skin contact with contaminated environmental media, including:</a:t>
            </a:r>
          </a:p>
          <a:p>
            <a:r>
              <a:rPr lang="en-US" dirty="0"/>
              <a:t>water (e.g., during bathing, washing, swimming);</a:t>
            </a:r>
          </a:p>
          <a:p>
            <a:r>
              <a:rPr lang="en-US" dirty="0"/>
              <a:t>sediment (e.g., while wading, fishing);</a:t>
            </a:r>
          </a:p>
          <a:p>
            <a:r>
              <a:rPr lang="en-US" dirty="0"/>
              <a:t>outdoor soil or dust (e.g., during recreational, gardening, or construction-related activities); and</a:t>
            </a:r>
          </a:p>
          <a:p>
            <a:r>
              <a:rPr lang="en-US" dirty="0"/>
              <a:t>indoor dust that has settled on carpets, floors, clothing, counter tops, or other surfaces.</a:t>
            </a:r>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931853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CECBF4-1020-4A97-9618-7E80AED15574}"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F484C-CEB5-4E54-8D38-A9C64AF91DBC}" type="slidenum">
              <a:rPr lang="en-US" smtClean="0"/>
              <a:t>‹#›</a:t>
            </a:fld>
            <a:endParaRPr lang="en-US"/>
          </a:p>
        </p:txBody>
      </p:sp>
    </p:spTree>
    <p:extLst>
      <p:ext uri="{BB962C8B-B14F-4D97-AF65-F5344CB8AC3E}">
        <p14:creationId xmlns:p14="http://schemas.microsoft.com/office/powerpoint/2010/main" val="287103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5F034B-206E-4ED1-983C-0DC20C768BD4}" type="slidenum">
              <a:rPr lang="en-US" altLang="en-US"/>
              <a:pPr>
                <a:defRPr/>
              </a:pPr>
              <a:t>‹#›</a:t>
            </a:fld>
            <a:endParaRPr lang="en-US" altLang="en-US"/>
          </a:p>
        </p:txBody>
      </p:sp>
    </p:spTree>
    <p:extLst>
      <p:ext uri="{BB962C8B-B14F-4D97-AF65-F5344CB8AC3E}">
        <p14:creationId xmlns:p14="http://schemas.microsoft.com/office/powerpoint/2010/main" val="34685478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epa.gov/air-trends/lead-trend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indoor.lbl.gov/sites/all/files/lbnl-47713.pdf" TargetMode="External"/><Relationship Id="rId3" Type="http://schemas.openxmlformats.org/officeDocument/2006/relationships/hyperlink" Target="https://www.niehs.nih.gov/health/topics/agents/air-pollution/index.cfm" TargetMode="External"/><Relationship Id="rId7" Type="http://schemas.openxmlformats.org/officeDocument/2006/relationships/hyperlink" Target="https://www.epa.gov/report-environment/outdoor-air-quality" TargetMode="External"/><Relationship Id="rId2" Type="http://schemas.openxmlformats.org/officeDocument/2006/relationships/hyperlink" Target="https://www.nps.gov/subjects/air/pollutants.htm" TargetMode="External"/><Relationship Id="rId1" Type="http://schemas.openxmlformats.org/officeDocument/2006/relationships/slideLayout" Target="../slideLayouts/slideLayout1.xml"/><Relationship Id="rId6" Type="http://schemas.openxmlformats.org/officeDocument/2006/relationships/hyperlink" Target="https://www.who.int/health-topics/air-pollution" TargetMode="External"/><Relationship Id="rId5" Type="http://schemas.openxmlformats.org/officeDocument/2006/relationships/hyperlink" Target="https://www.epa.gov/expobox/exposure-assessment-tools-routes" TargetMode="External"/><Relationship Id="rId4" Type="http://schemas.openxmlformats.org/officeDocument/2006/relationships/hyperlink" Target="https://www.unece.org/environmental-policy/conventions/envlrtapwelcome/cross-sectoral-linkages/air-pollution-and-health.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health-topics/air-pollut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nature.com/articles/750016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who.int/health-topics/air-pollution" TargetMode="External"/><Relationship Id="rId4" Type="http://schemas.openxmlformats.org/officeDocument/2006/relationships/hyperlink" Target="https://www.nps.gov/subjects/air/pollutants.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mhsibess.weebly.com/day-3-48.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learner.org/courses/envsci/visual/visual.php?shortname=exposure_pathway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68FD-D5AC-440A-934E-840CEFACD09F}"/>
              </a:ext>
            </a:extLst>
          </p:cNvPr>
          <p:cNvSpPr>
            <a:spLocks noGrp="1"/>
          </p:cNvSpPr>
          <p:nvPr>
            <p:ph type="title"/>
          </p:nvPr>
        </p:nvSpPr>
        <p:spPr>
          <a:xfrm>
            <a:off x="97971" y="211167"/>
            <a:ext cx="11919858" cy="931207"/>
          </a:xfrm>
        </p:spPr>
        <p:txBody>
          <a:bodyPr>
            <a:normAutofit/>
          </a:bodyPr>
          <a:lstStyle/>
          <a:p>
            <a:r>
              <a:rPr lang="en-US" dirty="0"/>
              <a:t>Routes of Exposure to the Criteria Pollutants: CO</a:t>
            </a:r>
          </a:p>
        </p:txBody>
      </p:sp>
      <p:sp>
        <p:nvSpPr>
          <p:cNvPr id="5" name="Rectangle 3">
            <a:extLst>
              <a:ext uri="{FF2B5EF4-FFF2-40B4-BE49-F238E27FC236}">
                <a16:creationId xmlns:a16="http://schemas.microsoft.com/office/drawing/2014/main" id="{1AB1EBC0-4064-4E52-B57D-D6C720600788}"/>
              </a:ext>
            </a:extLst>
          </p:cNvPr>
          <p:cNvSpPr txBox="1">
            <a:spLocks noChangeArrowheads="1"/>
          </p:cNvSpPr>
          <p:nvPr/>
        </p:nvSpPr>
        <p:spPr>
          <a:xfrm>
            <a:off x="1871890" y="1117600"/>
            <a:ext cx="8077200" cy="1083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400" dirty="0"/>
          </a:p>
        </p:txBody>
      </p:sp>
      <p:pic>
        <p:nvPicPr>
          <p:cNvPr id="6" name="Picture 13" descr="http://www.intechopen.com/source/html/11378/media/image4.jpeg">
            <a:extLst>
              <a:ext uri="{FF2B5EF4-FFF2-40B4-BE49-F238E27FC236}">
                <a16:creationId xmlns:a16="http://schemas.microsoft.com/office/drawing/2014/main" id="{51982383-5508-4CB2-A61F-A3298C392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240" y="1659467"/>
            <a:ext cx="6364512" cy="382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9B45A36C-38F1-4AF6-8CAF-B69ED8674CB1}"/>
              </a:ext>
            </a:extLst>
          </p:cNvPr>
          <p:cNvSpPr txBox="1">
            <a:spLocks noChangeArrowheads="1"/>
          </p:cNvSpPr>
          <p:nvPr/>
        </p:nvSpPr>
        <p:spPr bwMode="auto">
          <a:xfrm>
            <a:off x="1871891" y="6393723"/>
            <a:ext cx="8486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mn-lt"/>
                <a:cs typeface="Arial" panose="020B0604020202020204" pitchFamily="34" charset="0"/>
              </a:rPr>
              <a:t>Popescu and </a:t>
            </a:r>
            <a:r>
              <a:rPr lang="en-US" altLang="en-US" sz="1200" dirty="0" err="1">
                <a:latin typeface="+mn-lt"/>
                <a:cs typeface="Arial" panose="020B0604020202020204" pitchFamily="34" charset="0"/>
              </a:rPr>
              <a:t>Ionel</a:t>
            </a:r>
            <a:r>
              <a:rPr lang="en-US" altLang="en-US" sz="1200" dirty="0">
                <a:latin typeface="+mn-lt"/>
                <a:cs typeface="Arial" panose="020B0604020202020204" pitchFamily="34" charset="0"/>
              </a:rPr>
              <a:t> (2010). Anthropogenic Air Pollution Sources, Air Quality, Ashok Kumar (Ed.), ISBN: 978-953-307-131-2</a:t>
            </a:r>
          </a:p>
          <a:p>
            <a:pPr eaLnBrk="1" hangingPunct="1">
              <a:spcBef>
                <a:spcPct val="0"/>
              </a:spcBef>
              <a:buFontTx/>
              <a:buNone/>
            </a:pPr>
            <a:r>
              <a:rPr lang="en-US" altLang="en-US" sz="1200" dirty="0">
                <a:latin typeface="+mn-lt"/>
                <a:cs typeface="Arial" panose="020B0604020202020204" pitchFamily="34" charset="0"/>
              </a:rPr>
              <a:t>Available from: http://www.intechopen.com/books/air-quality/anthropogenic-air-pollution-sources</a:t>
            </a:r>
            <a:endParaRPr lang="es-MX" altLang="en-US" sz="1200" dirty="0">
              <a:latin typeface="+mn-lt"/>
              <a:cs typeface="Arial" panose="020B0604020202020204" pitchFamily="34" charset="0"/>
            </a:endParaRPr>
          </a:p>
        </p:txBody>
      </p:sp>
      <p:sp>
        <p:nvSpPr>
          <p:cNvPr id="9" name="Rectangle 8">
            <a:extLst>
              <a:ext uri="{FF2B5EF4-FFF2-40B4-BE49-F238E27FC236}">
                <a16:creationId xmlns:a16="http://schemas.microsoft.com/office/drawing/2014/main" id="{AF55575F-FD0D-4B61-8246-3825030DE078}"/>
              </a:ext>
            </a:extLst>
          </p:cNvPr>
          <p:cNvSpPr/>
          <p:nvPr/>
        </p:nvSpPr>
        <p:spPr>
          <a:xfrm>
            <a:off x="468086" y="1290135"/>
            <a:ext cx="4931228" cy="830997"/>
          </a:xfrm>
          <a:prstGeom prst="rect">
            <a:avLst/>
          </a:prstGeom>
        </p:spPr>
        <p:txBody>
          <a:bodyPr wrap="square">
            <a:spAutoFit/>
          </a:bodyPr>
          <a:lstStyle/>
          <a:p>
            <a:pPr marL="342900" indent="-342900">
              <a:buFont typeface="Arial" panose="020B0604020202020204" pitchFamily="34" charset="0"/>
              <a:buChar char="•"/>
            </a:pPr>
            <a:r>
              <a:rPr lang="en-US" sz="2400" dirty="0"/>
              <a:t>Inhalation is the only exposure route for carbon monoxide (CO).</a:t>
            </a:r>
          </a:p>
        </p:txBody>
      </p:sp>
      <p:sp>
        <p:nvSpPr>
          <p:cNvPr id="10" name="Rectangle 9">
            <a:extLst>
              <a:ext uri="{FF2B5EF4-FFF2-40B4-BE49-F238E27FC236}">
                <a16:creationId xmlns:a16="http://schemas.microsoft.com/office/drawing/2014/main" id="{42C18040-400C-49E3-B1F9-22184ED284DE}"/>
              </a:ext>
            </a:extLst>
          </p:cNvPr>
          <p:cNvSpPr/>
          <p:nvPr/>
        </p:nvSpPr>
        <p:spPr>
          <a:xfrm>
            <a:off x="468086" y="2260137"/>
            <a:ext cx="4931227" cy="4154984"/>
          </a:xfrm>
          <a:prstGeom prst="rect">
            <a:avLst/>
          </a:prstGeom>
        </p:spPr>
        <p:txBody>
          <a:bodyPr wrap="square">
            <a:spAutoFit/>
          </a:bodyPr>
          <a:lstStyle/>
          <a:p>
            <a:pPr marL="342900" indent="-342900">
              <a:buFont typeface="Arial" panose="020B0604020202020204" pitchFamily="34" charset="0"/>
              <a:buChar char="•"/>
            </a:pPr>
            <a:r>
              <a:rPr lang="en-US" sz="2400" dirty="0"/>
              <a:t>Anthropogenic emissions are responsible for about two thirds of the carbon monoxide in the atmosphere.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majority of CO emissions to ambient air come from mobile sources, especially in urban areas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cities, as much as 95% is from motor vehicles</a:t>
            </a:r>
          </a:p>
        </p:txBody>
      </p:sp>
      <p:sp>
        <p:nvSpPr>
          <p:cNvPr id="11" name="Rectangle 10">
            <a:extLst>
              <a:ext uri="{FF2B5EF4-FFF2-40B4-BE49-F238E27FC236}">
                <a16:creationId xmlns:a16="http://schemas.microsoft.com/office/drawing/2014/main" id="{42375E73-9972-4F67-8090-7483B9E1563D}"/>
              </a:ext>
            </a:extLst>
          </p:cNvPr>
          <p:cNvSpPr/>
          <p:nvPr/>
        </p:nvSpPr>
        <p:spPr>
          <a:xfrm>
            <a:off x="7709072" y="1290135"/>
            <a:ext cx="1485663" cy="369332"/>
          </a:xfrm>
          <a:prstGeom prst="rect">
            <a:avLst/>
          </a:prstGeom>
        </p:spPr>
        <p:txBody>
          <a:bodyPr wrap="none">
            <a:spAutoFit/>
          </a:bodyPr>
          <a:lstStyle/>
          <a:p>
            <a:r>
              <a:rPr lang="en-US" dirty="0"/>
              <a:t>Sources of CO</a:t>
            </a:r>
          </a:p>
        </p:txBody>
      </p:sp>
    </p:spTree>
    <p:extLst>
      <p:ext uri="{BB962C8B-B14F-4D97-AF65-F5344CB8AC3E}">
        <p14:creationId xmlns:p14="http://schemas.microsoft.com/office/powerpoint/2010/main" val="290164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Small Number of Cars can be Responsible for a LOT of the Pollution</a:t>
            </a:r>
          </a:p>
        </p:txBody>
      </p:sp>
      <p:pic>
        <p:nvPicPr>
          <p:cNvPr id="3" name="Picture 2"/>
          <p:cNvPicPr>
            <a:picLocks noChangeAspect="1"/>
          </p:cNvPicPr>
          <p:nvPr/>
        </p:nvPicPr>
        <p:blipFill>
          <a:blip r:embed="rId3"/>
          <a:stretch>
            <a:fillRect/>
          </a:stretch>
        </p:blipFill>
        <p:spPr>
          <a:xfrm>
            <a:off x="1524000" y="1367858"/>
            <a:ext cx="9144000" cy="4793591"/>
          </a:xfrm>
          <a:prstGeom prst="rect">
            <a:avLst/>
          </a:prstGeom>
        </p:spPr>
      </p:pic>
    </p:spTree>
    <p:extLst>
      <p:ext uri="{BB962C8B-B14F-4D97-AF65-F5344CB8AC3E}">
        <p14:creationId xmlns:p14="http://schemas.microsoft.com/office/powerpoint/2010/main" val="387591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OHNAV~1\AppData\Local\Temp\vmware-John A Volckens\VMwareDnD\6b30ae39\Ott 1982.png"/>
          <p:cNvPicPr>
            <a:picLocks noChangeAspect="1" noChangeArrowheads="1"/>
          </p:cNvPicPr>
          <p:nvPr/>
        </p:nvPicPr>
        <p:blipFill rotWithShape="1">
          <a:blip r:embed="rId3">
            <a:extLst>
              <a:ext uri="{28A0092B-C50C-407E-A947-70E740481C1C}">
                <a14:useLocalDpi xmlns:a14="http://schemas.microsoft.com/office/drawing/2010/main" val="0"/>
              </a:ext>
            </a:extLst>
          </a:blip>
          <a:srcRect l="3017" t="3436" r="3491" b="6378"/>
          <a:stretch/>
        </p:blipFill>
        <p:spPr bwMode="auto">
          <a:xfrm>
            <a:off x="1556696" y="1217838"/>
            <a:ext cx="9078608" cy="54289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0" y="6568408"/>
            <a:ext cx="2376420" cy="307777"/>
          </a:xfrm>
          <a:prstGeom prst="rect">
            <a:avLst/>
          </a:prstGeom>
          <a:noFill/>
        </p:spPr>
        <p:txBody>
          <a:bodyPr wrap="none" rtlCol="0">
            <a:spAutoFit/>
          </a:bodyPr>
          <a:lstStyle/>
          <a:p>
            <a:r>
              <a:rPr lang="en-US" sz="1400" dirty="0" err="1"/>
              <a:t>Ott</a:t>
            </a:r>
            <a:r>
              <a:rPr lang="en-US" sz="1400" dirty="0"/>
              <a:t>, </a:t>
            </a:r>
            <a:r>
              <a:rPr lang="en-US" sz="1400" i="1" dirty="0" err="1"/>
              <a:t>Env</a:t>
            </a:r>
            <a:r>
              <a:rPr lang="en-US" sz="1400" i="1" dirty="0"/>
              <a:t>. Int. </a:t>
            </a:r>
            <a:r>
              <a:rPr lang="en-US" sz="1400" dirty="0"/>
              <a:t>(1982) 7:179-196</a:t>
            </a:r>
          </a:p>
        </p:txBody>
      </p:sp>
      <p:sp>
        <p:nvSpPr>
          <p:cNvPr id="3" name="Title 2">
            <a:extLst>
              <a:ext uri="{FF2B5EF4-FFF2-40B4-BE49-F238E27FC236}">
                <a16:creationId xmlns:a16="http://schemas.microsoft.com/office/drawing/2014/main" id="{6F530D74-D16C-4FAE-AAB7-E1FB0A858675}"/>
              </a:ext>
            </a:extLst>
          </p:cNvPr>
          <p:cNvSpPr>
            <a:spLocks noGrp="1"/>
          </p:cNvSpPr>
          <p:nvPr>
            <p:ph type="title"/>
          </p:nvPr>
        </p:nvSpPr>
        <p:spPr/>
        <p:txBody>
          <a:bodyPr/>
          <a:lstStyle/>
          <a:p>
            <a:r>
              <a:rPr lang="en-US" dirty="0"/>
              <a:t>Example: CO Spatial Variability </a:t>
            </a:r>
          </a:p>
        </p:txBody>
      </p:sp>
    </p:spTree>
    <p:extLst>
      <p:ext uri="{BB962C8B-B14F-4D97-AF65-F5344CB8AC3E}">
        <p14:creationId xmlns:p14="http://schemas.microsoft.com/office/powerpoint/2010/main" val="345888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68FD-D5AC-440A-934E-840CEFACD09F}"/>
              </a:ext>
            </a:extLst>
          </p:cNvPr>
          <p:cNvSpPr>
            <a:spLocks noGrp="1"/>
          </p:cNvSpPr>
          <p:nvPr>
            <p:ph type="title"/>
          </p:nvPr>
        </p:nvSpPr>
        <p:spPr>
          <a:xfrm>
            <a:off x="97971" y="211167"/>
            <a:ext cx="11919858" cy="931207"/>
          </a:xfrm>
        </p:spPr>
        <p:txBody>
          <a:bodyPr>
            <a:normAutofit/>
          </a:bodyPr>
          <a:lstStyle/>
          <a:p>
            <a:r>
              <a:rPr lang="en-US" dirty="0"/>
              <a:t>Routes of Exposure to the Criteria Pollutants: PM</a:t>
            </a:r>
          </a:p>
        </p:txBody>
      </p:sp>
      <p:sp>
        <p:nvSpPr>
          <p:cNvPr id="3" name="Content Placeholder 2">
            <a:extLst>
              <a:ext uri="{FF2B5EF4-FFF2-40B4-BE49-F238E27FC236}">
                <a16:creationId xmlns:a16="http://schemas.microsoft.com/office/drawing/2014/main" id="{7445A743-7762-4C71-A7D6-6288F28A4BEA}"/>
              </a:ext>
            </a:extLst>
          </p:cNvPr>
          <p:cNvSpPr>
            <a:spLocks noGrp="1"/>
          </p:cNvSpPr>
          <p:nvPr>
            <p:ph idx="1"/>
          </p:nvPr>
        </p:nvSpPr>
        <p:spPr>
          <a:xfrm>
            <a:off x="97971" y="1144828"/>
            <a:ext cx="4659086" cy="5410200"/>
          </a:xfrm>
        </p:spPr>
        <p:txBody>
          <a:bodyPr>
            <a:noAutofit/>
          </a:bodyPr>
          <a:lstStyle/>
          <a:p>
            <a:r>
              <a:rPr lang="en-US" sz="2400" dirty="0"/>
              <a:t>Particulate matter (PM) contains microscopic solids or liquid droplets that can be inhaled and cause serious health problems.</a:t>
            </a:r>
          </a:p>
          <a:p>
            <a:r>
              <a:rPr lang="en-US" sz="2400" dirty="0"/>
              <a:t>These particles come in many sizes and shapes and can be made up of hundreds of different chemicals.</a:t>
            </a:r>
          </a:p>
          <a:p>
            <a:r>
              <a:rPr lang="en-US" sz="2400" dirty="0"/>
              <a:t>Some are emitted directly from a source, such as construction sites or fires.</a:t>
            </a:r>
          </a:p>
          <a:p>
            <a:r>
              <a:rPr lang="en-US" sz="2400" dirty="0"/>
              <a:t>Most form in the atmosphere as a result of chemical reactions from pollutants emitted by power plants, industries and automobiles.</a:t>
            </a:r>
          </a:p>
        </p:txBody>
      </p:sp>
      <p:grpSp>
        <p:nvGrpSpPr>
          <p:cNvPr id="4" name="Group 2">
            <a:extLst>
              <a:ext uri="{FF2B5EF4-FFF2-40B4-BE49-F238E27FC236}">
                <a16:creationId xmlns:a16="http://schemas.microsoft.com/office/drawing/2014/main" id="{E38D07D0-C799-45F5-8AD7-152A64174B3D}"/>
              </a:ext>
            </a:extLst>
          </p:cNvPr>
          <p:cNvGrpSpPr>
            <a:grpSpLocks/>
          </p:cNvGrpSpPr>
          <p:nvPr/>
        </p:nvGrpSpPr>
        <p:grpSpPr bwMode="auto">
          <a:xfrm>
            <a:off x="4757057" y="1236633"/>
            <a:ext cx="7184571" cy="5410200"/>
            <a:chOff x="624" y="876"/>
            <a:chExt cx="4176" cy="3037"/>
          </a:xfrm>
        </p:grpSpPr>
        <p:pic>
          <p:nvPicPr>
            <p:cNvPr id="5" name="Picture 3">
              <a:extLst>
                <a:ext uri="{FF2B5EF4-FFF2-40B4-BE49-F238E27FC236}">
                  <a16:creationId xmlns:a16="http://schemas.microsoft.com/office/drawing/2014/main" id="{9245D629-77DC-41A4-8B44-B72D27886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876"/>
              <a:ext cx="4176" cy="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578F816E-7DA4-43F8-BDE5-673F4D0A0711}"/>
                </a:ext>
              </a:extLst>
            </p:cNvPr>
            <p:cNvSpPr>
              <a:spLocks noChangeArrowheads="1"/>
            </p:cNvSpPr>
            <p:nvPr/>
          </p:nvSpPr>
          <p:spPr bwMode="auto">
            <a:xfrm>
              <a:off x="1584" y="1806"/>
              <a:ext cx="2256" cy="1176"/>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US" sz="2000" b="1" dirty="0"/>
                <a:t>PM is emitted by</a:t>
              </a:r>
            </a:p>
            <a:p>
              <a:pPr algn="ctr" eaLnBrk="1" hangingPunct="1"/>
              <a:r>
                <a:rPr lang="en-US" sz="2000" b="1" dirty="0"/>
                <a:t>many different sources</a:t>
              </a:r>
            </a:p>
          </p:txBody>
        </p:sp>
      </p:grpSp>
    </p:spTree>
    <p:extLst>
      <p:ext uri="{BB962C8B-B14F-4D97-AF65-F5344CB8AC3E}">
        <p14:creationId xmlns:p14="http://schemas.microsoft.com/office/powerpoint/2010/main" val="387267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68FD-D5AC-440A-934E-840CEFACD09F}"/>
              </a:ext>
            </a:extLst>
          </p:cNvPr>
          <p:cNvSpPr>
            <a:spLocks noGrp="1"/>
          </p:cNvSpPr>
          <p:nvPr>
            <p:ph type="title"/>
          </p:nvPr>
        </p:nvSpPr>
        <p:spPr>
          <a:xfrm>
            <a:off x="97971" y="211167"/>
            <a:ext cx="11919858" cy="931207"/>
          </a:xfrm>
        </p:spPr>
        <p:txBody>
          <a:bodyPr>
            <a:normAutofit/>
          </a:bodyPr>
          <a:lstStyle/>
          <a:p>
            <a:r>
              <a:rPr lang="en-US" dirty="0"/>
              <a:t>Routes of Exposure to the Criteria Pollutants: PM</a:t>
            </a:r>
          </a:p>
        </p:txBody>
      </p:sp>
      <p:sp>
        <p:nvSpPr>
          <p:cNvPr id="3" name="Content Placeholder 2">
            <a:extLst>
              <a:ext uri="{FF2B5EF4-FFF2-40B4-BE49-F238E27FC236}">
                <a16:creationId xmlns:a16="http://schemas.microsoft.com/office/drawing/2014/main" id="{7445A743-7762-4C71-A7D6-6288F28A4BEA}"/>
              </a:ext>
            </a:extLst>
          </p:cNvPr>
          <p:cNvSpPr>
            <a:spLocks noGrp="1"/>
          </p:cNvSpPr>
          <p:nvPr>
            <p:ph idx="1"/>
          </p:nvPr>
        </p:nvSpPr>
        <p:spPr>
          <a:xfrm>
            <a:off x="184315" y="1315435"/>
            <a:ext cx="5095875" cy="5331398"/>
          </a:xfrm>
        </p:spPr>
        <p:txBody>
          <a:bodyPr>
            <a:normAutofit fontScale="92500" lnSpcReduction="10000"/>
          </a:bodyPr>
          <a:lstStyle/>
          <a:p>
            <a:pPr>
              <a:spcBef>
                <a:spcPts val="1800"/>
              </a:spcBef>
            </a:pPr>
            <a:r>
              <a:rPr lang="en-US" dirty="0"/>
              <a:t>PM is also found in all indoor environments. Indoor PM levels have the potential to exceed outdoor PM levels and the NAAQS. </a:t>
            </a:r>
          </a:p>
          <a:p>
            <a:pPr>
              <a:spcBef>
                <a:spcPts val="1800"/>
              </a:spcBef>
            </a:pPr>
            <a:r>
              <a:rPr lang="en-US" dirty="0"/>
              <a:t>However, less is known about the specific impacts of indoor PM on health.</a:t>
            </a:r>
          </a:p>
          <a:p>
            <a:pPr>
              <a:spcBef>
                <a:spcPts val="1800"/>
              </a:spcBef>
            </a:pPr>
            <a:r>
              <a:rPr lang="en-US" dirty="0"/>
              <a:t>Indoor PM can be generated through cooking, combustion activities (including burning of candles, use of fireplaces, use of unvented space heaters or kerosene heaters, cigarette smoking) and some hobbies. </a:t>
            </a:r>
          </a:p>
          <a:p>
            <a:pPr>
              <a:spcBef>
                <a:spcPts val="1800"/>
              </a:spcBef>
            </a:pPr>
            <a:endParaRPr lang="en-US" dirty="0"/>
          </a:p>
        </p:txBody>
      </p:sp>
      <p:sp>
        <p:nvSpPr>
          <p:cNvPr id="7" name="Rectangle 6">
            <a:extLst>
              <a:ext uri="{FF2B5EF4-FFF2-40B4-BE49-F238E27FC236}">
                <a16:creationId xmlns:a16="http://schemas.microsoft.com/office/drawing/2014/main" id="{C1E7B7F5-4AEC-4F62-BCD5-45A69E9198C2}"/>
              </a:ext>
            </a:extLst>
          </p:cNvPr>
          <p:cNvSpPr/>
          <p:nvPr/>
        </p:nvSpPr>
        <p:spPr>
          <a:xfrm>
            <a:off x="5225143" y="5424493"/>
            <a:ext cx="6096000" cy="923330"/>
          </a:xfrm>
          <a:prstGeom prst="rect">
            <a:avLst/>
          </a:prstGeom>
        </p:spPr>
        <p:txBody>
          <a:bodyPr>
            <a:spAutoFit/>
          </a:bodyPr>
          <a:lstStyle/>
          <a:p>
            <a:r>
              <a:rPr lang="en-US" dirty="0"/>
              <a:t>Average indoor and outdoor PM2.5 chemical composition in BREATHE schools. - Child exposure to indoor and outdoor air pollutants in schools in Barcelona, Spain</a:t>
            </a:r>
          </a:p>
        </p:txBody>
      </p:sp>
      <p:pic>
        <p:nvPicPr>
          <p:cNvPr id="8" name="Picture 7">
            <a:extLst>
              <a:ext uri="{FF2B5EF4-FFF2-40B4-BE49-F238E27FC236}">
                <a16:creationId xmlns:a16="http://schemas.microsoft.com/office/drawing/2014/main" id="{0143A350-A75A-4C0F-93C2-2F2D7899EC16}"/>
              </a:ext>
            </a:extLst>
          </p:cNvPr>
          <p:cNvPicPr>
            <a:picLocks noChangeAspect="1"/>
          </p:cNvPicPr>
          <p:nvPr/>
        </p:nvPicPr>
        <p:blipFill>
          <a:blip r:embed="rId3"/>
          <a:stretch>
            <a:fillRect/>
          </a:stretch>
        </p:blipFill>
        <p:spPr>
          <a:xfrm>
            <a:off x="5725205" y="1245740"/>
            <a:ext cx="5095875" cy="4200525"/>
          </a:xfrm>
          <a:prstGeom prst="rect">
            <a:avLst/>
          </a:prstGeom>
        </p:spPr>
      </p:pic>
    </p:spTree>
    <p:extLst>
      <p:ext uri="{BB962C8B-B14F-4D97-AF65-F5344CB8AC3E}">
        <p14:creationId xmlns:p14="http://schemas.microsoft.com/office/powerpoint/2010/main" val="104725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68FD-D5AC-440A-934E-840CEFACD09F}"/>
              </a:ext>
            </a:extLst>
          </p:cNvPr>
          <p:cNvSpPr>
            <a:spLocks noGrp="1"/>
          </p:cNvSpPr>
          <p:nvPr>
            <p:ph type="title"/>
          </p:nvPr>
        </p:nvSpPr>
        <p:spPr>
          <a:xfrm>
            <a:off x="97971" y="211167"/>
            <a:ext cx="11919858" cy="931207"/>
          </a:xfrm>
        </p:spPr>
        <p:txBody>
          <a:bodyPr>
            <a:normAutofit fontScale="90000"/>
          </a:bodyPr>
          <a:lstStyle/>
          <a:p>
            <a:r>
              <a:rPr lang="en-US" dirty="0"/>
              <a:t>Routes of Exposure to the Criteria Pollutants: Nitrogen Oxides </a:t>
            </a:r>
          </a:p>
        </p:txBody>
      </p:sp>
      <p:sp>
        <p:nvSpPr>
          <p:cNvPr id="5" name="Rectangle 4">
            <a:extLst>
              <a:ext uri="{FF2B5EF4-FFF2-40B4-BE49-F238E27FC236}">
                <a16:creationId xmlns:a16="http://schemas.microsoft.com/office/drawing/2014/main" id="{8859F6CB-F783-4815-8091-5F2DC0EEE0BA}"/>
              </a:ext>
            </a:extLst>
          </p:cNvPr>
          <p:cNvSpPr>
            <a:spLocks noChangeArrowheads="1"/>
          </p:cNvSpPr>
          <p:nvPr/>
        </p:nvSpPr>
        <p:spPr bwMode="auto">
          <a:xfrm>
            <a:off x="6623539" y="6519446"/>
            <a:ext cx="37808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dirty="0">
                <a:latin typeface="Arial" panose="020B0604020202020204" pitchFamily="34" charset="0"/>
              </a:rPr>
              <a:t>2014 EPA National Emissions Inventory</a:t>
            </a:r>
          </a:p>
        </p:txBody>
      </p:sp>
      <p:graphicFrame>
        <p:nvGraphicFramePr>
          <p:cNvPr id="6" name="Chart 5">
            <a:extLst>
              <a:ext uri="{FF2B5EF4-FFF2-40B4-BE49-F238E27FC236}">
                <a16:creationId xmlns:a16="http://schemas.microsoft.com/office/drawing/2014/main" id="{DAED101D-7599-4FDB-B038-153879483EE4}"/>
              </a:ext>
            </a:extLst>
          </p:cNvPr>
          <p:cNvGraphicFramePr>
            <a:graphicFrameLocks/>
          </p:cNvGraphicFramePr>
          <p:nvPr>
            <p:extLst>
              <p:ext uri="{D42A27DB-BD31-4B8C-83A1-F6EECF244321}">
                <p14:modId xmlns:p14="http://schemas.microsoft.com/office/powerpoint/2010/main" val="1991825805"/>
              </p:ext>
            </p:extLst>
          </p:nvPr>
        </p:nvGraphicFramePr>
        <p:xfrm>
          <a:off x="2425002" y="1512428"/>
          <a:ext cx="9766998" cy="4636963"/>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a:extLst>
              <a:ext uri="{FF2B5EF4-FFF2-40B4-BE49-F238E27FC236}">
                <a16:creationId xmlns:a16="http://schemas.microsoft.com/office/drawing/2014/main" id="{30486901-9C21-4A9A-9D56-37DF8877D9E6}"/>
              </a:ext>
            </a:extLst>
          </p:cNvPr>
          <p:cNvSpPr txBox="1">
            <a:spLocks/>
          </p:cNvSpPr>
          <p:nvPr/>
        </p:nvSpPr>
        <p:spPr>
          <a:xfrm>
            <a:off x="97971" y="1269760"/>
            <a:ext cx="4559838" cy="5588239"/>
          </a:xfrm>
          <a:prstGeom prst="rect">
            <a:avLst/>
          </a:prstGeom>
        </p:spPr>
        <p:txBody>
          <a:bodyPr>
            <a:noAutofit/>
          </a:bodyPr>
          <a:lstStyle>
            <a:lvl1pPr marL="342900" indent="-342900" algn="l" rtl="0" eaLnBrk="0" fontAlgn="base" hangingPunct="0">
              <a:spcBef>
                <a:spcPct val="20000"/>
              </a:spcBef>
              <a:spcAft>
                <a:spcPct val="0"/>
              </a:spcAft>
              <a:buChar char="•"/>
              <a:defRPr sz="3200" b="0" i="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b="0" i="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b="0" i="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b="0" i="0">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b="0" i="0">
                <a:solidFill>
                  <a:schemeClr val="tx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800"/>
              </a:spcBef>
            </a:pPr>
            <a:r>
              <a:rPr lang="en-US" sz="2500" kern="0" dirty="0">
                <a:latin typeface="+mn-lt"/>
              </a:rPr>
              <a:t>Outdoors: Primarily from mobile sources leading to high in-vehicle and near-road concentrations</a:t>
            </a:r>
          </a:p>
          <a:p>
            <a:pPr>
              <a:spcBef>
                <a:spcPts val="1800"/>
              </a:spcBef>
            </a:pPr>
            <a:r>
              <a:rPr lang="en-US" sz="2500" dirty="0">
                <a:latin typeface="+mn-lt"/>
              </a:rPr>
              <a:t>The primary sources indoors are combustion processes, such as, unvented e.g. gas stoves, tobacco smoke, kerosene heaters.</a:t>
            </a:r>
            <a:endParaRPr lang="en-US" sz="2500" kern="0" dirty="0">
              <a:latin typeface="+mn-lt"/>
            </a:endParaRPr>
          </a:p>
          <a:p>
            <a:pPr>
              <a:spcBef>
                <a:spcPts val="1800"/>
              </a:spcBef>
            </a:pPr>
            <a:r>
              <a:rPr lang="en-US" sz="2500" dirty="0">
                <a:latin typeface="+mn-lt"/>
              </a:rPr>
              <a:t>NO</a:t>
            </a:r>
            <a:r>
              <a:rPr lang="en-US" sz="2500" baseline="-25000" dirty="0">
                <a:latin typeface="+mn-lt"/>
              </a:rPr>
              <a:t>2</a:t>
            </a:r>
            <a:r>
              <a:rPr lang="en-US" sz="2500" dirty="0">
                <a:latin typeface="+mn-lt"/>
              </a:rPr>
              <a:t> exposures linked with increased respiratory symptoms, asthma exacerbation.</a:t>
            </a:r>
          </a:p>
        </p:txBody>
      </p:sp>
    </p:spTree>
    <p:extLst>
      <p:ext uri="{BB962C8B-B14F-4D97-AF65-F5344CB8AC3E}">
        <p14:creationId xmlns:p14="http://schemas.microsoft.com/office/powerpoint/2010/main" val="225586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68FD-D5AC-440A-934E-840CEFACD09F}"/>
              </a:ext>
            </a:extLst>
          </p:cNvPr>
          <p:cNvSpPr>
            <a:spLocks noGrp="1"/>
          </p:cNvSpPr>
          <p:nvPr>
            <p:ph type="title"/>
          </p:nvPr>
        </p:nvSpPr>
        <p:spPr>
          <a:xfrm>
            <a:off x="97971" y="211167"/>
            <a:ext cx="12289972" cy="931207"/>
          </a:xfrm>
        </p:spPr>
        <p:txBody>
          <a:bodyPr>
            <a:normAutofit fontScale="90000"/>
          </a:bodyPr>
          <a:lstStyle/>
          <a:p>
            <a:r>
              <a:rPr lang="en-US" dirty="0"/>
              <a:t>Routes of Exposure to the Criteria Pollutants: Sulfur Dioxide</a:t>
            </a:r>
            <a:br>
              <a:rPr lang="en-US" dirty="0"/>
            </a:br>
            <a:endParaRPr lang="en-US" dirty="0"/>
          </a:p>
        </p:txBody>
      </p:sp>
      <p:sp>
        <p:nvSpPr>
          <p:cNvPr id="5" name="Rectangle 4">
            <a:extLst>
              <a:ext uri="{FF2B5EF4-FFF2-40B4-BE49-F238E27FC236}">
                <a16:creationId xmlns:a16="http://schemas.microsoft.com/office/drawing/2014/main" id="{378DDE41-F838-4499-9919-F6D927BAE2AE}"/>
              </a:ext>
            </a:extLst>
          </p:cNvPr>
          <p:cNvSpPr>
            <a:spLocks noChangeArrowheads="1"/>
          </p:cNvSpPr>
          <p:nvPr/>
        </p:nvSpPr>
        <p:spPr bwMode="auto">
          <a:xfrm>
            <a:off x="7526217" y="6519446"/>
            <a:ext cx="37808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dirty="0">
                <a:latin typeface="Arial" panose="020B0604020202020204" pitchFamily="34" charset="0"/>
              </a:rPr>
              <a:t>2014 EPA National Emissions Inventory</a:t>
            </a:r>
          </a:p>
        </p:txBody>
      </p:sp>
      <p:graphicFrame>
        <p:nvGraphicFramePr>
          <p:cNvPr id="6" name="Chart 5">
            <a:extLst>
              <a:ext uri="{FF2B5EF4-FFF2-40B4-BE49-F238E27FC236}">
                <a16:creationId xmlns:a16="http://schemas.microsoft.com/office/drawing/2014/main" id="{C2736A7B-9002-42E1-A610-2FC9A043B6AB}"/>
              </a:ext>
            </a:extLst>
          </p:cNvPr>
          <p:cNvGraphicFramePr>
            <a:graphicFrameLocks/>
          </p:cNvGraphicFramePr>
          <p:nvPr>
            <p:extLst>
              <p:ext uri="{D42A27DB-BD31-4B8C-83A1-F6EECF244321}">
                <p14:modId xmlns:p14="http://schemas.microsoft.com/office/powerpoint/2010/main" val="3989038321"/>
              </p:ext>
            </p:extLst>
          </p:nvPr>
        </p:nvGraphicFramePr>
        <p:xfrm>
          <a:off x="5181600" y="1631242"/>
          <a:ext cx="9265720" cy="477655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4B728246-7431-4E2B-9B0A-3912B673D6BC}"/>
              </a:ext>
            </a:extLst>
          </p:cNvPr>
          <p:cNvSpPr/>
          <p:nvPr/>
        </p:nvSpPr>
        <p:spPr>
          <a:xfrm>
            <a:off x="413657" y="1333411"/>
            <a:ext cx="4887686" cy="5355312"/>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solidFill>
                  <a:srgbClr val="212121"/>
                </a:solidFill>
              </a:rPr>
              <a:t>The largest source of</a:t>
            </a:r>
            <a:r>
              <a:rPr lang="en-US" sz="2400" dirty="0"/>
              <a:t> sulfur dioxide</a:t>
            </a:r>
            <a:r>
              <a:rPr lang="en-US" sz="2400" dirty="0">
                <a:solidFill>
                  <a:srgbClr val="212121"/>
                </a:solidFill>
              </a:rPr>
              <a:t> (SO</a:t>
            </a:r>
            <a:r>
              <a:rPr lang="en-US" sz="2400" baseline="-25000" dirty="0">
                <a:solidFill>
                  <a:srgbClr val="212121"/>
                </a:solidFill>
              </a:rPr>
              <a:t>2</a:t>
            </a:r>
            <a:r>
              <a:rPr lang="en-US" sz="2400" dirty="0">
                <a:solidFill>
                  <a:srgbClr val="212121"/>
                </a:solidFill>
              </a:rPr>
              <a:t>) in the atmosphere is the burning of fossil fuels by power plants and other industrial facilities.</a:t>
            </a:r>
          </a:p>
          <a:p>
            <a:pPr marL="342900" indent="-342900">
              <a:spcBef>
                <a:spcPts val="1800"/>
              </a:spcBef>
              <a:buFont typeface="Arial" panose="020B0604020202020204" pitchFamily="34" charset="0"/>
              <a:buChar char="•"/>
            </a:pPr>
            <a:r>
              <a:rPr lang="en-US" sz="2400" dirty="0"/>
              <a:t>Short-term exposures to SO</a:t>
            </a:r>
            <a:r>
              <a:rPr lang="en-US" sz="2400" baseline="-25000" dirty="0">
                <a:solidFill>
                  <a:srgbClr val="212121"/>
                </a:solidFill>
              </a:rPr>
              <a:t>2</a:t>
            </a:r>
            <a:r>
              <a:rPr lang="en-US" sz="2400" dirty="0"/>
              <a:t> can harm the human respiratory system and make breathing difficult. </a:t>
            </a:r>
          </a:p>
          <a:p>
            <a:pPr marL="342900" indent="-342900">
              <a:spcBef>
                <a:spcPts val="1800"/>
              </a:spcBef>
              <a:buFont typeface="Arial" panose="020B0604020202020204" pitchFamily="34" charset="0"/>
              <a:buChar char="•"/>
            </a:pPr>
            <a:r>
              <a:rPr lang="en-US" sz="2400" dirty="0"/>
              <a:t>Children, the elderly, and those who suffer from asthma are particularly sensitive to effects of SO</a:t>
            </a:r>
            <a:r>
              <a:rPr lang="en-US" sz="2400" baseline="-25000" dirty="0">
                <a:solidFill>
                  <a:srgbClr val="212121"/>
                </a:solidFill>
              </a:rPr>
              <a:t>2</a:t>
            </a:r>
            <a:r>
              <a:rPr lang="en-US" sz="2400" dirty="0"/>
              <a:t>.</a:t>
            </a:r>
          </a:p>
        </p:txBody>
      </p:sp>
    </p:spTree>
    <p:extLst>
      <p:ext uri="{BB962C8B-B14F-4D97-AF65-F5344CB8AC3E}">
        <p14:creationId xmlns:p14="http://schemas.microsoft.com/office/powerpoint/2010/main" val="251220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68FD-D5AC-440A-934E-840CEFACD09F}"/>
              </a:ext>
            </a:extLst>
          </p:cNvPr>
          <p:cNvSpPr>
            <a:spLocks noGrp="1"/>
          </p:cNvSpPr>
          <p:nvPr>
            <p:ph type="title"/>
          </p:nvPr>
        </p:nvSpPr>
        <p:spPr>
          <a:xfrm>
            <a:off x="97971" y="211167"/>
            <a:ext cx="11919858" cy="931207"/>
          </a:xfrm>
        </p:spPr>
        <p:txBody>
          <a:bodyPr>
            <a:normAutofit/>
          </a:bodyPr>
          <a:lstStyle/>
          <a:p>
            <a:r>
              <a:rPr lang="en-US" dirty="0"/>
              <a:t>Routes of Exposure to the Criteria Pollutants: Ozone</a:t>
            </a:r>
          </a:p>
        </p:txBody>
      </p:sp>
      <p:pic>
        <p:nvPicPr>
          <p:cNvPr id="4" name="Picture 5" descr="figure 20-5a">
            <a:extLst>
              <a:ext uri="{FF2B5EF4-FFF2-40B4-BE49-F238E27FC236}">
                <a16:creationId xmlns:a16="http://schemas.microsoft.com/office/drawing/2014/main" id="{1D07A3A3-CDF3-4028-A5B7-A8900B0905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47656" y="1348127"/>
            <a:ext cx="5976257" cy="3791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1FDFE5D-E5D7-417D-844D-E3A33B7821A9}"/>
              </a:ext>
            </a:extLst>
          </p:cNvPr>
          <p:cNvSpPr/>
          <p:nvPr/>
        </p:nvSpPr>
        <p:spPr>
          <a:xfrm>
            <a:off x="266281" y="1291521"/>
            <a:ext cx="5134708" cy="5355312"/>
          </a:xfrm>
          <a:prstGeom prst="rect">
            <a:avLst/>
          </a:prstGeom>
        </p:spPr>
        <p:txBody>
          <a:bodyPr wrap="square">
            <a:spAutoFit/>
          </a:bodyPr>
          <a:lstStyle/>
          <a:p>
            <a:pPr marL="457200" indent="-457200">
              <a:spcBef>
                <a:spcPts val="1800"/>
              </a:spcBef>
              <a:buFont typeface="Arial" panose="020B0604020202020204" pitchFamily="34" charset="0"/>
              <a:buChar char="•"/>
            </a:pPr>
            <a:r>
              <a:rPr lang="en-US" sz="2400" dirty="0"/>
              <a:t>Ozone (O</a:t>
            </a:r>
            <a:r>
              <a:rPr lang="en-US" sz="2400" baseline="-25000" dirty="0">
                <a:solidFill>
                  <a:srgbClr val="212121"/>
                </a:solidFill>
              </a:rPr>
              <a:t>3</a:t>
            </a:r>
            <a:r>
              <a:rPr lang="en-US" sz="2400" dirty="0"/>
              <a:t>) is not emitted directly. It is created by chemical reactions between NOx and volatile organic compounds (VOCs) in the presence of sunlight. </a:t>
            </a:r>
          </a:p>
          <a:p>
            <a:pPr marL="457200" indent="-457200">
              <a:spcBef>
                <a:spcPts val="1800"/>
              </a:spcBef>
              <a:buFont typeface="Arial" panose="020B0604020202020204" pitchFamily="34" charset="0"/>
              <a:buChar char="•"/>
            </a:pPr>
            <a:r>
              <a:rPr lang="en-US" sz="2400" dirty="0"/>
              <a:t>Ozone at ground level is a harmful air pollutant, good ozone occurs naturally in the upper atmosphere, where it forms a protective layer that shields us from the sun's harmful ultraviolet rays.</a:t>
            </a:r>
          </a:p>
          <a:p>
            <a:pPr marL="457200" indent="-457200">
              <a:spcBef>
                <a:spcPts val="1800"/>
              </a:spcBef>
              <a:buFont typeface="Arial" panose="020B0604020202020204" pitchFamily="34" charset="0"/>
              <a:buChar char="•"/>
            </a:pPr>
            <a:r>
              <a:rPr lang="en-US" sz="2400" dirty="0"/>
              <a:t>Concentrations are highest on hot, sunny days</a:t>
            </a:r>
            <a:endParaRPr lang="en-US" altLang="en-US" sz="2400" dirty="0"/>
          </a:p>
        </p:txBody>
      </p:sp>
      <p:sp>
        <p:nvSpPr>
          <p:cNvPr id="6" name="Rectangle 5">
            <a:extLst>
              <a:ext uri="{FF2B5EF4-FFF2-40B4-BE49-F238E27FC236}">
                <a16:creationId xmlns:a16="http://schemas.microsoft.com/office/drawing/2014/main" id="{D360A2B0-5B90-407D-8453-28E5BB2B5836}"/>
              </a:ext>
            </a:extLst>
          </p:cNvPr>
          <p:cNvSpPr/>
          <p:nvPr/>
        </p:nvSpPr>
        <p:spPr>
          <a:xfrm>
            <a:off x="5747657" y="5139756"/>
            <a:ext cx="5976256" cy="1366528"/>
          </a:xfrm>
          <a:prstGeom prst="rect">
            <a:avLst/>
          </a:prstGeom>
        </p:spPr>
        <p:txBody>
          <a:bodyPr wrap="square">
            <a:spAutoFit/>
          </a:bodyPr>
          <a:lstStyle/>
          <a:p>
            <a:pPr algn="ctr">
              <a:lnSpc>
                <a:spcPct val="90000"/>
              </a:lnSpc>
            </a:pPr>
            <a:r>
              <a:rPr lang="en-US" altLang="en-US" sz="2600" dirty="0"/>
              <a:t>Photochemical Smog (ex: Los Angeles)</a:t>
            </a:r>
          </a:p>
          <a:p>
            <a:pPr algn="ctr">
              <a:lnSpc>
                <a:spcPct val="90000"/>
              </a:lnSpc>
            </a:pPr>
            <a:r>
              <a:rPr lang="en-US" altLang="en-US" sz="2200" dirty="0"/>
              <a:t>Brownish-orange haze formed by chemical reactions involving sunlight, nitrogen oxide, and hydrocarbons </a:t>
            </a:r>
          </a:p>
        </p:txBody>
      </p:sp>
    </p:spTree>
    <p:extLst>
      <p:ext uri="{BB962C8B-B14F-4D97-AF65-F5344CB8AC3E}">
        <p14:creationId xmlns:p14="http://schemas.microsoft.com/office/powerpoint/2010/main" val="3211460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68FD-D5AC-440A-934E-840CEFACD09F}"/>
              </a:ext>
            </a:extLst>
          </p:cNvPr>
          <p:cNvSpPr>
            <a:spLocks noGrp="1"/>
          </p:cNvSpPr>
          <p:nvPr>
            <p:ph type="title"/>
          </p:nvPr>
        </p:nvSpPr>
        <p:spPr>
          <a:xfrm>
            <a:off x="97971" y="211167"/>
            <a:ext cx="11919858" cy="931207"/>
          </a:xfrm>
        </p:spPr>
        <p:txBody>
          <a:bodyPr>
            <a:normAutofit/>
          </a:bodyPr>
          <a:lstStyle/>
          <a:p>
            <a:r>
              <a:rPr lang="en-US" dirty="0"/>
              <a:t>Routes of Exposure to the Criteria Pollutants: Lead</a:t>
            </a:r>
          </a:p>
        </p:txBody>
      </p:sp>
      <p:sp>
        <p:nvSpPr>
          <p:cNvPr id="3" name="Content Placeholder 2">
            <a:extLst>
              <a:ext uri="{FF2B5EF4-FFF2-40B4-BE49-F238E27FC236}">
                <a16:creationId xmlns:a16="http://schemas.microsoft.com/office/drawing/2014/main" id="{7445A743-7762-4C71-A7D6-6288F28A4BEA}"/>
              </a:ext>
            </a:extLst>
          </p:cNvPr>
          <p:cNvSpPr>
            <a:spLocks noGrp="1"/>
          </p:cNvSpPr>
          <p:nvPr>
            <p:ph idx="1"/>
          </p:nvPr>
        </p:nvSpPr>
        <p:spPr>
          <a:xfrm>
            <a:off x="446314" y="1385927"/>
            <a:ext cx="5368332" cy="5366413"/>
          </a:xfrm>
        </p:spPr>
        <p:txBody>
          <a:bodyPr>
            <a:normAutofit/>
          </a:bodyPr>
          <a:lstStyle/>
          <a:p>
            <a:pPr>
              <a:spcBef>
                <a:spcPts val="1800"/>
              </a:spcBef>
            </a:pPr>
            <a:r>
              <a:rPr lang="en-US" sz="2400" dirty="0"/>
              <a:t>Lead (Pb) is an elemental heavy metal found naturally in the environment as well as in manufactured products.</a:t>
            </a:r>
          </a:p>
          <a:p>
            <a:pPr>
              <a:spcBef>
                <a:spcPts val="1800"/>
              </a:spcBef>
            </a:pPr>
            <a:r>
              <a:rPr lang="en-US" sz="2400" dirty="0"/>
              <a:t>Lead can be released directly into the air, as suspended particles.</a:t>
            </a:r>
          </a:p>
          <a:p>
            <a:pPr>
              <a:spcBef>
                <a:spcPts val="1800"/>
              </a:spcBef>
            </a:pPr>
            <a:r>
              <a:rPr lang="en-US" sz="2400" dirty="0"/>
              <a:t>Humans may be exposed to lead from air pollution directly, through inhalation, or through the incidental ingestion of lead that has settled out from the air onto soil or dust.</a:t>
            </a:r>
          </a:p>
          <a:p>
            <a:pPr>
              <a:spcBef>
                <a:spcPts val="1800"/>
              </a:spcBef>
            </a:pPr>
            <a:r>
              <a:rPr lang="en-US" sz="2400" dirty="0"/>
              <a:t>Ingestion of lead settled onto surfaces is the main route of human exposure to lead originally released into the air.</a:t>
            </a:r>
          </a:p>
        </p:txBody>
      </p:sp>
      <p:pic>
        <p:nvPicPr>
          <p:cNvPr id="5122" name="Picture 2">
            <a:extLst>
              <a:ext uri="{FF2B5EF4-FFF2-40B4-BE49-F238E27FC236}">
                <a16:creationId xmlns:a16="http://schemas.microsoft.com/office/drawing/2014/main" id="{5929BB89-7AFA-451A-A463-FCA198B8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373" y="1280420"/>
            <a:ext cx="4381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4EBA51-1668-4DB7-8FD6-07072B7498BE}"/>
              </a:ext>
            </a:extLst>
          </p:cNvPr>
          <p:cNvSpPr/>
          <p:nvPr/>
        </p:nvSpPr>
        <p:spPr>
          <a:xfrm>
            <a:off x="5725886" y="4776083"/>
            <a:ext cx="6466114" cy="923330"/>
          </a:xfrm>
          <a:prstGeom prst="rect">
            <a:avLst/>
          </a:prstGeom>
        </p:spPr>
        <p:txBody>
          <a:bodyPr wrap="square">
            <a:spAutoFit/>
          </a:bodyPr>
          <a:lstStyle/>
          <a:p>
            <a:pPr algn="ctr"/>
            <a:r>
              <a:rPr lang="en-US" dirty="0"/>
              <a:t>The average lead concentrations decreased dramatically after EPA's regulations reduced the lead content in on-road motor vehicle gasoline. </a:t>
            </a:r>
            <a:r>
              <a:rPr lang="en-US" dirty="0">
                <a:hlinkClick r:id="rId4"/>
              </a:rPr>
              <a:t>https://www.epa.gov/air-trends/lead-trends</a:t>
            </a:r>
            <a:endParaRPr lang="en-US" dirty="0"/>
          </a:p>
        </p:txBody>
      </p:sp>
    </p:spTree>
    <p:extLst>
      <p:ext uri="{BB962C8B-B14F-4D97-AF65-F5344CB8AC3E}">
        <p14:creationId xmlns:p14="http://schemas.microsoft.com/office/powerpoint/2010/main" val="541491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a:spcBef>
                <a:spcPts val="1800"/>
              </a:spcBef>
            </a:pPr>
            <a:r>
              <a:rPr lang="en-US" dirty="0"/>
              <a:t>Studies using complex mixtures rather than individual components are needed to expand our knowledge in this field.</a:t>
            </a:r>
          </a:p>
          <a:p>
            <a:pPr>
              <a:spcBef>
                <a:spcPts val="1800"/>
              </a:spcBef>
            </a:pPr>
            <a:r>
              <a:rPr lang="en-US" dirty="0"/>
              <a:t>Residential ambient air pollution exposure assessment can be enhanced by integrating with personal sampling with regional/ambient measurements. </a:t>
            </a:r>
          </a:p>
          <a:p>
            <a:pPr>
              <a:spcBef>
                <a:spcPts val="1800"/>
              </a:spcBef>
            </a:pPr>
            <a:r>
              <a:rPr lang="en-US" dirty="0"/>
              <a:t>Overall emissions of air toxics have declined significantly since the Clean Air Act, but new toxic pollutants continue to be released into the air. More work needs to be done to assess the toxicity of such compounds.</a:t>
            </a:r>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Lecture #17: Air Pollution Exposure</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8" y="2459504"/>
            <a:ext cx="10298723" cy="3416320"/>
          </a:xfrm>
          <a:prstGeom prst="rect">
            <a:avLst/>
          </a:prstGeom>
          <a:noFill/>
        </p:spPr>
        <p:txBody>
          <a:bodyPr wrap="square" rtlCol="0">
            <a:spAutoFit/>
          </a:bodyPr>
          <a:lstStyle/>
          <a:p>
            <a:pPr algn="ctr"/>
            <a:r>
              <a:rPr lang="en-US" sz="3600" b="1" dirty="0"/>
              <a:t>Misti Levy Zamora</a:t>
            </a:r>
          </a:p>
          <a:p>
            <a:pPr algn="ctr"/>
            <a:r>
              <a:rPr lang="en-US" sz="3600" b="1" dirty="0"/>
              <a:t>Environmental Health &amp; Engineering</a:t>
            </a:r>
          </a:p>
          <a:p>
            <a:pPr algn="ctr"/>
            <a:r>
              <a:rPr lang="en-US" sz="3600" b="1" dirty="0"/>
              <a:t>Johns Hopkins School of Public Health</a:t>
            </a:r>
          </a:p>
          <a:p>
            <a:pPr algn="ctr"/>
            <a:r>
              <a:rPr lang="en-US" sz="3600" b="1"/>
              <a:t>The </a:t>
            </a:r>
            <a:r>
              <a:rPr lang="en-US" sz="3600" b="1" dirty="0"/>
              <a:t>author declares that there is no conflict of interest</a:t>
            </a:r>
          </a:p>
          <a:p>
            <a:pPr algn="ctr"/>
            <a:r>
              <a:rPr lang="en-US" sz="3600" b="1" dirty="0"/>
              <a:t>Lecture Track(s): HT/TT</a:t>
            </a:r>
            <a:endParaRPr lang="en-US" sz="36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268697"/>
            <a:ext cx="10228385" cy="5378136"/>
          </a:xfrm>
        </p:spPr>
        <p:txBody>
          <a:bodyPr>
            <a:normAutofit lnSpcReduction="10000"/>
          </a:bodyPr>
          <a:lstStyle/>
          <a:p>
            <a:pPr>
              <a:spcBef>
                <a:spcPts val="2400"/>
              </a:spcBef>
            </a:pPr>
            <a:r>
              <a:rPr lang="en-US" dirty="0"/>
              <a:t>Air pollution refers to the release of chemicals into the air that are detrimental to human health and the ecosystem.</a:t>
            </a:r>
          </a:p>
          <a:p>
            <a:pPr>
              <a:spcBef>
                <a:spcPts val="2400"/>
              </a:spcBef>
            </a:pPr>
            <a:r>
              <a:rPr lang="en-US" dirty="0"/>
              <a:t>Air pollution comes from many primary vs secondary sources. People are exposed to both indoor and outdoor air pollutants everyday. </a:t>
            </a:r>
          </a:p>
          <a:p>
            <a:pPr>
              <a:spcBef>
                <a:spcPts val="2400"/>
              </a:spcBef>
            </a:pPr>
            <a:r>
              <a:rPr lang="en-US" dirty="0"/>
              <a:t>The complexity of air pollution is partially due to its Spatial and temporal heterogeneity, which means that air pollution varies across different locations and time.</a:t>
            </a:r>
          </a:p>
          <a:p>
            <a:pPr>
              <a:spcBef>
                <a:spcPts val="2400"/>
              </a:spcBef>
            </a:pPr>
            <a:r>
              <a:rPr lang="en-US" dirty="0"/>
              <a:t>Pollutants enter the human body in three main different ways: inhalation, ingestion, and skin absorption. </a:t>
            </a:r>
          </a:p>
          <a:p>
            <a:pPr>
              <a:spcBef>
                <a:spcPts val="2400"/>
              </a:spcBef>
            </a:pPr>
            <a:r>
              <a:rPr lang="en-US" dirty="0"/>
              <a:t>Inhalation is the dominant pathway for most air pollutants.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421934"/>
            <a:ext cx="10515600" cy="4771129"/>
          </a:xfrm>
        </p:spPr>
        <p:txBody>
          <a:bodyPr/>
          <a:lstStyle/>
          <a:p>
            <a:pPr marL="457200" lvl="1" indent="0">
              <a:buNone/>
            </a:pPr>
            <a:r>
              <a:rPr lang="en-US" dirty="0"/>
              <a:t>1.  Carbon Monoxide (CO) </a:t>
            </a:r>
          </a:p>
          <a:p>
            <a:pPr marL="457200" lvl="1" indent="0">
              <a:buNone/>
            </a:pPr>
            <a:r>
              <a:rPr lang="en-US" dirty="0"/>
              <a:t>2.  Sulfur Dioxide (SO</a:t>
            </a:r>
            <a:r>
              <a:rPr lang="en-US" baseline="-25000" dirty="0">
                <a:solidFill>
                  <a:srgbClr val="212121"/>
                </a:solidFill>
              </a:rPr>
              <a:t>2</a:t>
            </a:r>
            <a:r>
              <a:rPr lang="en-US" dirty="0"/>
              <a:t>) </a:t>
            </a:r>
          </a:p>
          <a:p>
            <a:pPr marL="457200" lvl="1" indent="0">
              <a:buNone/>
            </a:pPr>
            <a:r>
              <a:rPr lang="en-US" dirty="0"/>
              <a:t>3.  Nitrogen Dioxide (NO</a:t>
            </a:r>
            <a:r>
              <a:rPr lang="en-US" baseline="-25000" dirty="0">
                <a:solidFill>
                  <a:srgbClr val="212121"/>
                </a:solidFill>
              </a:rPr>
              <a:t>2</a:t>
            </a:r>
            <a:r>
              <a:rPr lang="en-US" dirty="0"/>
              <a:t>) </a:t>
            </a:r>
          </a:p>
          <a:p>
            <a:pPr marL="457200" lvl="1" indent="0">
              <a:buNone/>
            </a:pPr>
            <a:r>
              <a:rPr lang="en-US" dirty="0"/>
              <a:t>4.  Ozone (O</a:t>
            </a:r>
            <a:r>
              <a:rPr lang="en-US" baseline="-25000" dirty="0">
                <a:solidFill>
                  <a:srgbClr val="212121"/>
                </a:solidFill>
              </a:rPr>
              <a:t>3</a:t>
            </a:r>
            <a:r>
              <a:rPr lang="en-US" dirty="0"/>
              <a:t>) </a:t>
            </a:r>
          </a:p>
          <a:p>
            <a:pPr marL="457200" lvl="1" indent="0">
              <a:buNone/>
            </a:pPr>
            <a:r>
              <a:rPr lang="en-US" dirty="0"/>
              <a:t>5.  PM10 (particulates &lt; 10 µm diameter) </a:t>
            </a:r>
          </a:p>
          <a:p>
            <a:pPr marL="457200" lvl="1" indent="0">
              <a:buNone/>
            </a:pPr>
            <a:r>
              <a:rPr lang="en-US" dirty="0"/>
              <a:t>6.  PM2.5 (particulates &lt; 2.5 µm diameter) </a:t>
            </a:r>
          </a:p>
          <a:p>
            <a:pPr marL="457200" lvl="1" indent="0">
              <a:buNone/>
            </a:pPr>
            <a:r>
              <a:rPr lang="en-US" dirty="0"/>
              <a:t>7.  Lead (Pb)</a:t>
            </a:r>
          </a:p>
          <a:p>
            <a:pPr marL="914400" lvl="1" indent="-457200">
              <a:buFont typeface="+mj-lt"/>
              <a:buAutoNum type="arabicPeriod" startAt="8"/>
            </a:pPr>
            <a:r>
              <a:rPr lang="en-US" dirty="0"/>
              <a:t>World Health Organization (WHO)</a:t>
            </a:r>
          </a:p>
          <a:p>
            <a:pPr marL="914400" lvl="1" indent="-457200">
              <a:buFont typeface="+mj-lt"/>
              <a:buAutoNum type="arabicPeriod" startAt="8"/>
            </a:pPr>
            <a:r>
              <a:rPr lang="en-US" dirty="0"/>
              <a:t>National Ambient Air Quality Standards (NAAQS)</a:t>
            </a:r>
          </a:p>
          <a:p>
            <a:pPr marL="914400" lvl="1" indent="-457200">
              <a:buFont typeface="+mj-lt"/>
              <a:buAutoNum type="arabicPeriod" startAt="8"/>
            </a:pPr>
            <a:r>
              <a:rPr lang="en-US" dirty="0"/>
              <a:t>Volatile Organic Compounds (VOCs)</a:t>
            </a:r>
          </a:p>
          <a:p>
            <a:pPr marL="914400" lvl="1" indent="-457200">
              <a:buFont typeface="+mj-lt"/>
              <a:buAutoNum type="arabicPeriod" startAt="8"/>
            </a:pPr>
            <a:r>
              <a:rPr lang="en-US" dirty="0"/>
              <a:t>US Environmental Protection Agency (EPA)</a:t>
            </a:r>
          </a:p>
          <a:p>
            <a:pPr marL="914400" lvl="1" indent="-457200">
              <a:buFont typeface="+mj-lt"/>
              <a:buAutoNum type="arabicPeriod" startAt="8"/>
            </a:pPr>
            <a:r>
              <a:rPr lang="en-US" dirty="0"/>
              <a:t>The National Human Activity Pattern Survey (NHAPS)</a:t>
            </a:r>
          </a:p>
          <a:p>
            <a:pPr marL="914400" lvl="1" indent="-457200">
              <a:buFont typeface="+mj-lt"/>
              <a:buAutoNum type="arabicPeriod" startAt="8"/>
            </a:pPr>
            <a:endParaRPr lang="en-US" dirty="0"/>
          </a:p>
          <a:p>
            <a:pPr marL="457200" lvl="1"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hlinkClick r:id="rId2"/>
              </a:rPr>
              <a:t>https://www.nps.gov/subjects/air/pollutants.htm</a:t>
            </a:r>
            <a:endParaRPr lang="en-US" dirty="0"/>
          </a:p>
          <a:p>
            <a:r>
              <a:rPr lang="en-US" dirty="0">
                <a:hlinkClick r:id="rId3"/>
              </a:rPr>
              <a:t>https://www.niehs.nih.gov/health/topics/agents/air-pollution/index.cfm</a:t>
            </a:r>
            <a:endParaRPr lang="en-US" dirty="0"/>
          </a:p>
          <a:p>
            <a:r>
              <a:rPr lang="en-US" dirty="0">
                <a:hlinkClick r:id="rId4"/>
              </a:rPr>
              <a:t>https://www.unece.org/environmental-policy/conventions/envlrtapwelcome/cross-sectoral-linkages/air-pollution-and-health.html</a:t>
            </a:r>
            <a:endParaRPr lang="en-US" dirty="0"/>
          </a:p>
          <a:p>
            <a:r>
              <a:rPr lang="en-US" dirty="0">
                <a:hlinkClick r:id="rId5"/>
              </a:rPr>
              <a:t>https://www.epa.gov/expobox/exposure-assessment-tools-routes</a:t>
            </a:r>
            <a:endParaRPr lang="en-US" dirty="0"/>
          </a:p>
          <a:p>
            <a:r>
              <a:rPr lang="en-US" dirty="0">
                <a:hlinkClick r:id="rId6"/>
              </a:rPr>
              <a:t>https://www.who.int/health-topics/air-pollution</a:t>
            </a:r>
          </a:p>
          <a:p>
            <a:r>
              <a:rPr lang="en-US" dirty="0">
                <a:hlinkClick r:id="rId7"/>
              </a:rPr>
              <a:t>https://www.epa.gov/report-environment/outdoor-air-quality</a:t>
            </a:r>
            <a:endParaRPr lang="en-US" dirty="0"/>
          </a:p>
          <a:p>
            <a:r>
              <a:rPr lang="en-US" dirty="0">
                <a:hlinkClick r:id="rId8"/>
              </a:rPr>
              <a:t>https://indoor.lbl.gov/sites/all/files/lbnl-47713.pdf</a:t>
            </a:r>
            <a:endParaRPr lang="en-US" dirty="0"/>
          </a:p>
          <a:p>
            <a:endParaRPr lang="en-US" dirty="0">
              <a:hlinkClick r:id="rId6"/>
            </a:endParaRP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C3C233-AC1B-4991-AADE-60EA7607DC58}"/>
              </a:ext>
            </a:extLst>
          </p:cNvPr>
          <p:cNvSpPr>
            <a:spLocks noGrp="1"/>
          </p:cNvSpPr>
          <p:nvPr>
            <p:ph idx="1"/>
          </p:nvPr>
        </p:nvSpPr>
        <p:spPr/>
        <p:txBody>
          <a:bodyPr>
            <a:normAutofit fontScale="92500" lnSpcReduction="20000"/>
          </a:bodyPr>
          <a:lstStyle/>
          <a:p>
            <a:r>
              <a:rPr lang="en-US" dirty="0" err="1"/>
              <a:t>Klepeis</a:t>
            </a:r>
            <a:r>
              <a:rPr lang="en-US" dirty="0"/>
              <a:t>, N.E., Nelson, W.C., Ott, W.R., Robinson, J.P., Tsang, A.M., Switzer, P., Behar, J.V., Hern, S.C. and Engelmann, W.H., 2001. The National Human Activity Pattern Survey (NHAPS): a resource for assessing exposure to environmental pollutants. Journal of Exposure Science &amp; Environmental Epidemiology, 11(3), pp.231-252.</a:t>
            </a:r>
          </a:p>
          <a:p>
            <a:r>
              <a:rPr lang="en-US" dirty="0"/>
              <a:t>Popescu, F. and </a:t>
            </a:r>
            <a:r>
              <a:rPr lang="en-US" dirty="0" err="1"/>
              <a:t>Ionel</a:t>
            </a:r>
            <a:r>
              <a:rPr lang="en-US" dirty="0"/>
              <a:t>, I., 2010. Anthropogenic air pollution sources. Air quality, pp.1-22.</a:t>
            </a:r>
          </a:p>
          <a:p>
            <a:r>
              <a:rPr lang="en-US" dirty="0"/>
              <a:t>Rivas, I., Viana, M., Moreno, T., </a:t>
            </a:r>
            <a:r>
              <a:rPr lang="en-US" dirty="0" err="1"/>
              <a:t>Pandolfi</a:t>
            </a:r>
            <a:r>
              <a:rPr lang="en-US" dirty="0"/>
              <a:t>, M., Amato, F., </a:t>
            </a:r>
            <a:r>
              <a:rPr lang="en-US" dirty="0" err="1"/>
              <a:t>Reche</a:t>
            </a:r>
            <a:r>
              <a:rPr lang="en-US" dirty="0"/>
              <a:t>, C., </a:t>
            </a:r>
            <a:r>
              <a:rPr lang="en-US" dirty="0" err="1"/>
              <a:t>Bouso</a:t>
            </a:r>
            <a:r>
              <a:rPr lang="en-US" dirty="0"/>
              <a:t>, L., </a:t>
            </a:r>
            <a:r>
              <a:rPr lang="en-US" dirty="0" err="1"/>
              <a:t>Àlvarez-Pedrerol</a:t>
            </a:r>
            <a:r>
              <a:rPr lang="en-US" dirty="0"/>
              <a:t>, M., </a:t>
            </a:r>
            <a:r>
              <a:rPr lang="en-US" dirty="0" err="1"/>
              <a:t>Alastuey</a:t>
            </a:r>
            <a:r>
              <a:rPr lang="en-US" dirty="0"/>
              <a:t>, A., </a:t>
            </a:r>
            <a:r>
              <a:rPr lang="en-US" dirty="0" err="1"/>
              <a:t>Sunyer</a:t>
            </a:r>
            <a:r>
              <a:rPr lang="en-US" dirty="0"/>
              <a:t>, J. and Querol, X., 2014. Child exposure to indoor and outdoor air pollutants in schools in Barcelona, Spain. Environment international, 69, pp.200-212.</a:t>
            </a:r>
          </a:p>
          <a:p>
            <a:r>
              <a:rPr lang="en-US" dirty="0" err="1"/>
              <a:t>Dallmann</a:t>
            </a:r>
            <a:r>
              <a:rPr lang="en-US" dirty="0"/>
              <a:t>, T.R. and Harley, R.A., 2010. Evaluation of mobile source emission trends in the United States. </a:t>
            </a:r>
            <a:r>
              <a:rPr lang="en-US" i="1" dirty="0"/>
              <a:t>Journal of Geophysical Research: Atmospheres</a:t>
            </a:r>
            <a:r>
              <a:rPr lang="en-US" dirty="0"/>
              <a:t>, </a:t>
            </a:r>
            <a:r>
              <a:rPr lang="en-US" i="1" dirty="0"/>
              <a:t>115</a:t>
            </a:r>
            <a:r>
              <a:rPr lang="en-US" dirty="0"/>
              <a:t>(D14).</a:t>
            </a:r>
          </a:p>
          <a:p>
            <a:endParaRPr lang="en-US" dirty="0"/>
          </a:p>
        </p:txBody>
      </p:sp>
      <p:sp>
        <p:nvSpPr>
          <p:cNvPr id="3" name="Title 2">
            <a:extLst>
              <a:ext uri="{FF2B5EF4-FFF2-40B4-BE49-F238E27FC236}">
                <a16:creationId xmlns:a16="http://schemas.microsoft.com/office/drawing/2014/main" id="{19693EDE-ABE6-4EC4-B487-B22987C02EFD}"/>
              </a:ext>
            </a:extLst>
          </p:cNvPr>
          <p:cNvSpPr>
            <a:spLocks noGrp="1"/>
          </p:cNvSpPr>
          <p:nvPr>
            <p:ph type="title"/>
          </p:nvPr>
        </p:nvSpPr>
        <p:spPr/>
        <p:txBody>
          <a:bodyPr/>
          <a:lstStyle/>
          <a:p>
            <a:r>
              <a:rPr lang="en-US" dirty="0"/>
              <a:t>Articles Cited</a:t>
            </a:r>
          </a:p>
        </p:txBody>
      </p:sp>
    </p:spTree>
    <p:extLst>
      <p:ext uri="{BB962C8B-B14F-4D97-AF65-F5344CB8AC3E}">
        <p14:creationId xmlns:p14="http://schemas.microsoft.com/office/powerpoint/2010/main" val="77480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593083" y="1280071"/>
            <a:ext cx="7201278" cy="5182096"/>
          </a:xfrm>
        </p:spPr>
        <p:txBody>
          <a:bodyPr>
            <a:noAutofit/>
          </a:bodyPr>
          <a:lstStyle/>
          <a:p>
            <a:r>
              <a:rPr lang="en-US" sz="2400" dirty="0"/>
              <a:t>Air pollution consists of gasses, liquids, or particles in the air that can have serious effects on human health, wildlife, vegetation, lakes, streams, soils, and visibility </a:t>
            </a:r>
          </a:p>
          <a:p>
            <a:r>
              <a:rPr lang="en-US" sz="2400" dirty="0"/>
              <a:t>It is a mixture of natural and man-made substances in the air we breathe. </a:t>
            </a:r>
          </a:p>
          <a:p>
            <a:r>
              <a:rPr lang="en-US" sz="2400" dirty="0"/>
              <a:t>It is typically separated into two categories: ambient (outdoor) air pollution and indoor (household) air pollution.</a:t>
            </a:r>
          </a:p>
          <a:p>
            <a:r>
              <a:rPr lang="en-US" sz="2400" dirty="0"/>
              <a:t>Air pollution is now considered to be the world’s largest environmental health threat.</a:t>
            </a:r>
          </a:p>
          <a:p>
            <a:r>
              <a:rPr lang="en-US" sz="2400" dirty="0"/>
              <a:t>The latest air quality estimates from WHO show that 92% of the world's population breathes air which does not meet minimum standards.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
        <p:nvSpPr>
          <p:cNvPr id="4" name="Rectangle 3">
            <a:extLst>
              <a:ext uri="{FF2B5EF4-FFF2-40B4-BE49-F238E27FC236}">
                <a16:creationId xmlns:a16="http://schemas.microsoft.com/office/drawing/2014/main" id="{B8C6728F-85E9-4B95-95D2-87A1BD62A51C}"/>
              </a:ext>
            </a:extLst>
          </p:cNvPr>
          <p:cNvSpPr/>
          <p:nvPr/>
        </p:nvSpPr>
        <p:spPr>
          <a:xfrm>
            <a:off x="0" y="6462167"/>
            <a:ext cx="8697310" cy="369332"/>
          </a:xfrm>
          <a:prstGeom prst="rect">
            <a:avLst/>
          </a:prstGeom>
        </p:spPr>
        <p:txBody>
          <a:bodyPr wrap="square">
            <a:spAutoFit/>
          </a:bodyPr>
          <a:lstStyle/>
          <a:p>
            <a:r>
              <a:rPr lang="en-US" dirty="0">
                <a:hlinkClick r:id="rId3"/>
              </a:rPr>
              <a:t>https://www.who.int/health-topics/air-pollution</a:t>
            </a:r>
          </a:p>
        </p:txBody>
      </p:sp>
      <p:pic>
        <p:nvPicPr>
          <p:cNvPr id="4098" name="Picture 2" descr="Image result for air pollution">
            <a:extLst>
              <a:ext uri="{FF2B5EF4-FFF2-40B4-BE49-F238E27FC236}">
                <a16:creationId xmlns:a16="http://schemas.microsoft.com/office/drawing/2014/main" id="{9B779964-41ED-4E2C-AA4E-4A35A008B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617" y="1269185"/>
            <a:ext cx="3167742" cy="21118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23F3E00-D6FF-4812-9499-D4602E9BAFEA}"/>
              </a:ext>
            </a:extLst>
          </p:cNvPr>
          <p:cNvSpPr/>
          <p:nvPr/>
        </p:nvSpPr>
        <p:spPr>
          <a:xfrm>
            <a:off x="7794361" y="3381013"/>
            <a:ext cx="4055494" cy="430887"/>
          </a:xfrm>
          <a:prstGeom prst="rect">
            <a:avLst/>
          </a:prstGeom>
        </p:spPr>
        <p:txBody>
          <a:bodyPr wrap="square">
            <a:spAutoFit/>
          </a:bodyPr>
          <a:lstStyle/>
          <a:p>
            <a:pPr algn="ctr"/>
            <a:r>
              <a:rPr lang="en-US" sz="1100" dirty="0"/>
              <a:t>Wide shot of the downtown Los Angeles skyline bathed in smog. View from Griffith Park GETTY</a:t>
            </a:r>
          </a:p>
        </p:txBody>
      </p:sp>
      <p:pic>
        <p:nvPicPr>
          <p:cNvPr id="4102" name="Picture 6">
            <a:extLst>
              <a:ext uri="{FF2B5EF4-FFF2-40B4-BE49-F238E27FC236}">
                <a16:creationId xmlns:a16="http://schemas.microsoft.com/office/drawing/2014/main" id="{EF982620-3C75-4704-94B0-F1BEB3541F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617" y="3967509"/>
            <a:ext cx="3167742" cy="19562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26AD526-0960-4140-9667-3697B26A6BD7}"/>
              </a:ext>
            </a:extLst>
          </p:cNvPr>
          <p:cNvSpPr/>
          <p:nvPr/>
        </p:nvSpPr>
        <p:spPr>
          <a:xfrm>
            <a:off x="8055617" y="5905993"/>
            <a:ext cx="3167742" cy="430887"/>
          </a:xfrm>
          <a:prstGeom prst="rect">
            <a:avLst/>
          </a:prstGeom>
        </p:spPr>
        <p:txBody>
          <a:bodyPr wrap="square">
            <a:spAutoFit/>
          </a:bodyPr>
          <a:lstStyle/>
          <a:p>
            <a:r>
              <a:rPr lang="en-US" sz="1100" dirty="0"/>
              <a:t>https://www.huffpost.com/entry/better-stoves-can-reduce-_b_7705186</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97192" y="1411049"/>
            <a:ext cx="10515600" cy="5077619"/>
          </a:xfrm>
        </p:spPr>
        <p:txBody>
          <a:bodyPr>
            <a:normAutofit/>
          </a:bodyPr>
          <a:lstStyle/>
          <a:p>
            <a:r>
              <a:rPr lang="en-US" sz="2600" dirty="0"/>
              <a:t>Human exposure to air pollution is determined by the amount and types of air pollution, human activity, and the exposure duration.</a:t>
            </a:r>
          </a:p>
          <a:p>
            <a:r>
              <a:rPr lang="en-US" sz="2600" dirty="0"/>
              <a:t>People breathe air in several indoor and outdoor environments throughout a typical day.</a:t>
            </a:r>
          </a:p>
          <a:p>
            <a:r>
              <a:rPr lang="en-US" sz="2600" dirty="0"/>
              <a:t>Many exposure assessments are based on outdoor air concentrations, but Americans spend most of their time indoors.</a:t>
            </a:r>
          </a:p>
          <a:p>
            <a:pPr lvl="1"/>
            <a:r>
              <a:rPr lang="en-US" sz="2600" dirty="0"/>
              <a:t>According to The National Human Activity Pattern Survey (NHAPS), Americans spend 87% of the time indoors, 6% of the time in automobiles, and only 7% of the time outdoors.  </a:t>
            </a:r>
          </a:p>
          <a:p>
            <a:r>
              <a:rPr lang="en-US" sz="2600" dirty="0"/>
              <a:t>The US Environmental Protection Agency (EPA) has set </a:t>
            </a:r>
            <a:r>
              <a:rPr lang="fr-FR" sz="2600" dirty="0"/>
              <a:t>National Ambient Air </a:t>
            </a:r>
            <a:r>
              <a:rPr lang="fr-FR" sz="2600" dirty="0" err="1"/>
              <a:t>Quality</a:t>
            </a:r>
            <a:r>
              <a:rPr lang="fr-FR" sz="2600" dirty="0"/>
              <a:t> Standards (NAAQS)</a:t>
            </a:r>
            <a:r>
              <a:rPr lang="en-US" sz="2600" dirty="0"/>
              <a:t> to limit exposures to major outdoor pollutants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16935" y="124081"/>
            <a:ext cx="10515600" cy="931207"/>
          </a:xfrm>
        </p:spPr>
        <p:txBody>
          <a:bodyPr>
            <a:normAutofit/>
          </a:bodyPr>
          <a:lstStyle/>
          <a:p>
            <a:pPr lvl="0"/>
            <a:r>
              <a:rPr lang="en-US" dirty="0"/>
              <a:t>Air Pollution Exposures</a:t>
            </a:r>
          </a:p>
        </p:txBody>
      </p:sp>
      <p:sp>
        <p:nvSpPr>
          <p:cNvPr id="4" name="Rectangle 3">
            <a:extLst>
              <a:ext uri="{FF2B5EF4-FFF2-40B4-BE49-F238E27FC236}">
                <a16:creationId xmlns:a16="http://schemas.microsoft.com/office/drawing/2014/main" id="{24CD900A-606E-468B-B43B-FAE24588BBB4}"/>
              </a:ext>
            </a:extLst>
          </p:cNvPr>
          <p:cNvSpPr/>
          <p:nvPr/>
        </p:nvSpPr>
        <p:spPr>
          <a:xfrm>
            <a:off x="0" y="6488668"/>
            <a:ext cx="4199932" cy="369332"/>
          </a:xfrm>
          <a:prstGeom prst="rect">
            <a:avLst/>
          </a:prstGeom>
        </p:spPr>
        <p:txBody>
          <a:bodyPr wrap="none">
            <a:spAutoFit/>
          </a:bodyPr>
          <a:lstStyle/>
          <a:p>
            <a:r>
              <a:rPr lang="en-US" dirty="0">
                <a:hlinkClick r:id="rId3"/>
              </a:rPr>
              <a:t>https://www.nature.com/articles/7500165</a:t>
            </a:r>
            <a:endParaRPr lang="en-US" dirty="0"/>
          </a:p>
        </p:txBody>
      </p:sp>
    </p:spTree>
    <p:extLst>
      <p:ext uri="{BB962C8B-B14F-4D97-AF65-F5344CB8AC3E}">
        <p14:creationId xmlns:p14="http://schemas.microsoft.com/office/powerpoint/2010/main" val="23349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85BB2B-EAA6-486B-BE61-EE37378D9134}"/>
              </a:ext>
            </a:extLst>
          </p:cNvPr>
          <p:cNvSpPr>
            <a:spLocks noGrp="1"/>
          </p:cNvSpPr>
          <p:nvPr>
            <p:ph idx="1"/>
          </p:nvPr>
        </p:nvSpPr>
        <p:spPr/>
        <p:txBody>
          <a:bodyPr>
            <a:normAutofit lnSpcReduction="10000"/>
          </a:bodyPr>
          <a:lstStyle/>
          <a:p>
            <a:r>
              <a:rPr lang="en-US" dirty="0"/>
              <a:t>The Clean Air Act requires EPA to set National Ambient Air Quality Standards for pollutants considered harmful to public health and the environment. </a:t>
            </a:r>
          </a:p>
          <a:p>
            <a:r>
              <a:rPr lang="en-US" dirty="0"/>
              <a:t>Ambient air concentration standards are set for seven criteria air pollutants. </a:t>
            </a:r>
          </a:p>
          <a:p>
            <a:pPr marL="457200" lvl="1" indent="0">
              <a:buNone/>
            </a:pPr>
            <a:r>
              <a:rPr lang="en-US" dirty="0"/>
              <a:t>1. Carbon Monoxide (CO) </a:t>
            </a:r>
          </a:p>
          <a:p>
            <a:pPr marL="457200" lvl="1" indent="0">
              <a:buNone/>
            </a:pPr>
            <a:r>
              <a:rPr lang="en-US" dirty="0"/>
              <a:t>2. Sulfur Dioxide (SO2) </a:t>
            </a:r>
          </a:p>
          <a:p>
            <a:pPr marL="457200" lvl="1" indent="0">
              <a:buNone/>
            </a:pPr>
            <a:r>
              <a:rPr lang="en-US" dirty="0"/>
              <a:t>3. Nitrogen Dioxide (NO2) </a:t>
            </a:r>
          </a:p>
          <a:p>
            <a:pPr marL="457200" lvl="1" indent="0">
              <a:buNone/>
            </a:pPr>
            <a:r>
              <a:rPr lang="en-US" dirty="0"/>
              <a:t>4. Ozone (O3) </a:t>
            </a:r>
          </a:p>
          <a:p>
            <a:pPr marL="457200" lvl="1" indent="0">
              <a:buNone/>
            </a:pPr>
            <a:r>
              <a:rPr lang="en-US" dirty="0"/>
              <a:t>5. PM10 (particulates &lt; 10 µm diameter) </a:t>
            </a:r>
          </a:p>
          <a:p>
            <a:pPr marL="457200" lvl="1" indent="0">
              <a:buNone/>
            </a:pPr>
            <a:r>
              <a:rPr lang="en-US" dirty="0"/>
              <a:t>6. PM2.5 (particulates &lt; 2.5 µm diameter) </a:t>
            </a:r>
          </a:p>
          <a:p>
            <a:pPr marL="457200" lvl="1" indent="0">
              <a:buNone/>
            </a:pPr>
            <a:r>
              <a:rPr lang="en-US" dirty="0"/>
              <a:t>7. Lead (Pb)</a:t>
            </a:r>
          </a:p>
        </p:txBody>
      </p:sp>
      <p:sp>
        <p:nvSpPr>
          <p:cNvPr id="3" name="Title 2">
            <a:extLst>
              <a:ext uri="{FF2B5EF4-FFF2-40B4-BE49-F238E27FC236}">
                <a16:creationId xmlns:a16="http://schemas.microsoft.com/office/drawing/2014/main" id="{5FD613EF-14A7-4FAC-9D1C-2F935EB6DCF5}"/>
              </a:ext>
            </a:extLst>
          </p:cNvPr>
          <p:cNvSpPr>
            <a:spLocks noGrp="1"/>
          </p:cNvSpPr>
          <p:nvPr>
            <p:ph type="title"/>
          </p:nvPr>
        </p:nvSpPr>
        <p:spPr/>
        <p:txBody>
          <a:bodyPr>
            <a:normAutofit fontScale="90000"/>
          </a:bodyPr>
          <a:lstStyle/>
          <a:p>
            <a:r>
              <a:rPr lang="en-US" dirty="0"/>
              <a:t>National Ambient Air Quality Standards (NAAQS)</a:t>
            </a:r>
          </a:p>
        </p:txBody>
      </p:sp>
    </p:spTree>
    <p:extLst>
      <p:ext uri="{BB962C8B-B14F-4D97-AF65-F5344CB8AC3E}">
        <p14:creationId xmlns:p14="http://schemas.microsoft.com/office/powerpoint/2010/main" val="341475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14443-11FB-4AF0-AEF6-84148543A579}"/>
              </a:ext>
            </a:extLst>
          </p:cNvPr>
          <p:cNvSpPr>
            <a:spLocks noGrp="1"/>
          </p:cNvSpPr>
          <p:nvPr>
            <p:ph type="title"/>
          </p:nvPr>
        </p:nvSpPr>
        <p:spPr>
          <a:xfrm>
            <a:off x="398463" y="211167"/>
            <a:ext cx="11353800" cy="931207"/>
          </a:xfrm>
        </p:spPr>
        <p:txBody>
          <a:bodyPr>
            <a:noAutofit/>
          </a:bodyPr>
          <a:lstStyle/>
          <a:p>
            <a:r>
              <a:rPr lang="en-US" dirty="0"/>
              <a:t>There are four main types of air pollution sources:</a:t>
            </a:r>
          </a:p>
        </p:txBody>
      </p:sp>
      <p:pic>
        <p:nvPicPr>
          <p:cNvPr id="1026" name="Picture 2" descr="Graphic of Air pollution pathways: mobile, stationary, area, and natural.">
            <a:extLst>
              <a:ext uri="{FF2B5EF4-FFF2-40B4-BE49-F238E27FC236}">
                <a16:creationId xmlns:a16="http://schemas.microsoft.com/office/drawing/2014/main" id="{504BA5E8-20B9-4D2D-BE3D-91A849AAAF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38879" y="1501372"/>
            <a:ext cx="6972624" cy="47704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7FB5990-0FC5-4548-BB62-A77DDFAA5DCF}"/>
              </a:ext>
            </a:extLst>
          </p:cNvPr>
          <p:cNvSpPr/>
          <p:nvPr/>
        </p:nvSpPr>
        <p:spPr>
          <a:xfrm>
            <a:off x="754153" y="1709448"/>
            <a:ext cx="2175917" cy="461665"/>
          </a:xfrm>
          <a:prstGeom prst="rect">
            <a:avLst/>
          </a:prstGeom>
        </p:spPr>
        <p:txBody>
          <a:bodyPr wrap="none">
            <a:spAutoFit/>
          </a:bodyPr>
          <a:lstStyle/>
          <a:p>
            <a:pPr algn="ctr"/>
            <a:r>
              <a:rPr lang="en-US" sz="2400" dirty="0"/>
              <a:t>Mobile Sources </a:t>
            </a:r>
          </a:p>
        </p:txBody>
      </p:sp>
      <p:sp>
        <p:nvSpPr>
          <p:cNvPr id="5" name="Rectangle 4">
            <a:extLst>
              <a:ext uri="{FF2B5EF4-FFF2-40B4-BE49-F238E27FC236}">
                <a16:creationId xmlns:a16="http://schemas.microsoft.com/office/drawing/2014/main" id="{9D6AF337-7DD8-477F-ACC9-DB26E7311A0E}"/>
              </a:ext>
            </a:extLst>
          </p:cNvPr>
          <p:cNvSpPr/>
          <p:nvPr/>
        </p:nvSpPr>
        <p:spPr>
          <a:xfrm>
            <a:off x="270591" y="2855816"/>
            <a:ext cx="3461460" cy="461665"/>
          </a:xfrm>
          <a:prstGeom prst="rect">
            <a:avLst/>
          </a:prstGeom>
        </p:spPr>
        <p:txBody>
          <a:bodyPr wrap="none">
            <a:spAutoFit/>
          </a:bodyPr>
          <a:lstStyle/>
          <a:p>
            <a:pPr algn="ctr"/>
            <a:r>
              <a:rPr lang="en-US" sz="2400" dirty="0"/>
              <a:t>Stationary (point) sources </a:t>
            </a:r>
          </a:p>
        </p:txBody>
      </p:sp>
      <p:sp>
        <p:nvSpPr>
          <p:cNvPr id="6" name="Rectangle 5">
            <a:extLst>
              <a:ext uri="{FF2B5EF4-FFF2-40B4-BE49-F238E27FC236}">
                <a16:creationId xmlns:a16="http://schemas.microsoft.com/office/drawing/2014/main" id="{37E133AE-08BA-4CC8-B7C6-4E0BBA132DE1}"/>
              </a:ext>
            </a:extLst>
          </p:cNvPr>
          <p:cNvSpPr/>
          <p:nvPr/>
        </p:nvSpPr>
        <p:spPr>
          <a:xfrm>
            <a:off x="720939" y="4002184"/>
            <a:ext cx="2221249" cy="461665"/>
          </a:xfrm>
          <a:prstGeom prst="rect">
            <a:avLst/>
          </a:prstGeom>
        </p:spPr>
        <p:txBody>
          <a:bodyPr wrap="none">
            <a:spAutoFit/>
          </a:bodyPr>
          <a:lstStyle/>
          <a:p>
            <a:pPr algn="ctr"/>
            <a:r>
              <a:rPr lang="en-US" sz="2400" dirty="0"/>
              <a:t>Natural Sources </a:t>
            </a:r>
          </a:p>
        </p:txBody>
      </p:sp>
      <p:sp>
        <p:nvSpPr>
          <p:cNvPr id="7" name="Rectangle 6">
            <a:extLst>
              <a:ext uri="{FF2B5EF4-FFF2-40B4-BE49-F238E27FC236}">
                <a16:creationId xmlns:a16="http://schemas.microsoft.com/office/drawing/2014/main" id="{4942C86D-C246-4A8B-93C0-6C8C8B8F79CC}"/>
              </a:ext>
            </a:extLst>
          </p:cNvPr>
          <p:cNvSpPr/>
          <p:nvPr/>
        </p:nvSpPr>
        <p:spPr>
          <a:xfrm>
            <a:off x="1053146" y="5148552"/>
            <a:ext cx="1876924" cy="461665"/>
          </a:xfrm>
          <a:prstGeom prst="rect">
            <a:avLst/>
          </a:prstGeom>
        </p:spPr>
        <p:txBody>
          <a:bodyPr wrap="none">
            <a:spAutoFit/>
          </a:bodyPr>
          <a:lstStyle/>
          <a:p>
            <a:pPr algn="ctr"/>
            <a:r>
              <a:rPr lang="en-US" sz="2400" dirty="0"/>
              <a:t>Area Sources </a:t>
            </a:r>
          </a:p>
        </p:txBody>
      </p:sp>
      <p:sp>
        <p:nvSpPr>
          <p:cNvPr id="8" name="Rectangle 7">
            <a:extLst>
              <a:ext uri="{FF2B5EF4-FFF2-40B4-BE49-F238E27FC236}">
                <a16:creationId xmlns:a16="http://schemas.microsoft.com/office/drawing/2014/main" id="{F3772F10-F4AC-4B3F-951C-3DFB5BA85CF2}"/>
              </a:ext>
            </a:extLst>
          </p:cNvPr>
          <p:cNvSpPr/>
          <p:nvPr/>
        </p:nvSpPr>
        <p:spPr>
          <a:xfrm>
            <a:off x="0" y="6429494"/>
            <a:ext cx="4878708" cy="369332"/>
          </a:xfrm>
          <a:prstGeom prst="rect">
            <a:avLst/>
          </a:prstGeom>
        </p:spPr>
        <p:txBody>
          <a:bodyPr wrap="none">
            <a:spAutoFit/>
          </a:bodyPr>
          <a:lstStyle/>
          <a:p>
            <a:r>
              <a:rPr lang="en-US" dirty="0">
                <a:hlinkClick r:id="rId4"/>
              </a:rPr>
              <a:t>https://www.nps.gov/subjects/air/pollutants.htm</a:t>
            </a:r>
            <a:r>
              <a:rPr lang="en-US" dirty="0">
                <a:hlinkClick r:id="rId5"/>
              </a:rPr>
              <a:t> </a:t>
            </a:r>
            <a:endParaRPr lang="en-US" dirty="0"/>
          </a:p>
        </p:txBody>
      </p:sp>
    </p:spTree>
    <p:extLst>
      <p:ext uri="{BB962C8B-B14F-4D97-AF65-F5344CB8AC3E}">
        <p14:creationId xmlns:p14="http://schemas.microsoft.com/office/powerpoint/2010/main" val="265779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45814"/>
            <a:ext cx="10265281" cy="5100760"/>
          </a:xfrm>
          <a:prstGeom prst="rect">
            <a:avLst/>
          </a:prstGeom>
        </p:spPr>
      </p:pic>
      <p:sp>
        <p:nvSpPr>
          <p:cNvPr id="184322" name="Rectangle 2">
            <a:extLst>
              <a:ext uri="{FF2B5EF4-FFF2-40B4-BE49-F238E27FC236}">
                <a16:creationId xmlns:a16="http://schemas.microsoft.com/office/drawing/2014/main" id="{4C947C8C-43F6-4971-8305-CF8249EEFD19}"/>
              </a:ext>
            </a:extLst>
          </p:cNvPr>
          <p:cNvSpPr>
            <a:spLocks noGrp="1" noChangeArrowheads="1"/>
          </p:cNvSpPr>
          <p:nvPr>
            <p:ph type="title"/>
          </p:nvPr>
        </p:nvSpPr>
        <p:spPr/>
        <p:txBody>
          <a:bodyPr/>
          <a:lstStyle/>
          <a:p>
            <a:r>
              <a:rPr lang="en-US" altLang="en-US" dirty="0"/>
              <a:t>Primary and Secondary Air Pollutants</a:t>
            </a:r>
          </a:p>
        </p:txBody>
      </p:sp>
    </p:spTree>
    <p:extLst>
      <p:ext uri="{BB962C8B-B14F-4D97-AF65-F5344CB8AC3E}">
        <p14:creationId xmlns:p14="http://schemas.microsoft.com/office/powerpoint/2010/main" val="94820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337457" y="178509"/>
            <a:ext cx="11419114" cy="931207"/>
          </a:xfrm>
        </p:spPr>
        <p:txBody>
          <a:bodyPr>
            <a:normAutofit/>
          </a:bodyPr>
          <a:lstStyle/>
          <a:p>
            <a:pPr lvl="0"/>
            <a:r>
              <a:rPr lang="en-US" dirty="0"/>
              <a:t>Examples of Primary and Secondary Air Pollutant</a:t>
            </a:r>
          </a:p>
        </p:txBody>
      </p:sp>
      <p:pic>
        <p:nvPicPr>
          <p:cNvPr id="2050" name="Picture 2">
            <a:extLst>
              <a:ext uri="{FF2B5EF4-FFF2-40B4-BE49-F238E27FC236}">
                <a16:creationId xmlns:a16="http://schemas.microsoft.com/office/drawing/2014/main" id="{2B88FDCC-CE71-4732-8E99-C722D5FA7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6" y="1304549"/>
            <a:ext cx="8134350" cy="52581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AF095F9-9766-4B8A-996B-240592222AC5}"/>
              </a:ext>
            </a:extLst>
          </p:cNvPr>
          <p:cNvSpPr/>
          <p:nvPr/>
        </p:nvSpPr>
        <p:spPr>
          <a:xfrm>
            <a:off x="-137531" y="6488668"/>
            <a:ext cx="4346318" cy="369332"/>
          </a:xfrm>
          <a:prstGeom prst="rect">
            <a:avLst/>
          </a:prstGeom>
        </p:spPr>
        <p:txBody>
          <a:bodyPr wrap="none">
            <a:spAutoFit/>
          </a:bodyPr>
          <a:lstStyle/>
          <a:p>
            <a:r>
              <a:rPr lang="en-US" dirty="0">
                <a:hlinkClick r:id="rId4"/>
              </a:rPr>
              <a:t>https://mhsibess.weebly.com/day-3-48.html</a:t>
            </a:r>
            <a:endParaRPr lang="en-US" dirty="0"/>
          </a:p>
        </p:txBody>
      </p:sp>
    </p:spTree>
    <p:extLst>
      <p:ext uri="{BB962C8B-B14F-4D97-AF65-F5344CB8AC3E}">
        <p14:creationId xmlns:p14="http://schemas.microsoft.com/office/powerpoint/2010/main" val="19182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EFE1AF-2E14-46D8-BD1A-5552427AFAF0}"/>
              </a:ext>
            </a:extLst>
          </p:cNvPr>
          <p:cNvSpPr>
            <a:spLocks noGrp="1"/>
          </p:cNvSpPr>
          <p:nvPr>
            <p:ph type="title"/>
          </p:nvPr>
        </p:nvSpPr>
        <p:spPr/>
        <p:txBody>
          <a:bodyPr/>
          <a:lstStyle/>
          <a:p>
            <a:r>
              <a:rPr lang="en-US" dirty="0"/>
              <a:t>Exposure Pathways</a:t>
            </a:r>
          </a:p>
        </p:txBody>
      </p:sp>
      <p:pic>
        <p:nvPicPr>
          <p:cNvPr id="3074" name="Picture 2">
            <a:extLst>
              <a:ext uri="{FF2B5EF4-FFF2-40B4-BE49-F238E27FC236}">
                <a16:creationId xmlns:a16="http://schemas.microsoft.com/office/drawing/2014/main" id="{2F59014F-C31F-4CF5-A70A-EC7C7DACE3D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948" b="-1"/>
          <a:stretch/>
        </p:blipFill>
        <p:spPr bwMode="auto">
          <a:xfrm>
            <a:off x="5113812" y="892629"/>
            <a:ext cx="6830312" cy="5535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F24A37B-EC5D-4D8F-82A3-8EC705255CFC}"/>
              </a:ext>
            </a:extLst>
          </p:cNvPr>
          <p:cNvSpPr/>
          <p:nvPr/>
        </p:nvSpPr>
        <p:spPr>
          <a:xfrm>
            <a:off x="391885" y="1570151"/>
            <a:ext cx="4452258" cy="3108543"/>
          </a:xfrm>
          <a:prstGeom prst="rect">
            <a:avLst/>
          </a:prstGeom>
        </p:spPr>
        <p:txBody>
          <a:bodyPr wrap="square">
            <a:spAutoFit/>
          </a:bodyPr>
          <a:lstStyle/>
          <a:p>
            <a:pPr marL="342900" indent="-342900">
              <a:buFont typeface="Arial" panose="020B0604020202020204" pitchFamily="34" charset="0"/>
              <a:buChar char="•"/>
            </a:pPr>
            <a:r>
              <a:rPr lang="en-US" sz="2800" dirty="0"/>
              <a:t>Pollutants enter the human body in three main different ways: </a:t>
            </a:r>
          </a:p>
          <a:p>
            <a:pPr marL="800100" lvl="1" indent="-342900">
              <a:buFont typeface="Arial" panose="020B0604020202020204" pitchFamily="34" charset="0"/>
              <a:buChar char="•"/>
            </a:pPr>
            <a:r>
              <a:rPr lang="en-US" sz="2800" dirty="0"/>
              <a:t>inhalation</a:t>
            </a:r>
          </a:p>
          <a:p>
            <a:pPr marL="800100" lvl="1" indent="-342900">
              <a:buFont typeface="Arial" panose="020B0604020202020204" pitchFamily="34" charset="0"/>
              <a:buChar char="•"/>
            </a:pPr>
            <a:r>
              <a:rPr lang="en-US" sz="2800" dirty="0"/>
              <a:t>ingestion </a:t>
            </a:r>
          </a:p>
          <a:p>
            <a:pPr marL="800100" lvl="1" indent="-342900">
              <a:buFont typeface="Arial" panose="020B0604020202020204" pitchFamily="34" charset="0"/>
              <a:buChar char="•"/>
            </a:pPr>
            <a:r>
              <a:rPr lang="en-US" sz="2800" dirty="0"/>
              <a:t>skin absorption (dermal)</a:t>
            </a:r>
          </a:p>
        </p:txBody>
      </p:sp>
      <p:sp>
        <p:nvSpPr>
          <p:cNvPr id="7" name="Rectangle 6">
            <a:extLst>
              <a:ext uri="{FF2B5EF4-FFF2-40B4-BE49-F238E27FC236}">
                <a16:creationId xmlns:a16="http://schemas.microsoft.com/office/drawing/2014/main" id="{BD45C7F4-3076-41C8-88E6-8DA80B680D21}"/>
              </a:ext>
            </a:extLst>
          </p:cNvPr>
          <p:cNvSpPr/>
          <p:nvPr/>
        </p:nvSpPr>
        <p:spPr>
          <a:xfrm>
            <a:off x="0" y="6428279"/>
            <a:ext cx="9818914" cy="369332"/>
          </a:xfrm>
          <a:prstGeom prst="rect">
            <a:avLst/>
          </a:prstGeom>
        </p:spPr>
        <p:txBody>
          <a:bodyPr wrap="square">
            <a:spAutoFit/>
          </a:bodyPr>
          <a:lstStyle/>
          <a:p>
            <a:r>
              <a:rPr lang="en-US" dirty="0">
                <a:hlinkClick r:id="rId4"/>
              </a:rPr>
              <a:t>https://www.learner.org/courses/envsci/visual/visual.php?shortname=exposure_pathways</a:t>
            </a:r>
            <a:endParaRPr lang="en-US" dirty="0"/>
          </a:p>
        </p:txBody>
      </p:sp>
    </p:spTree>
    <p:extLst>
      <p:ext uri="{BB962C8B-B14F-4D97-AF65-F5344CB8AC3E}">
        <p14:creationId xmlns:p14="http://schemas.microsoft.com/office/powerpoint/2010/main" val="3219154739"/>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2312</TotalTime>
  <Words>3124</Words>
  <Application>Microsoft Office PowerPoint</Application>
  <PresentationFormat>Widescreen</PresentationFormat>
  <Paragraphs>236</Paragraphs>
  <Slides>23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Lecture #17: Air Pollution Exposure</vt:lpstr>
      <vt:lpstr>Introduction</vt:lpstr>
      <vt:lpstr>Air Pollution Exposures</vt:lpstr>
      <vt:lpstr>National Ambient Air Quality Standards (NAAQS)</vt:lpstr>
      <vt:lpstr>There are four main types of air pollution sources:</vt:lpstr>
      <vt:lpstr>Primary and Secondary Air Pollutants</vt:lpstr>
      <vt:lpstr>Examples of Primary and Secondary Air Pollutant</vt:lpstr>
      <vt:lpstr>Exposure Pathways</vt:lpstr>
      <vt:lpstr>Routes of Exposure to the Criteria Pollutants: CO</vt:lpstr>
      <vt:lpstr>A Small Number of Cars can be Responsible for a LOT of the Pollution</vt:lpstr>
      <vt:lpstr>Example: CO Spatial Variability </vt:lpstr>
      <vt:lpstr>Routes of Exposure to the Criteria Pollutants: PM</vt:lpstr>
      <vt:lpstr>Routes of Exposure to the Criteria Pollutants: PM</vt:lpstr>
      <vt:lpstr>Routes of Exposure to the Criteria Pollutants: Nitrogen Oxides </vt:lpstr>
      <vt:lpstr>Routes of Exposure to the Criteria Pollutants: Sulfur Dioxide </vt:lpstr>
      <vt:lpstr>Routes of Exposure to the Criteria Pollutants: Ozone</vt:lpstr>
      <vt:lpstr>Routes of Exposure to the Criteria Pollutants: Lead</vt:lpstr>
      <vt:lpstr>Research Gaps and Future Directions</vt:lpstr>
      <vt:lpstr>Take-Home Messages</vt:lpstr>
      <vt:lpstr>List of Abbreviations</vt:lpstr>
      <vt:lpstr>Reading List </vt:lpstr>
      <vt:lpstr>Articles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Misti Levy Zamora</dc:creator>
  <cp:lastModifiedBy>Khreis, Haneen</cp:lastModifiedBy>
  <cp:revision>87</cp:revision>
  <dcterms:created xsi:type="dcterms:W3CDTF">2020-03-20T14:42:00Z</dcterms:created>
  <dcterms:modified xsi:type="dcterms:W3CDTF">2020-09-23T00:15:36Z</dcterms:modified>
</cp:coreProperties>
</file>