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45" r:id="rId2"/>
    <p:sldId id="446" r:id="rId3"/>
    <p:sldId id="447" r:id="rId4"/>
    <p:sldId id="469" r:id="rId5"/>
    <p:sldId id="448" r:id="rId6"/>
    <p:sldId id="485" r:id="rId7"/>
    <p:sldId id="486" r:id="rId8"/>
    <p:sldId id="478" r:id="rId9"/>
    <p:sldId id="480" r:id="rId10"/>
    <p:sldId id="474" r:id="rId11"/>
    <p:sldId id="479" r:id="rId12"/>
    <p:sldId id="482" r:id="rId13"/>
    <p:sldId id="475" r:id="rId14"/>
    <p:sldId id="481" r:id="rId15"/>
    <p:sldId id="476" r:id="rId16"/>
    <p:sldId id="484" r:id="rId17"/>
    <p:sldId id="477" r:id="rId18"/>
    <p:sldId id="487" r:id="rId19"/>
    <p:sldId id="472" r:id="rId20"/>
    <p:sldId id="460" r:id="rId21"/>
    <p:sldId id="461" r:id="rId22"/>
    <p:sldId id="468" r:id="rId23"/>
    <p:sldId id="462" r:id="rId24"/>
    <p:sldId id="489" r:id="rId25"/>
    <p:sldId id="488" r:id="rId26"/>
    <p:sldId id="490" r:id="rId27"/>
    <p:sldId id="492" r:id="rId28"/>
    <p:sldId id="491" r:id="rId29"/>
    <p:sldId id="46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mani, Tara" initials="RT" lastIdx="8" clrIdx="0">
    <p:extLst>
      <p:ext uri="{19B8F6BF-5375-455C-9EA6-DF929625EA0E}">
        <p15:presenceInfo xmlns:p15="http://schemas.microsoft.com/office/powerpoint/2012/main" userId="S-1-5-21-1120367096-779962018-1349916565-4305653" providerId="AD"/>
      </p:ext>
    </p:extLst>
  </p:cmAuthor>
  <p:cmAuthor id="2" name="Sanchez, Kristen" initials="SK" lastIdx="12" clrIdx="1">
    <p:extLst>
      <p:ext uri="{19B8F6BF-5375-455C-9EA6-DF929625EA0E}">
        <p15:presenceInfo xmlns:p15="http://schemas.microsoft.com/office/powerpoint/2012/main" userId="S::K-Sanchez@tti.tamu.edu::acb85456-f2d6-4285-b4f9-49a945bb8aa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79201" autoAdjust="0"/>
  </p:normalViewPr>
  <p:slideViewPr>
    <p:cSldViewPr snapToGrid="0">
      <p:cViewPr varScale="1">
        <p:scale>
          <a:sx n="68" d="100"/>
          <a:sy n="68" d="100"/>
        </p:scale>
        <p:origin x="1541"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639082-FA5B-48AD-8C5A-6F96C6B1832A}" type="datetimeFigureOut">
              <a:rPr lang="en-US" smtClean="0"/>
              <a:t>9/22/2020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79E6D-00A9-4B64-8C3A-9DDF802CB60D}" type="slidenum">
              <a:rPr lang="en-US" smtClean="0"/>
              <a:t>‹#›</a:t>
            </a:fld>
            <a:endParaRPr lang="en-US"/>
          </a:p>
        </p:txBody>
      </p:sp>
    </p:spTree>
    <p:extLst>
      <p:ext uri="{BB962C8B-B14F-4D97-AF65-F5344CB8AC3E}">
        <p14:creationId xmlns:p14="http://schemas.microsoft.com/office/powerpoint/2010/main" val="3714054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healtheffects.org/publication/traffic-related-air-pollution-critical-review-literature-emissions-exposure-and-health"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healtheffects.org/system/files/SR17TrafficReview.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healtheffects.org/system/files/SR17TrafficReview_Exec_Summary.pdf"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www.ncbi.nlm.nih.gov/pmc/articles/PMC2714822/" TargetMode="External"/><Relationship Id="rId4" Type="http://schemas.openxmlformats.org/officeDocument/2006/relationships/hyperlink" Target="https://www.healtheffects.org/system/files/SR17TrafficReview.pdf"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ciencedirect.com/science/article/pii/S0160412005000905?via%3Dihub"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healtheffects.org/system/files/SR17TrafficReview.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CC129C-E094-44A9-9990-2FFEB90AEFE5}" type="slidenum">
              <a:rPr lang="en-US" smtClean="0"/>
              <a:t>1</a:t>
            </a:fld>
            <a:endParaRPr lang="en-US" dirty="0"/>
          </a:p>
        </p:txBody>
      </p:sp>
    </p:spTree>
    <p:extLst>
      <p:ext uri="{BB962C8B-B14F-4D97-AF65-F5344CB8AC3E}">
        <p14:creationId xmlns:p14="http://schemas.microsoft.com/office/powerpoint/2010/main" val="11656602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https://www.healtheffects.org/publication/traffic-related-air-pollution-critical-review-literature-emissions-exposure-and-health</a:t>
            </a:r>
            <a:endParaRPr lang="en-US" dirty="0"/>
          </a:p>
          <a:p>
            <a:r>
              <a:rPr lang="en-US" dirty="0"/>
              <a:t>Downwind concentrations were elevated between 250 and 400 m from the roadway compared with upwind distances of 200 m.</a:t>
            </a:r>
          </a:p>
          <a:p>
            <a:endParaRPr lang="en-US" dirty="0"/>
          </a:p>
          <a:p>
            <a:r>
              <a:rPr lang="en-US" dirty="0"/>
              <a:t>Although the overall patterns of distance decay for most traffic pollutants were well correlated with those for NO2, there were major differences between the upwind and downwind transects.</a:t>
            </a:r>
          </a:p>
        </p:txBody>
      </p:sp>
      <p:sp>
        <p:nvSpPr>
          <p:cNvPr id="4" name="Slide Number Placeholder 3"/>
          <p:cNvSpPr>
            <a:spLocks noGrp="1"/>
          </p:cNvSpPr>
          <p:nvPr>
            <p:ph type="sldNum" sz="quarter" idx="5"/>
          </p:nvPr>
        </p:nvSpPr>
        <p:spPr/>
        <p:txBody>
          <a:bodyPr/>
          <a:lstStyle/>
          <a:p>
            <a:fld id="{E8279E6D-00A9-4B64-8C3A-9DDF802CB60D}" type="slidenum">
              <a:rPr lang="en-US" smtClean="0"/>
              <a:t>11</a:t>
            </a:fld>
            <a:endParaRPr lang="en-US"/>
          </a:p>
        </p:txBody>
      </p:sp>
    </p:spTree>
    <p:extLst>
      <p:ext uri="{BB962C8B-B14F-4D97-AF65-F5344CB8AC3E}">
        <p14:creationId xmlns:p14="http://schemas.microsoft.com/office/powerpoint/2010/main" val="3312184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the ultimate goal in most epidemiologic studies is to relate individual exposures to some health-related out come, so a surrogate measure should reasonably approximate personal exposure to traffic emissions</a:t>
            </a:r>
          </a:p>
        </p:txBody>
      </p:sp>
      <p:sp>
        <p:nvSpPr>
          <p:cNvPr id="4" name="Slide Number Placeholder 3"/>
          <p:cNvSpPr>
            <a:spLocks noGrp="1"/>
          </p:cNvSpPr>
          <p:nvPr>
            <p:ph type="sldNum" sz="quarter" idx="5"/>
          </p:nvPr>
        </p:nvSpPr>
        <p:spPr/>
        <p:txBody>
          <a:bodyPr/>
          <a:lstStyle/>
          <a:p>
            <a:fld id="{E8279E6D-00A9-4B64-8C3A-9DDF802CB60D}" type="slidenum">
              <a:rPr lang="en-US" smtClean="0"/>
              <a:t>13</a:t>
            </a:fld>
            <a:endParaRPr lang="en-US"/>
          </a:p>
        </p:txBody>
      </p:sp>
    </p:spTree>
    <p:extLst>
      <p:ext uri="{BB962C8B-B14F-4D97-AF65-F5344CB8AC3E}">
        <p14:creationId xmlns:p14="http://schemas.microsoft.com/office/powerpoint/2010/main" val="1944558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 benzene, and NOx (in this case NO2 ), found in on-road vehicle emissions, are components of emissions from all sources, making it difficult to disentangle the contributions from motor vehicles from other sources (including some in indoor environments)</a:t>
            </a:r>
          </a:p>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14</a:t>
            </a:fld>
            <a:endParaRPr lang="en-US"/>
          </a:p>
        </p:txBody>
      </p:sp>
    </p:spTree>
    <p:extLst>
      <p:ext uri="{BB962C8B-B14F-4D97-AF65-F5344CB8AC3E}">
        <p14:creationId xmlns:p14="http://schemas.microsoft.com/office/powerpoint/2010/main" val="29952481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Assignment to Individual Address Once a predictive model for exposure is developed through the methods reviewed above, estimates are generally assigned to home addresses and occasionally to workplace or school locations</a:t>
            </a:r>
          </a:p>
          <a:p>
            <a:endParaRPr lang="en-US" dirty="0"/>
          </a:p>
          <a:p>
            <a:r>
              <a:rPr lang="en-US" dirty="0"/>
              <a:t>Following </a:t>
            </a:r>
            <a:r>
              <a:rPr lang="en-US" dirty="0" err="1"/>
              <a:t>Jerrett</a:t>
            </a:r>
            <a:r>
              <a:rPr lang="en-US" dirty="0"/>
              <a:t> and colleagues (2005a), this review divides the approaches into five major categories: (1) proximity-based models, (2) geostatistical interpolation, (3) LUR models, (4) dispersion models, and (5) hybrid models that combine one or more of the above four approaches with time−activity or personal monitoring data used to derive some measure of individual exposure (</a:t>
            </a:r>
            <a:r>
              <a:rPr lang="en-US" dirty="0" err="1"/>
              <a:t>Jerrett</a:t>
            </a:r>
            <a:r>
              <a:rPr lang="en-US" dirty="0"/>
              <a:t> et al. </a:t>
            </a:r>
            <a:r>
              <a:rPr lang="en-US" dirty="0" err="1"/>
              <a:t>2005a</a:t>
            </a:r>
            <a:r>
              <a:rPr lang="en-US" dirty="0"/>
              <a: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Geostatistical interpolation models are best implemented in conjunction with dense, well-distributed monitoring networks; their chief limitations are the size of the network and the number of measurements needed over time to estimate the spatial distribution of pollution surrogates accurately. Land-use regression is appealing in that it can account for the diversity of sources that contribute to a surrogate; however, the true contribution (in terms of associated variance) of traffic to the regression is not always known or reported. Dispersion models utilize motor-vehicle–emissions and air-quality data and incorporate meteorological data but must be calibrated correctly to realize their advantages. These models are very data- and </a:t>
            </a:r>
            <a:r>
              <a:rPr lang="en-US" dirty="0" err="1"/>
              <a:t>computationintensive</a:t>
            </a:r>
            <a:r>
              <a:rPr lang="en-US" dirty="0"/>
              <a:t> and depend on the validity of the model assumptions. Hybrid models that combine measurements of personal exposure to traffic surrogates or time–activity data with exposure models come closest to a logistically feasible “best” estimate of human exposure.</a:t>
            </a:r>
            <a:endParaRPr lang="en-US" b="1" dirty="0"/>
          </a:p>
          <a:p>
            <a:endParaRPr lang="en-US" dirty="0"/>
          </a:p>
          <a:p>
            <a:endParaRPr lang="en-US" dirty="0"/>
          </a:p>
          <a:p>
            <a:r>
              <a:rPr lang="en-US" dirty="0"/>
              <a:t>The most basic exposure-assessment methods are proximity-based models, in which indicators, or surrogates, of the relative concentrations of motor-vehicle-related pollutants are used to estimate an individual’s traffic exposure (see also section 3.II.3E). Proximity models assume that the distance to roadways (or traffic) from place of residence serves as a surrogate for exposure to traffic-related pollution. Although these models can be useful, they do not typically consider the compounded influence at residences that might be affected by numerous roadways with different traffic levels, nor do they account for potential </a:t>
            </a:r>
            <a:r>
              <a:rPr lang="en-US" dirty="0" err="1"/>
              <a:t>meteorologic</a:t>
            </a:r>
            <a:r>
              <a:rPr lang="en-US" dirty="0"/>
              <a:t> influences.  </a:t>
            </a:r>
          </a:p>
          <a:p>
            <a:endParaRPr lang="en-US" dirty="0"/>
          </a:p>
          <a:p>
            <a:r>
              <a:rPr lang="en-US" dirty="0"/>
              <a:t>GEOSTATISTICAL INTERPOLATION MODELS - Interpolation models result in the creation of a pollution “surface,” an attribute that varies continuously over space within the study domain, in which pollution concentrations z at an unsampled location s0 are estimated at neighboring measured sites denoted as s1. Wong and colleagues (2004) identified four interpolation models for air-pollution exposure assessment: (1) spatial averaging, (2) nearest monitor, (3) inverse distance weighting, and (4) kriging. The most advanced form of spatial interpolation is kriging, which produces the best linear unbiased estimate and allows for mapping of error variances</a:t>
            </a:r>
          </a:p>
          <a:p>
            <a:endParaRPr lang="en-US" dirty="0"/>
          </a:p>
          <a:p>
            <a:r>
              <a:rPr lang="en-US" dirty="0"/>
              <a:t>LAND-USE REGRESSION MODELS LUR models treat the pollutant of interest as the dependent variable and proximate land-use, traffic, and physical environmental variables as independent predictors. They predict pollution concentrations at a given site based on surrounding land use and traffic characteristics. Validation of these models has shown that they generally perform as well as or better than dispersion models. </a:t>
            </a:r>
          </a:p>
          <a:p>
            <a:endParaRPr lang="en-US" dirty="0"/>
          </a:p>
          <a:p>
            <a:r>
              <a:rPr lang="en-US" dirty="0"/>
              <a:t>DISPERSION MODELS Air-quality dispersion models have been used for decades to estimate ambient concentrations from emission sources. Recently, Gaussian dispersion models have been used in conjunction with GIS. This combination has allowed information from empirical monitoring systems and data on population distribution in the study area to be analyzed together.  </a:t>
            </a:r>
          </a:p>
          <a:p>
            <a:endParaRPr lang="en-US" dirty="0"/>
          </a:p>
          <a:p>
            <a:r>
              <a:rPr lang="en-US" dirty="0"/>
              <a:t>HYBRID INDIVIDUAL-EXPOSURE MODEL- The model relies on measured concentrations of pollutants in microenvironments (residential outdoor, residential indoor, school outdoor, school indoor, and in-vehicle), where children spend most of their time, to compute the timeweighted average exposure </a:t>
            </a:r>
            <a:r>
              <a:rPr lang="en-US" dirty="0" err="1"/>
              <a:t>TXi</a:t>
            </a:r>
            <a:r>
              <a:rPr lang="en-US" dirty="0"/>
              <a:t> for each child:</a:t>
            </a:r>
          </a:p>
          <a:p>
            <a:endParaRPr lang="en-US" dirty="0"/>
          </a:p>
          <a:p>
            <a:r>
              <a:rPr lang="en-US" dirty="0"/>
              <a:t>A number of modeling techniques have been developed for estimating traffic-pollutant exposures that hold promise for use in large epidemiologic studies of traffic-related air pollution.</a:t>
            </a:r>
          </a:p>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15</a:t>
            </a:fld>
            <a:endParaRPr lang="en-US"/>
          </a:p>
        </p:txBody>
      </p:sp>
    </p:spTree>
    <p:extLst>
      <p:ext uri="{BB962C8B-B14F-4D97-AF65-F5344CB8AC3E}">
        <p14:creationId xmlns:p14="http://schemas.microsoft.com/office/powerpoint/2010/main" val="862989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16</a:t>
            </a:fld>
            <a:endParaRPr lang="en-US"/>
          </a:p>
        </p:txBody>
      </p:sp>
    </p:spTree>
    <p:extLst>
      <p:ext uri="{BB962C8B-B14F-4D97-AF65-F5344CB8AC3E}">
        <p14:creationId xmlns:p14="http://schemas.microsoft.com/office/powerpoint/2010/main" val="3567139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Gong, </a:t>
            </a:r>
            <a:r>
              <a:rPr lang="en-US" dirty="0" err="1"/>
              <a:t>Jicheng</a:t>
            </a:r>
            <a:r>
              <a:rPr lang="en-US" dirty="0"/>
              <a:t>, Tong Zhu, Howard </a:t>
            </a:r>
            <a:r>
              <a:rPr lang="en-US" dirty="0" err="1"/>
              <a:t>Kipen</a:t>
            </a:r>
            <a:r>
              <a:rPr lang="en-US" dirty="0"/>
              <a:t>, David Q. Rich, Wei Huang, Wan-Ting Lin, Min Hu, and </a:t>
            </a:r>
            <a:r>
              <a:rPr lang="en-US" dirty="0" err="1"/>
              <a:t>Junfeng</a:t>
            </a:r>
            <a:r>
              <a:rPr lang="en-US" dirty="0"/>
              <a:t> Jim Zhang. "Urinary polycyclic aromatic hydrocarbon metabolites as biomarkers of exposure to traffic-emitted pollutants." Environment international 85 (2015): 104-110.</a:t>
            </a:r>
          </a:p>
          <a:p>
            <a:endParaRPr lang="en-US" dirty="0"/>
          </a:p>
          <a:p>
            <a:r>
              <a:rPr lang="en-US" dirty="0"/>
              <a:t>Patel, </a:t>
            </a:r>
            <a:r>
              <a:rPr lang="en-US" dirty="0" err="1"/>
              <a:t>Molini</a:t>
            </a:r>
            <a:r>
              <a:rPr lang="en-US" dirty="0"/>
              <a:t> M., Steven N. </a:t>
            </a:r>
            <a:r>
              <a:rPr lang="en-US" dirty="0" err="1"/>
              <a:t>Chillrud</a:t>
            </a:r>
            <a:r>
              <a:rPr lang="en-US" dirty="0"/>
              <a:t>, K. C. Deepti, James M. Ross, and Patrick L. Kinney. "Traffic-related air pollutants and exhaled markers of airway inflammation and oxidative stress in New York City adolescents." Environmental research 121 (2013): 71-78.</a:t>
            </a:r>
          </a:p>
          <a:p>
            <a:r>
              <a:rPr lang="en-US" sz="1200" b="0" i="0" kern="1200" dirty="0">
                <a:solidFill>
                  <a:schemeClr val="tx1"/>
                </a:solidFill>
                <a:effectLst/>
                <a:latin typeface="+mn-lt"/>
                <a:ea typeface="+mn-ea"/>
                <a:cs typeface="+mn-cs"/>
              </a:rPr>
              <a:t>Liang, </a:t>
            </a:r>
            <a:r>
              <a:rPr lang="en-US" sz="1200" b="0" i="0" kern="1200" dirty="0" err="1">
                <a:solidFill>
                  <a:schemeClr val="tx1"/>
                </a:solidFill>
                <a:effectLst/>
                <a:latin typeface="+mn-lt"/>
                <a:ea typeface="+mn-ea"/>
                <a:cs typeface="+mn-cs"/>
              </a:rPr>
              <a:t>Donghai</a:t>
            </a:r>
            <a:r>
              <a:rPr lang="en-US" sz="1200" b="0" i="0" kern="1200" dirty="0">
                <a:solidFill>
                  <a:schemeClr val="tx1"/>
                </a:solidFill>
                <a:effectLst/>
                <a:latin typeface="+mn-lt"/>
                <a:ea typeface="+mn-ea"/>
                <a:cs typeface="+mn-cs"/>
              </a:rPr>
              <a:t>, Jennifer L. </a:t>
            </a:r>
            <a:r>
              <a:rPr lang="en-US" sz="1200" b="0" i="0" kern="1200" dirty="0" err="1">
                <a:solidFill>
                  <a:schemeClr val="tx1"/>
                </a:solidFill>
                <a:effectLst/>
                <a:latin typeface="+mn-lt"/>
                <a:ea typeface="+mn-ea"/>
                <a:cs typeface="+mn-cs"/>
              </a:rPr>
              <a:t>Moutinho</a:t>
            </a:r>
            <a:r>
              <a:rPr lang="en-US" sz="1200" b="0" i="0" kern="1200" dirty="0">
                <a:solidFill>
                  <a:schemeClr val="tx1"/>
                </a:solidFill>
                <a:effectLst/>
                <a:latin typeface="+mn-lt"/>
                <a:ea typeface="+mn-ea"/>
                <a:cs typeface="+mn-cs"/>
              </a:rPr>
              <a:t>, Rachel Golan, </a:t>
            </a:r>
            <a:r>
              <a:rPr lang="en-US" sz="1200" b="0" i="0" kern="1200" dirty="0" err="1">
                <a:solidFill>
                  <a:schemeClr val="tx1"/>
                </a:solidFill>
                <a:effectLst/>
                <a:latin typeface="+mn-lt"/>
                <a:ea typeface="+mn-ea"/>
                <a:cs typeface="+mn-cs"/>
              </a:rPr>
              <a:t>Tianwei</a:t>
            </a:r>
            <a:r>
              <a:rPr lang="en-US" sz="1200" b="0" i="0" kern="1200" dirty="0">
                <a:solidFill>
                  <a:schemeClr val="tx1"/>
                </a:solidFill>
                <a:effectLst/>
                <a:latin typeface="+mn-lt"/>
                <a:ea typeface="+mn-ea"/>
                <a:cs typeface="+mn-cs"/>
              </a:rPr>
              <a:t> Yu, </a:t>
            </a:r>
            <a:r>
              <a:rPr lang="en-US" sz="1200" b="0" i="0" kern="1200" dirty="0" err="1">
                <a:solidFill>
                  <a:schemeClr val="tx1"/>
                </a:solidFill>
                <a:effectLst/>
                <a:latin typeface="+mn-lt"/>
                <a:ea typeface="+mn-ea"/>
                <a:cs typeface="+mn-cs"/>
              </a:rPr>
              <a:t>Chandresh</a:t>
            </a:r>
            <a:r>
              <a:rPr lang="en-US" sz="1200" b="0" i="0" kern="1200" dirty="0">
                <a:solidFill>
                  <a:schemeClr val="tx1"/>
                </a:solidFill>
                <a:effectLst/>
                <a:latin typeface="+mn-lt"/>
                <a:ea typeface="+mn-ea"/>
                <a:cs typeface="+mn-cs"/>
              </a:rPr>
              <a:t> N. </a:t>
            </a:r>
            <a:r>
              <a:rPr lang="en-US" sz="1200" b="0" i="0" kern="1200" dirty="0" err="1">
                <a:solidFill>
                  <a:schemeClr val="tx1"/>
                </a:solidFill>
                <a:effectLst/>
                <a:latin typeface="+mn-lt"/>
                <a:ea typeface="+mn-ea"/>
                <a:cs typeface="+mn-cs"/>
              </a:rPr>
              <a:t>Ladva</a:t>
            </a:r>
            <a:r>
              <a:rPr lang="en-US" sz="1200" b="0" i="0" kern="1200" dirty="0">
                <a:solidFill>
                  <a:schemeClr val="tx1"/>
                </a:solidFill>
                <a:effectLst/>
                <a:latin typeface="+mn-lt"/>
                <a:ea typeface="+mn-ea"/>
                <a:cs typeface="+mn-cs"/>
              </a:rPr>
              <a:t>, Megan </a:t>
            </a:r>
            <a:r>
              <a:rPr lang="en-US" sz="1200" b="0" i="0" kern="1200" dirty="0" err="1">
                <a:solidFill>
                  <a:schemeClr val="tx1"/>
                </a:solidFill>
                <a:effectLst/>
                <a:latin typeface="+mn-lt"/>
                <a:ea typeface="+mn-ea"/>
                <a:cs typeface="+mn-cs"/>
              </a:rPr>
              <a:t>Niedzwiecki</a:t>
            </a:r>
            <a:r>
              <a:rPr lang="en-US" sz="1200" b="0" i="0" kern="1200" dirty="0">
                <a:solidFill>
                  <a:schemeClr val="tx1"/>
                </a:solidFill>
                <a:effectLst/>
                <a:latin typeface="+mn-lt"/>
                <a:ea typeface="+mn-ea"/>
                <a:cs typeface="+mn-cs"/>
              </a:rPr>
              <a:t>, Douglas I. Walker et al. "Use of high-resolution metabolomics for the identification of metabolic signals associated with traffic-related air pollution." </a:t>
            </a:r>
            <a:r>
              <a:rPr lang="en-US" sz="1200" b="0" i="1" kern="1200" dirty="0">
                <a:solidFill>
                  <a:schemeClr val="tx1"/>
                </a:solidFill>
                <a:effectLst/>
                <a:latin typeface="+mn-lt"/>
                <a:ea typeface="+mn-ea"/>
                <a:cs typeface="+mn-cs"/>
              </a:rPr>
              <a:t>Environment international</a:t>
            </a:r>
            <a:r>
              <a:rPr lang="en-US" sz="1200" b="0" i="0" kern="1200" dirty="0">
                <a:solidFill>
                  <a:schemeClr val="tx1"/>
                </a:solidFill>
                <a:effectLst/>
                <a:latin typeface="+mn-lt"/>
                <a:ea typeface="+mn-ea"/>
                <a:cs typeface="+mn-cs"/>
              </a:rPr>
              <a:t> 120 (2018): 145-154.</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17</a:t>
            </a:fld>
            <a:endParaRPr lang="en-US"/>
          </a:p>
        </p:txBody>
      </p:sp>
    </p:spTree>
    <p:extLst>
      <p:ext uri="{BB962C8B-B14F-4D97-AF65-F5344CB8AC3E}">
        <p14:creationId xmlns:p14="http://schemas.microsoft.com/office/powerpoint/2010/main" val="2748326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a:t>
            </a:r>
            <a:r>
              <a:rPr lang="en-US" dirty="0" err="1">
                <a:hlinkClick r:id="rId3"/>
              </a:rPr>
              <a:t>www.healtheffects.org</a:t>
            </a:r>
            <a:r>
              <a:rPr lang="en-US" dirty="0">
                <a:hlinkClick r:id="rId3"/>
              </a:rPr>
              <a:t>/system/files/</a:t>
            </a:r>
            <a:r>
              <a:rPr lang="en-US" dirty="0" err="1">
                <a:hlinkClick r:id="rId3"/>
              </a:rPr>
              <a:t>SR17TrafficReview.pdf</a:t>
            </a:r>
            <a:endParaRPr lang="en-US" dirty="0"/>
          </a:p>
          <a:p>
            <a:r>
              <a:rPr lang="en-US" dirty="0"/>
              <a:t>“Correlation coefficients between in situ measurements and estimates derived from Ozone Measuring Instrument (onboard the Aura satellite) of surface NO2 for the year 2005.”</a:t>
            </a:r>
          </a:p>
        </p:txBody>
      </p:sp>
      <p:sp>
        <p:nvSpPr>
          <p:cNvPr id="4" name="Slide Number Placeholder 3"/>
          <p:cNvSpPr>
            <a:spLocks noGrp="1"/>
          </p:cNvSpPr>
          <p:nvPr>
            <p:ph type="sldNum" sz="quarter" idx="5"/>
          </p:nvPr>
        </p:nvSpPr>
        <p:spPr/>
        <p:txBody>
          <a:bodyPr/>
          <a:lstStyle/>
          <a:p>
            <a:fld id="{E8279E6D-00A9-4B64-8C3A-9DDF802CB60D}" type="slidenum">
              <a:rPr lang="en-US" smtClean="0"/>
              <a:t>18</a:t>
            </a:fld>
            <a:endParaRPr lang="en-US"/>
          </a:p>
        </p:txBody>
      </p:sp>
    </p:spTree>
    <p:extLst>
      <p:ext uri="{BB962C8B-B14F-4D97-AF65-F5344CB8AC3E}">
        <p14:creationId xmlns:p14="http://schemas.microsoft.com/office/powerpoint/2010/main" val="25006541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Since the epidemiology studies are based on past estimates of exposure from older vehicles, they may not provide an accurate guide to estimating health associations in the future.</a:t>
            </a:r>
          </a:p>
        </p:txBody>
      </p:sp>
      <p:sp>
        <p:nvSpPr>
          <p:cNvPr id="4" name="Slide Number Placeholder 3"/>
          <p:cNvSpPr>
            <a:spLocks noGrp="1"/>
          </p:cNvSpPr>
          <p:nvPr>
            <p:ph type="sldNum" sz="quarter" idx="5"/>
          </p:nvPr>
        </p:nvSpPr>
        <p:spPr/>
        <p:txBody>
          <a:bodyPr/>
          <a:lstStyle/>
          <a:p>
            <a:fld id="{E8279E6D-00A9-4B64-8C3A-9DDF802CB60D}" type="slidenum">
              <a:rPr lang="en-US" smtClean="0"/>
              <a:t>19</a:t>
            </a:fld>
            <a:endParaRPr lang="en-US"/>
          </a:p>
        </p:txBody>
      </p:sp>
    </p:spTree>
    <p:extLst>
      <p:ext uri="{BB962C8B-B14F-4D97-AF65-F5344CB8AC3E}">
        <p14:creationId xmlns:p14="http://schemas.microsoft.com/office/powerpoint/2010/main" val="1933978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intake fraction of a pollutant is defined as the proportion of emissions of the pollutant inhaled by an individual or population and quantifies the “exposure efficiency” of an emission source (Bennett et al. 2002; Marshall et al. 2005). </a:t>
            </a:r>
          </a:p>
        </p:txBody>
      </p:sp>
      <p:sp>
        <p:nvSpPr>
          <p:cNvPr id="4" name="Slide Number Placeholder 3"/>
          <p:cNvSpPr>
            <a:spLocks noGrp="1"/>
          </p:cNvSpPr>
          <p:nvPr>
            <p:ph type="sldNum" sz="quarter" idx="5"/>
          </p:nvPr>
        </p:nvSpPr>
        <p:spPr/>
        <p:txBody>
          <a:bodyPr/>
          <a:lstStyle/>
          <a:p>
            <a:fld id="{E8279E6D-00A9-4B64-8C3A-9DDF802CB60D}" type="slidenum">
              <a:rPr lang="en-US" smtClean="0"/>
              <a:t>22</a:t>
            </a:fld>
            <a:endParaRPr lang="en-US"/>
          </a:p>
        </p:txBody>
      </p:sp>
    </p:spTree>
    <p:extLst>
      <p:ext uri="{BB962C8B-B14F-4D97-AF65-F5344CB8AC3E}">
        <p14:creationId xmlns:p14="http://schemas.microsoft.com/office/powerpoint/2010/main" val="15626125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23</a:t>
            </a:fld>
            <a:endParaRPr lang="en-US"/>
          </a:p>
        </p:txBody>
      </p:sp>
    </p:spTree>
    <p:extLst>
      <p:ext uri="{BB962C8B-B14F-4D97-AF65-F5344CB8AC3E}">
        <p14:creationId xmlns:p14="http://schemas.microsoft.com/office/powerpoint/2010/main" val="1589321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85800" lvl="1" indent="-228600">
              <a:buFont typeface="+mj-lt"/>
              <a:buAutoNum type="arabicPeriod"/>
            </a:pPr>
            <a:r>
              <a:rPr lang="en-US" sz="1200" u="sng" kern="1200" dirty="0">
                <a:solidFill>
                  <a:schemeClr val="tx1"/>
                </a:solidFill>
                <a:effectLst/>
                <a:latin typeface="+mn-lt"/>
                <a:ea typeface="+mn-ea"/>
                <a:cs typeface="+mn-cs"/>
              </a:rPr>
              <a:t>Health Track (HT)—mainly targeted at urban planners, transportation planners, and engineers with limited knowledge of public health-related concepts;</a:t>
            </a:r>
            <a:endParaRPr lang="en-US" sz="1200" kern="1200" dirty="0">
              <a:solidFill>
                <a:schemeClr val="tx1"/>
              </a:solidFill>
              <a:effectLst/>
              <a:latin typeface="+mn-lt"/>
              <a:ea typeface="+mn-ea"/>
              <a:cs typeface="+mn-cs"/>
            </a:endParaRPr>
          </a:p>
          <a:p>
            <a:pPr marL="685800" lvl="1" indent="-228600">
              <a:buFont typeface="+mj-lt"/>
              <a:buAutoNum type="arabicPeriod"/>
            </a:pPr>
            <a:r>
              <a:rPr lang="en-US" sz="1200" u="sng" kern="1200" dirty="0">
                <a:solidFill>
                  <a:schemeClr val="tx1"/>
                </a:solidFill>
                <a:effectLst/>
                <a:latin typeface="+mn-lt"/>
                <a:ea typeface="+mn-ea"/>
                <a:cs typeface="+mn-cs"/>
              </a:rPr>
              <a:t>Transportation Track (TT)—mainly targeted at environmental epidemiologists and public health professionals with limited knowledge of transportation-related concepts; and;</a:t>
            </a:r>
          </a:p>
          <a:p>
            <a:pPr marL="685800" lvl="1" indent="-228600">
              <a:buFont typeface="+mj-lt"/>
              <a:buAutoNum type="arabicPeriod"/>
            </a:pPr>
            <a:r>
              <a:rPr lang="en-US" sz="1200" u="sng" kern="1200" dirty="0">
                <a:solidFill>
                  <a:schemeClr val="tx1"/>
                </a:solidFill>
                <a:effectLst/>
                <a:latin typeface="+mn-lt"/>
                <a:ea typeface="+mn-ea"/>
                <a:cs typeface="+mn-cs"/>
              </a:rPr>
              <a:t>Planning and Policy Track (PPT)—mainly targeted at planners, civil servants, and policy and decision makers with particular interest in the science-policy link.</a:t>
            </a:r>
            <a:endParaRPr lang="en-US" baseline="0" dirty="0"/>
          </a:p>
        </p:txBody>
      </p:sp>
      <p:sp>
        <p:nvSpPr>
          <p:cNvPr id="4" name="Slide Number Placeholder 3"/>
          <p:cNvSpPr>
            <a:spLocks noGrp="1"/>
          </p:cNvSpPr>
          <p:nvPr>
            <p:ph type="sldNum" sz="quarter" idx="10"/>
          </p:nvPr>
        </p:nvSpPr>
        <p:spPr/>
        <p:txBody>
          <a:bodyPr/>
          <a:lstStyle/>
          <a:p>
            <a:fld id="{8ECC129C-E094-44A9-9990-2FFEB90AEFE5}" type="slidenum">
              <a:rPr lang="en-US" smtClean="0"/>
              <a:t>2</a:t>
            </a:fld>
            <a:endParaRPr lang="en-US" dirty="0"/>
          </a:p>
        </p:txBody>
      </p:sp>
    </p:spTree>
    <p:extLst>
      <p:ext uri="{BB962C8B-B14F-4D97-AF65-F5344CB8AC3E}">
        <p14:creationId xmlns:p14="http://schemas.microsoft.com/office/powerpoint/2010/main" val="10571626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24</a:t>
            </a:fld>
            <a:endParaRPr lang="en-US"/>
          </a:p>
        </p:txBody>
      </p:sp>
    </p:spTree>
    <p:extLst>
      <p:ext uri="{BB962C8B-B14F-4D97-AF65-F5344CB8AC3E}">
        <p14:creationId xmlns:p14="http://schemas.microsoft.com/office/powerpoint/2010/main" val="3425779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25</a:t>
            </a:fld>
            <a:endParaRPr lang="en-US"/>
          </a:p>
        </p:txBody>
      </p:sp>
    </p:spTree>
    <p:extLst>
      <p:ext uri="{BB962C8B-B14F-4D97-AF65-F5344CB8AC3E}">
        <p14:creationId xmlns:p14="http://schemas.microsoft.com/office/powerpoint/2010/main" val="39180122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26</a:t>
            </a:fld>
            <a:endParaRPr lang="en-US"/>
          </a:p>
        </p:txBody>
      </p:sp>
    </p:spTree>
    <p:extLst>
      <p:ext uri="{BB962C8B-B14F-4D97-AF65-F5344CB8AC3E}">
        <p14:creationId xmlns:p14="http://schemas.microsoft.com/office/powerpoint/2010/main" val="25171536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27</a:t>
            </a:fld>
            <a:endParaRPr lang="en-US"/>
          </a:p>
        </p:txBody>
      </p:sp>
    </p:spTree>
    <p:extLst>
      <p:ext uri="{BB962C8B-B14F-4D97-AF65-F5344CB8AC3E}">
        <p14:creationId xmlns:p14="http://schemas.microsoft.com/office/powerpoint/2010/main" val="18677198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28</a:t>
            </a:fld>
            <a:endParaRPr lang="en-US"/>
          </a:p>
        </p:txBody>
      </p:sp>
    </p:spTree>
    <p:extLst>
      <p:ext uri="{BB962C8B-B14F-4D97-AF65-F5344CB8AC3E}">
        <p14:creationId xmlns:p14="http://schemas.microsoft.com/office/powerpoint/2010/main" val="3880696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https://www.healtheffects.org/system/files/SR17TrafficReview_Exec_Summary.pdf</a:t>
            </a:r>
            <a:endParaRPr lang="en-US" dirty="0"/>
          </a:p>
          <a:p>
            <a:r>
              <a:rPr lang="en-US" dirty="0">
                <a:hlinkClick r:id="rId4"/>
              </a:rPr>
              <a:t>https://www.healtheffects.org/system/files/SR17TrafficReview.pdf</a:t>
            </a:r>
            <a:endParaRPr lang="en-US" dirty="0"/>
          </a:p>
          <a:p>
            <a:endParaRPr lang="en-US" dirty="0"/>
          </a:p>
          <a:p>
            <a:r>
              <a:rPr lang="en-US" dirty="0"/>
              <a:t>Traffic-related emissions contribute to both primary and secondary ambient pollutant concentrations against a background of similar contaminants emitted from stationary (point and area) sources. </a:t>
            </a:r>
          </a:p>
          <a:p>
            <a:endParaRPr lang="en-US" dirty="0"/>
          </a:p>
          <a:p>
            <a:r>
              <a:rPr lang="en-US" sz="1200" b="0" i="0" kern="1200" dirty="0">
                <a:solidFill>
                  <a:schemeClr val="tx1"/>
                </a:solidFill>
                <a:effectLst/>
                <a:latin typeface="+mn-lt"/>
                <a:ea typeface="+mn-ea"/>
                <a:cs typeface="+mn-cs"/>
              </a:rPr>
              <a:t>Often, people choose to measure a group of VOCs, collectively known as BTEX, comprising benzene, toluene, ethylbenzene and xylene (often expressed as total xylenes (</a:t>
            </a:r>
            <a:r>
              <a:rPr lang="en-US" sz="1200" b="0" i="0" kern="1200" dirty="0" err="1">
                <a:solidFill>
                  <a:schemeClr val="tx1"/>
                </a:solidFill>
                <a:effectLst/>
                <a:latin typeface="+mn-lt"/>
                <a:ea typeface="+mn-ea"/>
                <a:cs typeface="+mn-cs"/>
              </a:rPr>
              <a:t>m+p</a:t>
            </a:r>
            <a:r>
              <a:rPr lang="en-US" sz="1200" b="0" i="0" kern="1200" dirty="0">
                <a:solidFill>
                  <a:schemeClr val="tx1"/>
                </a:solidFill>
                <a:effectLst/>
                <a:latin typeface="+mn-lt"/>
                <a:ea typeface="+mn-ea"/>
                <a:cs typeface="+mn-cs"/>
              </a:rPr>
              <a:t>). The BTEX suite has grown in popularity, as they are straightforward to monitor together, and provide a well-rounded picture of VOCs and are present in most urban areas.</a:t>
            </a:r>
          </a:p>
          <a:p>
            <a:endParaRPr lang="en-US" sz="1200" b="0" i="0" kern="1200" dirty="0">
              <a:solidFill>
                <a:schemeClr val="tx1"/>
              </a:solidFill>
              <a:effectLst/>
              <a:latin typeface="+mn-lt"/>
              <a:ea typeface="+mn-ea"/>
              <a:cs typeface="+mn-cs"/>
            </a:endParaRPr>
          </a:p>
          <a:p>
            <a:r>
              <a:rPr lang="en-US" dirty="0"/>
              <a:t>Abrasion of surfaces and friction-induced mechanical disruption resuspends “road dust,” itself a complex mixture comprised predominantly of coarse particles (&gt; 2.5 μm in aerodynamic diameter).8 Sandy, salty, dirty, and unpaved roadways can result in elevated concentrations of coarse particulate matter.9 The coarse fraction might contain </a:t>
            </a:r>
            <a:r>
              <a:rPr lang="en-US" dirty="0" err="1"/>
              <a:t>earthcrustal</a:t>
            </a:r>
            <a:r>
              <a:rPr lang="en-US" dirty="0"/>
              <a:t> material, along with asphalt, metals, latex tire fragments, pollens, and oil-coated particles. The wearing of vehicle parts, including tires and brake pads and discs, generates latex, metal, and ceramic debris.10 Motor oils evaporate off engine parts or drip onto road surfaces to become part of the complex mixture of contaminants. </a:t>
            </a:r>
            <a:r>
              <a:rPr lang="en-US" dirty="0">
                <a:hlinkClick r:id="rId5"/>
              </a:rPr>
              <a:t>https://www.ncbi.nlm.nih.gov/pmc/articles/PMC2714822/</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3</a:t>
            </a:fld>
            <a:endParaRPr lang="en-US"/>
          </a:p>
        </p:txBody>
      </p:sp>
    </p:spTree>
    <p:extLst>
      <p:ext uri="{BB962C8B-B14F-4D97-AF65-F5344CB8AC3E}">
        <p14:creationId xmlns:p14="http://schemas.microsoft.com/office/powerpoint/2010/main" val="4036721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Exposure assessments can be used to monitor status and trends in exposure over time. The emphasis for these assessments is on what the exposure is at a particular time and how it changes over time. This type of assessment is used to evaluate the potential for emerging health risks and impact of risk mitigation actions. </a:t>
            </a:r>
          </a:p>
        </p:txBody>
      </p:sp>
      <p:sp>
        <p:nvSpPr>
          <p:cNvPr id="4" name="Slide Number Placeholder 3"/>
          <p:cNvSpPr>
            <a:spLocks noGrp="1"/>
          </p:cNvSpPr>
          <p:nvPr>
            <p:ph type="sldNum" sz="quarter" idx="5"/>
          </p:nvPr>
        </p:nvSpPr>
        <p:spPr/>
        <p:txBody>
          <a:bodyPr/>
          <a:lstStyle/>
          <a:p>
            <a:fld id="{E8279E6D-00A9-4B64-8C3A-9DDF802CB60D}" type="slidenum">
              <a:rPr lang="en-US" smtClean="0"/>
              <a:t>4</a:t>
            </a:fld>
            <a:endParaRPr lang="en-US"/>
          </a:p>
        </p:txBody>
      </p:sp>
    </p:spTree>
    <p:extLst>
      <p:ext uri="{BB962C8B-B14F-4D97-AF65-F5344CB8AC3E}">
        <p14:creationId xmlns:p14="http://schemas.microsoft.com/office/powerpoint/2010/main" val="923791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hlinkClick r:id="rId3"/>
              </a:rPr>
              <a:t>https://www.sciencedirect.com/science/article/pii/S0160412005000905?via%3Dihub</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5</a:t>
            </a:fld>
            <a:endParaRPr lang="en-US"/>
          </a:p>
        </p:txBody>
      </p:sp>
    </p:spTree>
    <p:extLst>
      <p:ext uri="{BB962C8B-B14F-4D97-AF65-F5344CB8AC3E}">
        <p14:creationId xmlns:p14="http://schemas.microsoft.com/office/powerpoint/2010/main" val="1405770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Gehring et al. 2006</a:t>
            </a:r>
          </a:p>
          <a:p>
            <a:r>
              <a:rPr lang="en-US" dirty="0"/>
              <a:t>Central air-pollutant monitoring stations, such as those established by the U.S. Environmental Protection Agency (U.S. EPA) for monitoring criteria pollutants, have been placed to measure population exposures on the urban or regional scales and have produced short- and long-term data on the temporal variability of selected air pollutants. Although the measurements at these stations are impacted by traffic-related pollutants, the stations are not able to capture local-scale perturbations caused by such pollutants.</a:t>
            </a:r>
          </a:p>
          <a:p>
            <a:r>
              <a:rPr lang="en-US" dirty="0">
                <a:hlinkClick r:id="rId3"/>
              </a:rPr>
              <a:t>https://</a:t>
            </a:r>
            <a:r>
              <a:rPr lang="en-US" dirty="0" err="1">
                <a:hlinkClick r:id="rId3"/>
              </a:rPr>
              <a:t>www.healtheffects.org</a:t>
            </a:r>
            <a:r>
              <a:rPr lang="en-US" dirty="0">
                <a:hlinkClick r:id="rId3"/>
              </a:rPr>
              <a:t>/system/files/</a:t>
            </a:r>
            <a:r>
              <a:rPr lang="en-US" dirty="0" err="1">
                <a:hlinkClick r:id="rId3"/>
              </a:rPr>
              <a:t>SR17TrafficReview.pdf</a:t>
            </a:r>
            <a:endParaRPr lang="en-US" dirty="0"/>
          </a:p>
          <a:p>
            <a:endParaRPr lang="en-US" dirty="0"/>
          </a:p>
          <a:p>
            <a:r>
              <a:rPr lang="en-US" dirty="0"/>
              <a:t>Measurements of outdoor air quality on roadways indicate that concentrations of TRAPS are high compared with ambient concentrations measured at air-monitoring stations and are highly variable.</a:t>
            </a:r>
          </a:p>
        </p:txBody>
      </p:sp>
      <p:sp>
        <p:nvSpPr>
          <p:cNvPr id="4" name="Slide Number Placeholder 3"/>
          <p:cNvSpPr>
            <a:spLocks noGrp="1"/>
          </p:cNvSpPr>
          <p:nvPr>
            <p:ph type="sldNum" sz="quarter" idx="5"/>
          </p:nvPr>
        </p:nvSpPr>
        <p:spPr/>
        <p:txBody>
          <a:bodyPr/>
          <a:lstStyle/>
          <a:p>
            <a:fld id="{E8279E6D-00A9-4B64-8C3A-9DDF802CB60D}" type="slidenum">
              <a:rPr lang="en-US" smtClean="0"/>
              <a:t>6</a:t>
            </a:fld>
            <a:endParaRPr lang="en-US"/>
          </a:p>
        </p:txBody>
      </p:sp>
    </p:spTree>
    <p:extLst>
      <p:ext uri="{BB962C8B-B14F-4D97-AF65-F5344CB8AC3E}">
        <p14:creationId xmlns:p14="http://schemas.microsoft.com/office/powerpoint/2010/main" val="35336837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Lena et al. 2002; Janssen et al. 2001 </a:t>
            </a:r>
            <a:r>
              <a:rPr lang="en-US" dirty="0" err="1"/>
              <a:t>Raaschou</a:t>
            </a:r>
            <a:r>
              <a:rPr lang="en-US" dirty="0"/>
              <a:t>-Nielsen et al. 1997; Fischer et al. 2000; Adams et al. </a:t>
            </a:r>
            <a:r>
              <a:rPr lang="en-US" dirty="0" err="1"/>
              <a:t>2001b</a:t>
            </a:r>
            <a:r>
              <a:rPr lang="en-US" dirty="0"/>
              <a:t>; </a:t>
            </a:r>
            <a:r>
              <a:rPr lang="en-US" dirty="0" err="1"/>
              <a:t>Alili</a:t>
            </a:r>
            <a:r>
              <a:rPr lang="en-US" dirty="0"/>
              <a:t> et al. 2001; </a:t>
            </a:r>
            <a:r>
              <a:rPr lang="en-US" dirty="0" err="1"/>
              <a:t>Rijnders</a:t>
            </a:r>
            <a:r>
              <a:rPr lang="en-US" dirty="0"/>
              <a:t> et al. 2001; Lena et al. 2002; Cape et al. 2004; Harrison et al. </a:t>
            </a:r>
            <a:r>
              <a:rPr lang="en-US" dirty="0" err="1"/>
              <a:t>2004b</a:t>
            </a:r>
            <a:r>
              <a:rPr lang="en-US" dirty="0"/>
              <a:t>; </a:t>
            </a:r>
            <a:r>
              <a:rPr lang="en-US" dirty="0" err="1"/>
              <a:t>Weijers</a:t>
            </a:r>
            <a:r>
              <a:rPr lang="en-US" dirty="0"/>
              <a:t> et al. 2004; </a:t>
            </a:r>
            <a:r>
              <a:rPr lang="en-US" dirty="0" err="1"/>
              <a:t>Fromme</a:t>
            </a:r>
            <a:r>
              <a:rPr lang="en-US" dirty="0"/>
              <a:t> et al. 2005; Smargiassi et al. 2005; </a:t>
            </a:r>
            <a:r>
              <a:rPr lang="en-US" dirty="0" err="1"/>
              <a:t>Westerdahl</a:t>
            </a:r>
            <a:r>
              <a:rPr lang="en-US" dirty="0"/>
              <a:t> et al. 2005; da Silva et al. 2006)</a:t>
            </a:r>
            <a:r>
              <a:rPr lang="da-DK" dirty="0"/>
              <a:t>Chan et al. 1991; Ott et al. 1994; Lawryk et al. 1995; van Wijnen et al. 1995; Fromme et al. 1998; Rodes et al. 1998; Alm et al. 1999; Adams et al. 2001a; Chan and Liu 2001; Chan and Chung 2003; Lau and Chan 2003; Riediker et al. 2003; Behrentz et al. 2005; Kaur et al. 2005; Sabin et al. 2005; Westerdahl et al. 2005; Lewné et al. 2006; Saksena et al. 2006; Zhu et al. 2007; Fruin et al. 2008).</a:t>
            </a:r>
            <a:endParaRPr lang="en-US" dirty="0"/>
          </a:p>
          <a:p>
            <a:endParaRPr lang="en-US" dirty="0"/>
          </a:p>
          <a:p>
            <a:r>
              <a:rPr lang="en-US" dirty="0"/>
              <a:t>A few studies link traffic density to concentrations of surrogates near roadways or at homes. These studies have suggested that there is an association between variations in total traffic and composition of traffic (i.e., the mix of cars and trucks) and the concentrations of traffic-surrogate air pollutants near roadways. Each study, however, is most likely unique to the area it was conducted in and probably not easily transferable to other geographic areas, because the studies employed different measures of traffic density or vehicle volume; differed in traffic composition, specific vehicle conditions and characteristics; collected data at varying distances from roadways under varying meteorological conditions in different geographical areas; frequently did not account for background concentrations; and employed variable sampling periods and averaging times.</a:t>
            </a:r>
          </a:p>
        </p:txBody>
      </p:sp>
      <p:sp>
        <p:nvSpPr>
          <p:cNvPr id="4" name="Slide Number Placeholder 3"/>
          <p:cNvSpPr>
            <a:spLocks noGrp="1"/>
          </p:cNvSpPr>
          <p:nvPr>
            <p:ph type="sldNum" sz="quarter" idx="5"/>
          </p:nvPr>
        </p:nvSpPr>
        <p:spPr/>
        <p:txBody>
          <a:bodyPr/>
          <a:lstStyle/>
          <a:p>
            <a:fld id="{E8279E6D-00A9-4B64-8C3A-9DDF802CB60D}" type="slidenum">
              <a:rPr lang="en-US" smtClean="0"/>
              <a:t>8</a:t>
            </a:fld>
            <a:endParaRPr lang="en-US"/>
          </a:p>
        </p:txBody>
      </p:sp>
    </p:spTree>
    <p:extLst>
      <p:ext uri="{BB962C8B-B14F-4D97-AF65-F5344CB8AC3E}">
        <p14:creationId xmlns:p14="http://schemas.microsoft.com/office/powerpoint/2010/main" val="139659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a-DK" dirty="0"/>
              <a:t>Chan et al. 1991; Ott et al. 1994; Lawryk et al. 1995; van Wijnen et al. 1995; Fromme et al. 1998; Rodes et al. 1998; Alm et al. 1999; Adams et al. 2001a; Chan and Liu 2001; Chan and Chung 2003; Lau and Chan 2003; Riediker et al. 2003; Behrentz et al. 2005; Kaur et al. 2005; Sabin et al. 2005; Westerdahl et al. 2005; Lewné et al. 2006; Saksena et al. 2006; Zhu et al. 2007; Fruin et al. 2008</a:t>
            </a:r>
            <a:endParaRPr lang="en-US" dirty="0"/>
          </a:p>
        </p:txBody>
      </p:sp>
      <p:sp>
        <p:nvSpPr>
          <p:cNvPr id="4" name="Slide Number Placeholder 3"/>
          <p:cNvSpPr>
            <a:spLocks noGrp="1"/>
          </p:cNvSpPr>
          <p:nvPr>
            <p:ph type="sldNum" sz="quarter" idx="5"/>
          </p:nvPr>
        </p:nvSpPr>
        <p:spPr/>
        <p:txBody>
          <a:bodyPr/>
          <a:lstStyle/>
          <a:p>
            <a:fld id="{E8279E6D-00A9-4B64-8C3A-9DDF802CB60D}" type="slidenum">
              <a:rPr lang="en-US" smtClean="0"/>
              <a:t>9</a:t>
            </a:fld>
            <a:endParaRPr lang="en-US"/>
          </a:p>
        </p:txBody>
      </p:sp>
    </p:spTree>
    <p:extLst>
      <p:ext uri="{BB962C8B-B14F-4D97-AF65-F5344CB8AC3E}">
        <p14:creationId xmlns:p14="http://schemas.microsoft.com/office/powerpoint/2010/main" val="4061020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have been hundreds of studies that examined factors affecting atmospheric concentrations of traffic-related air pollutants. The studies have varied greatly in pollutant measurement methods, sampling times, numbers of measurements, distances from traffic, traffic characteristics (such vehicle mix, vehicle use, and traffic volume), study location, microenvironments, sampling seasons, and meteorological conditions. </a:t>
            </a:r>
          </a:p>
          <a:p>
            <a:endParaRPr lang="en-US" dirty="0"/>
          </a:p>
          <a:p>
            <a:r>
              <a:rPr lang="en-US" dirty="0"/>
              <a:t>Studies that have sampled the exhaust of moving vehicles in real-world situations (specifically, in tunnels or on roadways) have contributed very useful information about the emissions rates of the current vehicle fleet and also have allowed the evaluation of the impact of new emission-control technologies and fuels on emissions.</a:t>
            </a:r>
          </a:p>
          <a:p>
            <a:endParaRPr lang="en-US" dirty="0"/>
          </a:p>
          <a:p>
            <a:r>
              <a:rPr lang="en-US" dirty="0"/>
              <a:t>proximity models (direct measures of traffic) are the easiest to implement, they are error prone because they ignore the parameters that affect the dispersion and physicochemical activity of the pollutants. </a:t>
            </a:r>
          </a:p>
        </p:txBody>
      </p:sp>
      <p:sp>
        <p:nvSpPr>
          <p:cNvPr id="4" name="Slide Number Placeholder 3"/>
          <p:cNvSpPr>
            <a:spLocks noGrp="1"/>
          </p:cNvSpPr>
          <p:nvPr>
            <p:ph type="sldNum" sz="quarter" idx="5"/>
          </p:nvPr>
        </p:nvSpPr>
        <p:spPr/>
        <p:txBody>
          <a:bodyPr/>
          <a:lstStyle/>
          <a:p>
            <a:fld id="{E8279E6D-00A9-4B64-8C3A-9DDF802CB60D}" type="slidenum">
              <a:rPr lang="en-US" smtClean="0"/>
              <a:t>10</a:t>
            </a:fld>
            <a:endParaRPr lang="en-US"/>
          </a:p>
        </p:txBody>
      </p:sp>
    </p:spTree>
    <p:extLst>
      <p:ext uri="{BB962C8B-B14F-4D97-AF65-F5344CB8AC3E}">
        <p14:creationId xmlns:p14="http://schemas.microsoft.com/office/powerpoint/2010/main" val="5604884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alphaModFix amt="41000"/>
            <a:extLst>
              <a:ext uri="{28A0092B-C50C-407E-A947-70E740481C1C}">
                <a14:useLocalDpi xmlns:a14="http://schemas.microsoft.com/office/drawing/2010/main"/>
              </a:ext>
            </a:extLst>
          </a:blip>
          <a:srcRect/>
          <a:stretch/>
        </p:blipFill>
        <p:spPr>
          <a:xfrm>
            <a:off x="0" y="1164831"/>
            <a:ext cx="12192000" cy="5715625"/>
          </a:xfrm>
          <a:prstGeom prst="rect">
            <a:avLst/>
          </a:prstGeom>
          <a:solidFill>
            <a:schemeClr val="bg1">
              <a:alpha val="13000"/>
            </a:schemeClr>
          </a:solidFill>
        </p:spPr>
      </p:pic>
      <p:sp>
        <p:nvSpPr>
          <p:cNvPr id="22" name="Rectangle 21"/>
          <p:cNvSpPr/>
          <p:nvPr userDrawn="1"/>
        </p:nvSpPr>
        <p:spPr>
          <a:xfrm>
            <a:off x="0" y="0"/>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816935" y="1585220"/>
            <a:ext cx="10515600" cy="4771129"/>
          </a:xfrm>
        </p:spPr>
        <p:txBody>
          <a:bodyPr/>
          <a:lstStyle>
            <a:lvl1pPr>
              <a:buClr>
                <a:schemeClr val="tx2"/>
              </a:buClr>
              <a:defRPr/>
            </a:lvl1pPr>
            <a:lvl2pPr>
              <a:buClr>
                <a:schemeClr val="tx2"/>
              </a:buClr>
              <a:defRPr/>
            </a:lvl2pPr>
            <a:lvl3pPr>
              <a:buClr>
                <a:schemeClr val="tx2"/>
              </a:buClr>
              <a:defRPr/>
            </a:lvl3pPr>
            <a:lvl4pPr>
              <a:buClr>
                <a:schemeClr val="tx2"/>
              </a:buClr>
              <a:defRPr/>
            </a:lvl4pPr>
            <a:lvl5pPr>
              <a:buClr>
                <a:schemeClr val="tx2"/>
              </a:buClr>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20"/>
          <p:cNvSpPr>
            <a:spLocks noGrp="1"/>
          </p:cNvSpPr>
          <p:nvPr>
            <p:ph type="title"/>
          </p:nvPr>
        </p:nvSpPr>
        <p:spPr>
          <a:xfrm>
            <a:off x="838200" y="211167"/>
            <a:ext cx="10515600" cy="931207"/>
          </a:xfrm>
        </p:spPr>
        <p:txBody>
          <a:bodyPr/>
          <a:lstStyle>
            <a:lvl1pPr>
              <a:defRPr b="1">
                <a:solidFill>
                  <a:schemeClr val="tx2"/>
                </a:solidFill>
              </a:defRPr>
            </a:lvl1pPr>
          </a:lstStyle>
          <a:p>
            <a:r>
              <a:rPr lang="en-US" dirty="0"/>
              <a:t>Click to edit Master title style</a:t>
            </a:r>
          </a:p>
        </p:txBody>
      </p:sp>
      <p:sp>
        <p:nvSpPr>
          <p:cNvPr id="25" name="Right Triangle 24"/>
          <p:cNvSpPr/>
          <p:nvPr userDrawn="1"/>
        </p:nvSpPr>
        <p:spPr>
          <a:xfrm flipV="1">
            <a:off x="0" y="0"/>
            <a:ext cx="1205799" cy="1154880"/>
          </a:xfrm>
          <a:prstGeom prst="rtTriangle">
            <a:avLst/>
          </a:prstGeom>
          <a:solidFill>
            <a:srgbClr val="77862A">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p:cNvSpPr/>
          <p:nvPr userDrawn="1"/>
        </p:nvSpPr>
        <p:spPr>
          <a:xfrm>
            <a:off x="0" y="1142374"/>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ight Triangle 7"/>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11" name="Rectangle 10"/>
          <p:cNvSpPr/>
          <p:nvPr userDrawn="1"/>
        </p:nvSpPr>
        <p:spPr>
          <a:xfrm>
            <a:off x="0" y="6812281"/>
            <a:ext cx="12192000" cy="45719"/>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0" name="Picture 19"/>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0" y="1"/>
            <a:ext cx="12192000" cy="6857999"/>
          </a:xfrm>
          <a:prstGeom prst="rect">
            <a:avLst/>
          </a:prstGeom>
        </p:spPr>
      </p:pic>
      <p:sp>
        <p:nvSpPr>
          <p:cNvPr id="18" name="Rectangle 17"/>
          <p:cNvSpPr/>
          <p:nvPr userDrawn="1"/>
        </p:nvSpPr>
        <p:spPr>
          <a:xfrm>
            <a:off x="0" y="5715626"/>
            <a:ext cx="12192000" cy="1142374"/>
          </a:xfrm>
          <a:prstGeom prst="rect">
            <a:avLst/>
          </a:prstGeom>
          <a:solidFill>
            <a:srgbClr val="ADC341">
              <a:alpha val="73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userDrawn="1"/>
        </p:nvSpPr>
        <p:spPr>
          <a:xfrm>
            <a:off x="4251940" y="1709411"/>
            <a:ext cx="7472354" cy="1938992"/>
          </a:xfrm>
          <a:prstGeom prst="rect">
            <a:avLst/>
          </a:prstGeom>
          <a:noFill/>
        </p:spPr>
        <p:txBody>
          <a:bodyPr wrap="square" rtlCol="0">
            <a:sp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4000" b="1" i="0" dirty="0">
                <a:solidFill>
                  <a:srgbClr val="425C2A"/>
                </a:solidFill>
                <a:latin typeface="Calibri" charset="0"/>
                <a:ea typeface="Calibri" charset="0"/>
                <a:cs typeface="Calibri" charset="0"/>
              </a:rPr>
              <a:t>Center</a:t>
            </a:r>
            <a:r>
              <a:rPr lang="en-US" sz="4000" b="1" i="0" baseline="0" dirty="0">
                <a:solidFill>
                  <a:srgbClr val="425C2A"/>
                </a:solidFill>
                <a:latin typeface="Calibri" charset="0"/>
                <a:ea typeface="Calibri" charset="0"/>
                <a:cs typeface="Calibri" charset="0"/>
              </a:rPr>
              <a:t> for Advancing Research</a:t>
            </a:r>
          </a:p>
          <a:p>
            <a:pPr marL="0" marR="0" indent="0" algn="l" defTabSz="457200" rtl="0" eaLnBrk="1" fontAlgn="auto" latinLnBrk="0" hangingPunct="1">
              <a:lnSpc>
                <a:spcPct val="100000"/>
              </a:lnSpc>
              <a:spcBef>
                <a:spcPts val="0"/>
              </a:spcBef>
              <a:spcAft>
                <a:spcPts val="0"/>
              </a:spcAft>
              <a:buClrTx/>
              <a:buSzTx/>
              <a:buFontTx/>
              <a:buNone/>
              <a:tabLst/>
              <a:defRPr/>
            </a:pPr>
            <a:r>
              <a:rPr lang="en-US" sz="4000" b="1" i="0" baseline="0" dirty="0">
                <a:solidFill>
                  <a:srgbClr val="425C2A"/>
                </a:solidFill>
                <a:latin typeface="Calibri" charset="0"/>
                <a:ea typeface="Calibri" charset="0"/>
                <a:cs typeface="Calibri" charset="0"/>
              </a:rPr>
              <a:t>in Transportation Emissions, Energy, and Health</a:t>
            </a:r>
            <a:endParaRPr lang="en-US" sz="4000" b="1" i="0" dirty="0">
              <a:solidFill>
                <a:srgbClr val="425C2A"/>
              </a:solidFill>
              <a:latin typeface="Calibri" charset="0"/>
              <a:ea typeface="Calibri" charset="0"/>
              <a:cs typeface="Calibri" charset="0"/>
            </a:endParaRPr>
          </a:p>
        </p:txBody>
      </p:sp>
      <p:sp>
        <p:nvSpPr>
          <p:cNvPr id="9" name="TextBox 8"/>
          <p:cNvSpPr txBox="1"/>
          <p:nvPr userDrawn="1"/>
        </p:nvSpPr>
        <p:spPr>
          <a:xfrm>
            <a:off x="4296441" y="3852163"/>
            <a:ext cx="7158183" cy="584775"/>
          </a:xfrm>
          <a:prstGeom prst="rect">
            <a:avLst/>
          </a:prstGeom>
          <a:noFill/>
        </p:spPr>
        <p:txBody>
          <a:bodyPr wrap="square" rtlCol="0">
            <a:spAutoFit/>
          </a:bodyPr>
          <a:lstStyle/>
          <a:p>
            <a:r>
              <a:rPr lang="en-US" sz="3200" b="0" i="0" kern="1200" dirty="0">
                <a:solidFill>
                  <a:srgbClr val="5E734A"/>
                </a:solidFill>
                <a:effectLst/>
                <a:latin typeface="+mn-lt"/>
                <a:ea typeface="+mn-ea"/>
                <a:cs typeface="+mn-cs"/>
              </a:rPr>
              <a:t>A USDOT University Transportation Center</a:t>
            </a:r>
            <a:endParaRPr lang="en-US" sz="4000" dirty="0">
              <a:solidFill>
                <a:srgbClr val="5E734A"/>
              </a:solidFill>
            </a:endParaRPr>
          </a:p>
        </p:txBody>
      </p:sp>
      <p:cxnSp>
        <p:nvCxnSpPr>
          <p:cNvPr id="10" name="Straight Connector 9"/>
          <p:cNvCxnSpPr/>
          <p:nvPr userDrawn="1"/>
        </p:nvCxnSpPr>
        <p:spPr>
          <a:xfrm>
            <a:off x="3937766" y="1857192"/>
            <a:ext cx="0" cy="2698837"/>
          </a:xfrm>
          <a:prstGeom prst="line">
            <a:avLst/>
          </a:prstGeom>
          <a:ln w="57150" cmpd="sng">
            <a:solidFill>
              <a:srgbClr val="91AC2C"/>
            </a:solidFill>
          </a:ln>
          <a:effectLst/>
        </p:spPr>
        <p:style>
          <a:lnRef idx="2">
            <a:schemeClr val="accent1"/>
          </a:lnRef>
          <a:fillRef idx="0">
            <a:schemeClr val="accent1"/>
          </a:fillRef>
          <a:effectRef idx="1">
            <a:schemeClr val="accent1"/>
          </a:effectRef>
          <a:fontRef idx="minor">
            <a:schemeClr val="tx1"/>
          </a:fontRef>
        </p:style>
      </p:cxnSp>
      <p:sp>
        <p:nvSpPr>
          <p:cNvPr id="19" name="Rectangle 18"/>
          <p:cNvSpPr/>
          <p:nvPr userDrawn="1"/>
        </p:nvSpPr>
        <p:spPr>
          <a:xfrm>
            <a:off x="0" y="5562664"/>
            <a:ext cx="12192000" cy="182811"/>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34530" y="1592199"/>
            <a:ext cx="2835530" cy="2874076"/>
          </a:xfrm>
          <a:prstGeom prst="rect">
            <a:avLst/>
          </a:prstGeom>
        </p:spPr>
      </p:pic>
    </p:spTree>
    <p:extLst>
      <p:ext uri="{BB962C8B-B14F-4D97-AF65-F5344CB8AC3E}">
        <p14:creationId xmlns:p14="http://schemas.microsoft.com/office/powerpoint/2010/main" val="27632308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2" name="Right Triangle 11"/>
          <p:cNvSpPr/>
          <p:nvPr userDrawn="1"/>
        </p:nvSpPr>
        <p:spPr>
          <a:xfrm flipH="1">
            <a:off x="10718800" y="5469467"/>
            <a:ext cx="1473200" cy="1410989"/>
          </a:xfrm>
          <a:prstGeom prst="rtTriangle">
            <a:avLst/>
          </a:prstGeom>
          <a:solidFill>
            <a:srgbClr val="ADC341">
              <a:alpha val="3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p:cNvSpPr txBox="1">
            <a:spLocks/>
          </p:cNvSpPr>
          <p:nvPr userDrawn="1"/>
        </p:nvSpPr>
        <p:spPr>
          <a:xfrm>
            <a:off x="9965268" y="6361469"/>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D317CB3-E76C-B946-8325-59DF0D7BBADC}" type="slidenum">
              <a:rPr lang="en-US" sz="1800" smtClean="0"/>
              <a:pPr/>
              <a:t>‹#›</a:t>
            </a:fld>
            <a:endParaRPr lang="en-US" sz="1400" dirty="0"/>
          </a:p>
        </p:txBody>
      </p:sp>
      <p:sp>
        <p:nvSpPr>
          <p:cNvPr id="9" name="Rectangle 8"/>
          <p:cNvSpPr/>
          <p:nvPr userDrawn="1"/>
        </p:nvSpPr>
        <p:spPr>
          <a:xfrm>
            <a:off x="0" y="6841090"/>
            <a:ext cx="12192000" cy="56300"/>
          </a:xfrm>
          <a:prstGeom prst="rect">
            <a:avLst/>
          </a:prstGeom>
          <a:solidFill>
            <a:srgbClr val="425C2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058160" y="5611211"/>
            <a:ext cx="794479" cy="805279"/>
          </a:xfrm>
          <a:prstGeom prst="rect">
            <a:avLst/>
          </a:prstGeom>
        </p:spPr>
      </p:pic>
    </p:spTree>
    <p:extLst>
      <p:ext uri="{BB962C8B-B14F-4D97-AF65-F5344CB8AC3E}">
        <p14:creationId xmlns:p14="http://schemas.microsoft.com/office/powerpoint/2010/main" val="3139607942"/>
      </p:ext>
    </p:extLst>
  </p:cSld>
  <p:clrMap bg1="lt1" tx1="dk1" bg2="lt2" tx2="dk2" accent1="accent1" accent2="accent2" accent3="accent3" accent4="accent4" accent5="accent5" accent6="accent6" hlink="hlink" folHlink="folHlink"/>
  <p:sldLayoutIdLst>
    <p:sldLayoutId id="2147483662" r:id="rId1"/>
    <p:sldLayoutId id="21474836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hyperlink" Target="https://www.healtheffects.org/publication/traffic-related-air-pollution-critical-review-literature-emissions-exposure-and-health"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8776721" y="5718844"/>
            <a:ext cx="3415279" cy="11345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2800" dirty="0">
              <a:solidFill>
                <a:schemeClr val="accent2">
                  <a:lumMod val="50000"/>
                </a:schemeClr>
              </a:solidFill>
              <a:latin typeface="+mn-lt"/>
            </a:endParaRPr>
          </a:p>
        </p:txBody>
      </p:sp>
      <p:sp>
        <p:nvSpPr>
          <p:cNvPr id="6" name="Rectangle 5"/>
          <p:cNvSpPr/>
          <p:nvPr/>
        </p:nvSpPr>
        <p:spPr>
          <a:xfrm>
            <a:off x="549326" y="6121505"/>
            <a:ext cx="2037417" cy="400110"/>
          </a:xfrm>
          <a:prstGeom prst="rect">
            <a:avLst/>
          </a:prstGeom>
        </p:spPr>
        <p:txBody>
          <a:bodyPr wrap="none">
            <a:spAutoFit/>
          </a:bodyPr>
          <a:lstStyle/>
          <a:p>
            <a:r>
              <a:rPr lang="en-US" sz="2000" b="1" dirty="0">
                <a:solidFill>
                  <a:srgbClr val="445436"/>
                </a:solidFill>
              </a:rPr>
              <a:t>www.carteeh.org</a:t>
            </a:r>
          </a:p>
        </p:txBody>
      </p:sp>
    </p:spTree>
    <p:extLst>
      <p:ext uri="{BB962C8B-B14F-4D97-AF65-F5344CB8AC3E}">
        <p14:creationId xmlns:p14="http://schemas.microsoft.com/office/powerpoint/2010/main" val="3671380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FEC115-318C-4F07-B799-7625B26FCEDD}"/>
              </a:ext>
            </a:extLst>
          </p:cNvPr>
          <p:cNvSpPr>
            <a:spLocks noGrp="1"/>
          </p:cNvSpPr>
          <p:nvPr>
            <p:ph idx="1"/>
          </p:nvPr>
        </p:nvSpPr>
        <p:spPr>
          <a:xfrm>
            <a:off x="816935" y="1298222"/>
            <a:ext cx="10515600" cy="5559778"/>
          </a:xfrm>
        </p:spPr>
        <p:txBody>
          <a:bodyPr>
            <a:normAutofit fontScale="92500" lnSpcReduction="20000"/>
          </a:bodyPr>
          <a:lstStyle/>
          <a:p>
            <a:pPr>
              <a:spcBef>
                <a:spcPts val="1800"/>
              </a:spcBef>
            </a:pPr>
            <a:r>
              <a:rPr lang="en-US" dirty="0" err="1"/>
              <a:t>TRAPs</a:t>
            </a:r>
            <a:r>
              <a:rPr lang="en-US" dirty="0"/>
              <a:t> contribute to ambient air quality on a wide range of spatial scales, from local roadsides and urban scales to broadly regional background scales.</a:t>
            </a:r>
          </a:p>
          <a:p>
            <a:pPr>
              <a:spcBef>
                <a:spcPts val="1800"/>
              </a:spcBef>
            </a:pPr>
            <a:r>
              <a:rPr lang="en-US" dirty="0"/>
              <a:t>Many studies that have examined gradients in pollutants as a function of distance from busy roadways have indicated exposure zones for traffic-related air pollution in the range of 50 to 1500 m from highways and major roads, depending on the pollutant and the meteorological conditions.</a:t>
            </a:r>
          </a:p>
          <a:p>
            <a:pPr>
              <a:spcBef>
                <a:spcPts val="1800"/>
              </a:spcBef>
            </a:pPr>
            <a:r>
              <a:rPr lang="en-US" dirty="0"/>
              <a:t>Most pollutants return to background concentrations within 500 m.</a:t>
            </a:r>
          </a:p>
          <a:p>
            <a:pPr>
              <a:spcBef>
                <a:spcPts val="1800"/>
              </a:spcBef>
            </a:pPr>
            <a:r>
              <a:rPr lang="en-US" dirty="0"/>
              <a:t>The degree of gradient is a function of the reactivity of the specific pollutant</a:t>
            </a:r>
          </a:p>
          <a:p>
            <a:pPr>
              <a:spcBef>
                <a:spcPts val="1800"/>
              </a:spcBef>
            </a:pPr>
            <a:r>
              <a:rPr lang="en-US" dirty="0"/>
              <a:t>Meteorology plays an important role in determining the size and diurnal and seasonal stability of impact zones. </a:t>
            </a:r>
          </a:p>
          <a:p>
            <a:pPr>
              <a:spcBef>
                <a:spcPts val="1800"/>
              </a:spcBef>
            </a:pPr>
            <a:r>
              <a:rPr lang="en-US" dirty="0"/>
              <a:t>The exposure is then estimated at a residence based on the proximity to roadways</a:t>
            </a:r>
          </a:p>
        </p:txBody>
      </p:sp>
      <p:sp>
        <p:nvSpPr>
          <p:cNvPr id="3" name="Title 2">
            <a:extLst>
              <a:ext uri="{FF2B5EF4-FFF2-40B4-BE49-F238E27FC236}">
                <a16:creationId xmlns:a16="http://schemas.microsoft.com/office/drawing/2014/main" id="{4E029017-E151-49A6-A584-DCF6E84A9770}"/>
              </a:ext>
            </a:extLst>
          </p:cNvPr>
          <p:cNvSpPr>
            <a:spLocks noGrp="1"/>
          </p:cNvSpPr>
          <p:nvPr>
            <p:ph type="title"/>
          </p:nvPr>
        </p:nvSpPr>
        <p:spPr>
          <a:xfrm>
            <a:off x="838200" y="138595"/>
            <a:ext cx="10515600" cy="931207"/>
          </a:xfrm>
        </p:spPr>
        <p:txBody>
          <a:bodyPr>
            <a:normAutofit fontScale="90000"/>
          </a:bodyPr>
          <a:lstStyle/>
          <a:p>
            <a:r>
              <a:rPr lang="en-US" dirty="0"/>
              <a:t>Estimating Traffic-related air pollution using proximity to major roadways</a:t>
            </a:r>
          </a:p>
        </p:txBody>
      </p:sp>
    </p:spTree>
    <p:extLst>
      <p:ext uri="{BB962C8B-B14F-4D97-AF65-F5344CB8AC3E}">
        <p14:creationId xmlns:p14="http://schemas.microsoft.com/office/powerpoint/2010/main" val="931260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3AF593C3-A77D-478B-851F-87594F58FD94}"/>
              </a:ext>
            </a:extLst>
          </p:cNvPr>
          <p:cNvPicPr>
            <a:picLocks noGrp="1" noChangeAspect="1"/>
          </p:cNvPicPr>
          <p:nvPr>
            <p:ph idx="1"/>
          </p:nvPr>
        </p:nvPicPr>
        <p:blipFill>
          <a:blip r:embed="rId3"/>
          <a:stretch>
            <a:fillRect/>
          </a:stretch>
        </p:blipFill>
        <p:spPr>
          <a:xfrm>
            <a:off x="2272072" y="1185916"/>
            <a:ext cx="7647855" cy="5528335"/>
          </a:xfrm>
          <a:prstGeom prst="rect">
            <a:avLst/>
          </a:prstGeom>
        </p:spPr>
      </p:pic>
      <p:sp>
        <p:nvSpPr>
          <p:cNvPr id="3" name="Title 2">
            <a:extLst>
              <a:ext uri="{FF2B5EF4-FFF2-40B4-BE49-F238E27FC236}">
                <a16:creationId xmlns:a16="http://schemas.microsoft.com/office/drawing/2014/main" id="{47B7A671-E8CE-49CF-9AAF-6BC9C42D7956}"/>
              </a:ext>
            </a:extLst>
          </p:cNvPr>
          <p:cNvSpPr>
            <a:spLocks noGrp="1"/>
          </p:cNvSpPr>
          <p:nvPr>
            <p:ph type="title"/>
          </p:nvPr>
        </p:nvSpPr>
        <p:spPr/>
        <p:txBody>
          <a:bodyPr>
            <a:normAutofit fontScale="90000"/>
          </a:bodyPr>
          <a:lstStyle/>
          <a:p>
            <a:r>
              <a:rPr lang="en-US" dirty="0"/>
              <a:t>Estimating Traffic-related air pollution using proximity to major roadways</a:t>
            </a:r>
          </a:p>
        </p:txBody>
      </p:sp>
    </p:spTree>
    <p:extLst>
      <p:ext uri="{BB962C8B-B14F-4D97-AF65-F5344CB8AC3E}">
        <p14:creationId xmlns:p14="http://schemas.microsoft.com/office/powerpoint/2010/main" val="37694473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44559E-9031-4B45-A821-D0B143FAA8E9}"/>
              </a:ext>
            </a:extLst>
          </p:cNvPr>
          <p:cNvSpPr>
            <a:spLocks noGrp="1"/>
          </p:cNvSpPr>
          <p:nvPr>
            <p:ph idx="1"/>
          </p:nvPr>
        </p:nvSpPr>
        <p:spPr/>
        <p:txBody>
          <a:bodyPr>
            <a:normAutofit/>
          </a:bodyPr>
          <a:lstStyle/>
          <a:p>
            <a:pPr>
              <a:spcBef>
                <a:spcPts val="1800"/>
              </a:spcBef>
            </a:pPr>
            <a:r>
              <a:rPr lang="en-US" dirty="0"/>
              <a:t>The associations between pollutant concentrations and traffic density have been shown to vary with the pollutant measured and the features of the sampling sites. </a:t>
            </a:r>
          </a:p>
          <a:p>
            <a:pPr>
              <a:spcBef>
                <a:spcPts val="1800"/>
              </a:spcBef>
            </a:pPr>
            <a:r>
              <a:rPr lang="en-US" dirty="0"/>
              <a:t>Zhu and colleagues (2002) found that pollutant concentrations were systematically higher downwind than upwind and decreased with increasing logarithm of the distance from the highway</a:t>
            </a:r>
          </a:p>
        </p:txBody>
      </p:sp>
      <p:sp>
        <p:nvSpPr>
          <p:cNvPr id="3" name="Title 2">
            <a:extLst>
              <a:ext uri="{FF2B5EF4-FFF2-40B4-BE49-F238E27FC236}">
                <a16:creationId xmlns:a16="http://schemas.microsoft.com/office/drawing/2014/main" id="{8F8A20E9-A26D-4AD3-BD24-F3E221EDEBCA}"/>
              </a:ext>
            </a:extLst>
          </p:cNvPr>
          <p:cNvSpPr>
            <a:spLocks noGrp="1"/>
          </p:cNvSpPr>
          <p:nvPr>
            <p:ph type="title"/>
          </p:nvPr>
        </p:nvSpPr>
        <p:spPr/>
        <p:txBody>
          <a:bodyPr/>
          <a:lstStyle/>
          <a:p>
            <a:r>
              <a:rPr lang="en-US" dirty="0"/>
              <a:t>Evaluation of Method</a:t>
            </a:r>
          </a:p>
        </p:txBody>
      </p:sp>
    </p:spTree>
    <p:extLst>
      <p:ext uri="{BB962C8B-B14F-4D97-AF65-F5344CB8AC3E}">
        <p14:creationId xmlns:p14="http://schemas.microsoft.com/office/powerpoint/2010/main" val="1622707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37F18-4F47-40D3-8D66-CD0C89E5BC6B}"/>
              </a:ext>
            </a:extLst>
          </p:cNvPr>
          <p:cNvSpPr>
            <a:spLocks noGrp="1"/>
          </p:cNvSpPr>
          <p:nvPr>
            <p:ph type="title"/>
          </p:nvPr>
        </p:nvSpPr>
        <p:spPr/>
        <p:txBody>
          <a:bodyPr>
            <a:normAutofit/>
          </a:bodyPr>
          <a:lstStyle/>
          <a:p>
            <a:r>
              <a:rPr lang="en-US" dirty="0"/>
              <a:t>Pollutant Surrogates for TRAP Exposures</a:t>
            </a:r>
          </a:p>
        </p:txBody>
      </p:sp>
      <p:sp>
        <p:nvSpPr>
          <p:cNvPr id="3" name="Content Placeholder 2">
            <a:extLst>
              <a:ext uri="{FF2B5EF4-FFF2-40B4-BE49-F238E27FC236}">
                <a16:creationId xmlns:a16="http://schemas.microsoft.com/office/drawing/2014/main" id="{B6060274-DF14-48C5-A5BB-A1A68CADEEB3}"/>
              </a:ext>
            </a:extLst>
          </p:cNvPr>
          <p:cNvSpPr>
            <a:spLocks noGrp="1"/>
          </p:cNvSpPr>
          <p:nvPr>
            <p:ph idx="1"/>
          </p:nvPr>
        </p:nvSpPr>
        <p:spPr>
          <a:xfrm>
            <a:off x="816935" y="1280160"/>
            <a:ext cx="10515600" cy="5577840"/>
          </a:xfrm>
        </p:spPr>
        <p:txBody>
          <a:bodyPr>
            <a:normAutofit lnSpcReduction="10000"/>
          </a:bodyPr>
          <a:lstStyle/>
          <a:p>
            <a:pPr>
              <a:spcBef>
                <a:spcPts val="1800"/>
              </a:spcBef>
            </a:pPr>
            <a:r>
              <a:rPr lang="en-US" dirty="0"/>
              <a:t>A widely used approach to characterize traffic pollution is to utilize individual pollutants (also known as tracer compounds) as surrogates to represent exposures to all </a:t>
            </a:r>
            <a:r>
              <a:rPr lang="en-US" dirty="0" err="1"/>
              <a:t>TRAPs</a:t>
            </a:r>
            <a:r>
              <a:rPr lang="en-US" dirty="0"/>
              <a:t>.</a:t>
            </a:r>
          </a:p>
          <a:p>
            <a:pPr>
              <a:spcBef>
                <a:spcPts val="1800"/>
              </a:spcBef>
            </a:pPr>
            <a:r>
              <a:rPr lang="en-US" dirty="0"/>
              <a:t>The most commonly used traffic-pollutant surrogates include CO, NO</a:t>
            </a:r>
            <a:r>
              <a:rPr lang="en-US" baseline="-25000" dirty="0"/>
              <a:t>2</a:t>
            </a:r>
            <a:r>
              <a:rPr lang="en-US" dirty="0"/>
              <a:t>, elemental carbon (EC, or black carbon; BC), PM, benzene, and ultrafine particles (UFP). EC has been used as a surrogate for diesel exhaust. </a:t>
            </a:r>
          </a:p>
          <a:p>
            <a:pPr>
              <a:spcBef>
                <a:spcPts val="1800"/>
              </a:spcBef>
            </a:pPr>
            <a:r>
              <a:rPr lang="en-US" dirty="0"/>
              <a:t>A surrogate for traffic emissions should </a:t>
            </a:r>
          </a:p>
          <a:p>
            <a:pPr marL="457200" lvl="1" indent="0">
              <a:buNone/>
            </a:pPr>
            <a:r>
              <a:rPr lang="en-US" dirty="0"/>
              <a:t>(1) have traffic as the dominant source of atmospheric emissions, </a:t>
            </a:r>
          </a:p>
          <a:p>
            <a:pPr marL="457200" lvl="1" indent="0">
              <a:buNone/>
            </a:pPr>
            <a:r>
              <a:rPr lang="en-US" dirty="0"/>
              <a:t>(2) vary with other constituents of motor-vehicle exhaust over time, </a:t>
            </a:r>
          </a:p>
          <a:p>
            <a:pPr marL="457200" lvl="1" indent="0">
              <a:buNone/>
            </a:pPr>
            <a:r>
              <a:rPr lang="en-US" dirty="0"/>
              <a:t>(3) be measurable at ambient concentrations using reasonably inexpensive and accurate methods</a:t>
            </a:r>
          </a:p>
          <a:p>
            <a:pPr marL="457200" lvl="1" indent="0">
              <a:buNone/>
            </a:pPr>
            <a:r>
              <a:rPr lang="en-US" dirty="0"/>
              <a:t>(4) not have independent adverse health effects associated with it at concentrations encountered in various environments. </a:t>
            </a:r>
          </a:p>
        </p:txBody>
      </p:sp>
    </p:spTree>
    <p:extLst>
      <p:ext uri="{BB962C8B-B14F-4D97-AF65-F5344CB8AC3E}">
        <p14:creationId xmlns:p14="http://schemas.microsoft.com/office/powerpoint/2010/main" val="3104213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44559E-9031-4B45-A821-D0B143FAA8E9}"/>
              </a:ext>
            </a:extLst>
          </p:cNvPr>
          <p:cNvSpPr>
            <a:spLocks noGrp="1"/>
          </p:cNvSpPr>
          <p:nvPr>
            <p:ph idx="1"/>
          </p:nvPr>
        </p:nvSpPr>
        <p:spPr/>
        <p:txBody>
          <a:bodyPr/>
          <a:lstStyle/>
          <a:p>
            <a:pPr>
              <a:spcBef>
                <a:spcPts val="1800"/>
              </a:spcBef>
            </a:pPr>
            <a:r>
              <a:rPr lang="en-US" dirty="0"/>
              <a:t>None of the most commonly used traffic pollutants considered here as surrogates for traffic emissions (namely CO, NO</a:t>
            </a:r>
            <a:r>
              <a:rPr lang="en-US" baseline="-25000" dirty="0"/>
              <a:t>2</a:t>
            </a:r>
            <a:r>
              <a:rPr lang="en-US" dirty="0"/>
              <a:t>, PM mass and number, BC, and benzene) meet all of these criteria for an ideal surrogate for traffic related air pollution. </a:t>
            </a:r>
          </a:p>
          <a:p>
            <a:pPr>
              <a:spcBef>
                <a:spcPts val="1800"/>
              </a:spcBef>
            </a:pPr>
            <a:r>
              <a:rPr lang="en-US" dirty="0"/>
              <a:t>Little is known about the ratios of these surrogates to the complex pollutant mixtures emitted by traffic or how these ratios have varied over time or location. </a:t>
            </a:r>
          </a:p>
          <a:p>
            <a:pPr>
              <a:spcBef>
                <a:spcPts val="1800"/>
              </a:spcBef>
            </a:pPr>
            <a:r>
              <a:rPr lang="en-US" dirty="0"/>
              <a:t>In addition, little is known about the ratio of the surrogates to the secondary air pollutants associated with traffic</a:t>
            </a:r>
          </a:p>
        </p:txBody>
      </p:sp>
      <p:sp>
        <p:nvSpPr>
          <p:cNvPr id="3" name="Title 2">
            <a:extLst>
              <a:ext uri="{FF2B5EF4-FFF2-40B4-BE49-F238E27FC236}">
                <a16:creationId xmlns:a16="http://schemas.microsoft.com/office/drawing/2014/main" id="{8F8A20E9-A26D-4AD3-BD24-F3E221EDEBCA}"/>
              </a:ext>
            </a:extLst>
          </p:cNvPr>
          <p:cNvSpPr>
            <a:spLocks noGrp="1"/>
          </p:cNvSpPr>
          <p:nvPr>
            <p:ph type="title"/>
          </p:nvPr>
        </p:nvSpPr>
        <p:spPr/>
        <p:txBody>
          <a:bodyPr/>
          <a:lstStyle/>
          <a:p>
            <a:r>
              <a:rPr lang="en-US" dirty="0"/>
              <a:t>Evaluation of Method</a:t>
            </a:r>
          </a:p>
        </p:txBody>
      </p:sp>
    </p:spTree>
    <p:extLst>
      <p:ext uri="{BB962C8B-B14F-4D97-AF65-F5344CB8AC3E}">
        <p14:creationId xmlns:p14="http://schemas.microsoft.com/office/powerpoint/2010/main" val="771471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0486486-BEE2-4D63-8EAA-BE36EBD9ABDB}"/>
              </a:ext>
            </a:extLst>
          </p:cNvPr>
          <p:cNvSpPr>
            <a:spLocks noGrp="1"/>
          </p:cNvSpPr>
          <p:nvPr>
            <p:ph idx="1"/>
          </p:nvPr>
        </p:nvSpPr>
        <p:spPr>
          <a:xfrm>
            <a:off x="673243" y="1241778"/>
            <a:ext cx="10515600" cy="5616222"/>
          </a:xfrm>
        </p:spPr>
        <p:txBody>
          <a:bodyPr>
            <a:normAutofit fontScale="92500" lnSpcReduction="20000"/>
          </a:bodyPr>
          <a:lstStyle/>
          <a:p>
            <a:pPr>
              <a:spcBef>
                <a:spcPts val="1800"/>
              </a:spcBef>
            </a:pPr>
            <a:r>
              <a:rPr lang="en-US" dirty="0"/>
              <a:t>A number of modeling techniques have been developed for estimating traffic-pollutant exposures that hold promise for use in large epidemiologic studies of traffic-related air pollution.</a:t>
            </a:r>
          </a:p>
          <a:p>
            <a:pPr>
              <a:spcBef>
                <a:spcPts val="1800"/>
              </a:spcBef>
            </a:pPr>
            <a:r>
              <a:rPr lang="en-US" dirty="0"/>
              <a:t>Traffic models that have been developed to predict local exposures to TRAPS include </a:t>
            </a:r>
          </a:p>
          <a:p>
            <a:pPr lvl="1"/>
            <a:r>
              <a:rPr lang="en-US" sz="2600" dirty="0"/>
              <a:t>Proximity-based (most basic )</a:t>
            </a:r>
          </a:p>
          <a:p>
            <a:pPr lvl="1"/>
            <a:r>
              <a:rPr lang="en-US" sz="2600" dirty="0"/>
              <a:t>Geostatistical interpolation</a:t>
            </a:r>
          </a:p>
          <a:p>
            <a:pPr lvl="1"/>
            <a:r>
              <a:rPr lang="en-US" sz="2600" dirty="0"/>
              <a:t>Land-use-regression (</a:t>
            </a:r>
            <a:r>
              <a:rPr lang="en-US" sz="2600" dirty="0" err="1"/>
              <a:t>LUR</a:t>
            </a:r>
            <a:r>
              <a:rPr lang="en-US" sz="2600" dirty="0"/>
              <a:t>)</a:t>
            </a:r>
          </a:p>
          <a:p>
            <a:pPr lvl="1"/>
            <a:r>
              <a:rPr lang="en-US" sz="2600" dirty="0"/>
              <a:t>Dispersion</a:t>
            </a:r>
          </a:p>
          <a:p>
            <a:pPr lvl="1"/>
            <a:r>
              <a:rPr lang="en-US" sz="2600" dirty="0"/>
              <a:t>Hybrid individual-exposure models (combine time–activity data, personal measurements, and models)</a:t>
            </a:r>
          </a:p>
          <a:p>
            <a:r>
              <a:rPr lang="en-US" dirty="0"/>
              <a:t>They incorporate numerous parameters (such as meteorological variables, data on land use, traffic data, and monitoring data or emissions rates depending on the model) and can improve the spatial representation of the local impact of traffic against a background of regional and urban concentrations. </a:t>
            </a:r>
          </a:p>
        </p:txBody>
      </p:sp>
      <p:sp>
        <p:nvSpPr>
          <p:cNvPr id="3" name="Title 2">
            <a:extLst>
              <a:ext uri="{FF2B5EF4-FFF2-40B4-BE49-F238E27FC236}">
                <a16:creationId xmlns:a16="http://schemas.microsoft.com/office/drawing/2014/main" id="{74B4C674-A160-4190-A8CF-66FFE0FE8409}"/>
              </a:ext>
            </a:extLst>
          </p:cNvPr>
          <p:cNvSpPr>
            <a:spLocks noGrp="1"/>
          </p:cNvSpPr>
          <p:nvPr>
            <p:ph type="title"/>
          </p:nvPr>
        </p:nvSpPr>
        <p:spPr/>
        <p:txBody>
          <a:bodyPr/>
          <a:lstStyle/>
          <a:p>
            <a:r>
              <a:rPr lang="en-US" dirty="0"/>
              <a:t>Exposure Models</a:t>
            </a:r>
          </a:p>
        </p:txBody>
      </p:sp>
    </p:spTree>
    <p:extLst>
      <p:ext uri="{BB962C8B-B14F-4D97-AF65-F5344CB8AC3E}">
        <p14:creationId xmlns:p14="http://schemas.microsoft.com/office/powerpoint/2010/main" val="3974813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44559E-9031-4B45-A821-D0B143FAA8E9}"/>
              </a:ext>
            </a:extLst>
          </p:cNvPr>
          <p:cNvSpPr>
            <a:spLocks noGrp="1"/>
          </p:cNvSpPr>
          <p:nvPr>
            <p:ph idx="1"/>
          </p:nvPr>
        </p:nvSpPr>
        <p:spPr/>
        <p:txBody>
          <a:bodyPr>
            <a:normAutofit lnSpcReduction="10000"/>
          </a:bodyPr>
          <a:lstStyle/>
          <a:p>
            <a:pPr>
              <a:spcBef>
                <a:spcPts val="1800"/>
              </a:spcBef>
            </a:pPr>
            <a:r>
              <a:rPr lang="en-US" dirty="0"/>
              <a:t>Many areas have missing/outdated traffic data and undercount in light-traffic areas since the priority is high density areas </a:t>
            </a:r>
          </a:p>
          <a:p>
            <a:pPr>
              <a:spcBef>
                <a:spcPts val="1800"/>
              </a:spcBef>
            </a:pPr>
            <a:r>
              <a:rPr lang="en-US" dirty="0"/>
              <a:t>The accuracy of the inputs is critical to the usefulness of a given model</a:t>
            </a:r>
          </a:p>
          <a:p>
            <a:pPr>
              <a:spcBef>
                <a:spcPts val="1800"/>
              </a:spcBef>
            </a:pPr>
            <a:r>
              <a:rPr lang="en-US" dirty="0"/>
              <a:t>For some common pollutants, such as CO and NO, these cross-validations suggested good model performance in predicting ambient concentrations of traffic related pollutants</a:t>
            </a:r>
          </a:p>
          <a:p>
            <a:pPr>
              <a:spcBef>
                <a:spcPts val="1800"/>
              </a:spcBef>
            </a:pPr>
            <a:r>
              <a:rPr lang="en-US" dirty="0"/>
              <a:t>Once a predictive model for exposure has been developed estimates are generally assigned to home addresses (occasionally to workplace or school locations), but home address exposures may not be representative for the actual individual’s exposure</a:t>
            </a:r>
          </a:p>
          <a:p>
            <a:pPr>
              <a:spcBef>
                <a:spcPts val="1800"/>
              </a:spcBef>
            </a:pPr>
            <a:endParaRPr lang="en-US" dirty="0"/>
          </a:p>
        </p:txBody>
      </p:sp>
      <p:sp>
        <p:nvSpPr>
          <p:cNvPr id="3" name="Title 2">
            <a:extLst>
              <a:ext uri="{FF2B5EF4-FFF2-40B4-BE49-F238E27FC236}">
                <a16:creationId xmlns:a16="http://schemas.microsoft.com/office/drawing/2014/main" id="{8F8A20E9-A26D-4AD3-BD24-F3E221EDEBCA}"/>
              </a:ext>
            </a:extLst>
          </p:cNvPr>
          <p:cNvSpPr>
            <a:spLocks noGrp="1"/>
          </p:cNvSpPr>
          <p:nvPr>
            <p:ph type="title"/>
          </p:nvPr>
        </p:nvSpPr>
        <p:spPr/>
        <p:txBody>
          <a:bodyPr/>
          <a:lstStyle/>
          <a:p>
            <a:r>
              <a:rPr lang="en-US" dirty="0"/>
              <a:t>Evaluation of Method</a:t>
            </a:r>
          </a:p>
        </p:txBody>
      </p:sp>
    </p:spTree>
    <p:extLst>
      <p:ext uri="{BB962C8B-B14F-4D97-AF65-F5344CB8AC3E}">
        <p14:creationId xmlns:p14="http://schemas.microsoft.com/office/powerpoint/2010/main" val="2603337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CA53000-2152-4625-8E81-55E67E06AC81}"/>
              </a:ext>
            </a:extLst>
          </p:cNvPr>
          <p:cNvSpPr>
            <a:spLocks noGrp="1"/>
          </p:cNvSpPr>
          <p:nvPr>
            <p:ph idx="1"/>
          </p:nvPr>
        </p:nvSpPr>
        <p:spPr>
          <a:xfrm>
            <a:off x="838199" y="1325575"/>
            <a:ext cx="10392735" cy="5532425"/>
          </a:xfrm>
        </p:spPr>
        <p:txBody>
          <a:bodyPr>
            <a:normAutofit fontScale="92500" lnSpcReduction="20000"/>
          </a:bodyPr>
          <a:lstStyle/>
          <a:p>
            <a:pPr>
              <a:spcBef>
                <a:spcPts val="1800"/>
              </a:spcBef>
            </a:pPr>
            <a:r>
              <a:rPr lang="en-US" dirty="0"/>
              <a:t>Biomarkers used in the epidemiology are usually divided into three categories: markers of internal dose, markers of early response, and markers of susceptibility.  </a:t>
            </a:r>
          </a:p>
          <a:p>
            <a:pPr>
              <a:spcBef>
                <a:spcPts val="1800"/>
              </a:spcBef>
            </a:pPr>
            <a:r>
              <a:rPr lang="en-US" dirty="0"/>
              <a:t>Urinary metabolites of certain compounds may serve as biomarkers of exposure to traffic related pollutants.</a:t>
            </a:r>
          </a:p>
          <a:p>
            <a:pPr>
              <a:spcBef>
                <a:spcPts val="1800"/>
              </a:spcBef>
            </a:pPr>
            <a:r>
              <a:rPr lang="en-US" dirty="0"/>
              <a:t>1&amp;2-amino-naphthalene and 1-hydroxy-pyrene can be used as a biomarker of exposure to TRAPS</a:t>
            </a:r>
          </a:p>
          <a:p>
            <a:pPr>
              <a:spcBef>
                <a:spcPts val="1800"/>
              </a:spcBef>
            </a:pPr>
            <a:r>
              <a:rPr lang="en-US" dirty="0"/>
              <a:t>Black carbon has been associated with decreases in exhaled breath condensate</a:t>
            </a:r>
          </a:p>
          <a:p>
            <a:pPr>
              <a:spcBef>
                <a:spcPts val="1800"/>
              </a:spcBef>
            </a:pPr>
            <a:r>
              <a:rPr lang="en-US" dirty="0"/>
              <a:t>Ozone and PM have been inconsistently associated with exhaled biomarkers. </a:t>
            </a:r>
          </a:p>
          <a:p>
            <a:pPr>
              <a:spcBef>
                <a:spcPts val="1800"/>
              </a:spcBef>
            </a:pPr>
            <a:r>
              <a:rPr lang="en-US" dirty="0"/>
              <a:t>High-resolution metabolomics is a sensitive tool for measuring environmental exposures and biological responses. This can be used to assess changes in both plasma and saliva samples.</a:t>
            </a:r>
          </a:p>
        </p:txBody>
      </p:sp>
      <p:sp>
        <p:nvSpPr>
          <p:cNvPr id="3" name="Title 2">
            <a:extLst>
              <a:ext uri="{FF2B5EF4-FFF2-40B4-BE49-F238E27FC236}">
                <a16:creationId xmlns:a16="http://schemas.microsoft.com/office/drawing/2014/main" id="{13A2F0BC-1E5D-4F11-985D-D4A26444A721}"/>
              </a:ext>
            </a:extLst>
          </p:cNvPr>
          <p:cNvSpPr>
            <a:spLocks noGrp="1"/>
          </p:cNvSpPr>
          <p:nvPr>
            <p:ph type="title"/>
          </p:nvPr>
        </p:nvSpPr>
        <p:spPr/>
        <p:txBody>
          <a:bodyPr>
            <a:normAutofit/>
          </a:bodyPr>
          <a:lstStyle/>
          <a:p>
            <a:r>
              <a:rPr lang="en-US" dirty="0"/>
              <a:t>Biological Markers</a:t>
            </a:r>
          </a:p>
        </p:txBody>
      </p:sp>
    </p:spTree>
    <p:extLst>
      <p:ext uri="{BB962C8B-B14F-4D97-AF65-F5344CB8AC3E}">
        <p14:creationId xmlns:p14="http://schemas.microsoft.com/office/powerpoint/2010/main" val="18065497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7C40AA1-4D2F-459F-8DCB-24230942AADF}"/>
              </a:ext>
            </a:extLst>
          </p:cNvPr>
          <p:cNvSpPr>
            <a:spLocks noGrp="1"/>
          </p:cNvSpPr>
          <p:nvPr>
            <p:ph idx="1"/>
          </p:nvPr>
        </p:nvSpPr>
        <p:spPr>
          <a:xfrm>
            <a:off x="816935" y="1293223"/>
            <a:ext cx="10515600" cy="5460273"/>
          </a:xfrm>
        </p:spPr>
        <p:txBody>
          <a:bodyPr>
            <a:normAutofit lnSpcReduction="10000"/>
          </a:bodyPr>
          <a:lstStyle/>
          <a:p>
            <a:pPr>
              <a:spcBef>
                <a:spcPts val="1800"/>
              </a:spcBef>
            </a:pPr>
            <a:r>
              <a:rPr lang="en-US" sz="2500" dirty="0"/>
              <a:t>Remote sensing has emerged as an important resource in the exposure sciences. </a:t>
            </a:r>
          </a:p>
          <a:p>
            <a:pPr>
              <a:spcBef>
                <a:spcPts val="1800"/>
              </a:spcBef>
            </a:pPr>
            <a:r>
              <a:rPr lang="en-US" sz="2500" dirty="0"/>
              <a:t>Remote sensing for studying exposures to in three categories: </a:t>
            </a:r>
          </a:p>
          <a:p>
            <a:pPr marL="0" indent="0">
              <a:spcBef>
                <a:spcPts val="600"/>
              </a:spcBef>
              <a:buNone/>
            </a:pPr>
            <a:r>
              <a:rPr lang="en-US" sz="2500" dirty="0"/>
              <a:t>	(1) as a means of estimating the concentrations of certain pollutants </a:t>
            </a:r>
          </a:p>
          <a:p>
            <a:pPr marL="0" indent="0">
              <a:spcBef>
                <a:spcPts val="600"/>
              </a:spcBef>
              <a:buNone/>
            </a:pPr>
            <a:r>
              <a:rPr lang="en-US" sz="2500" dirty="0"/>
              <a:t>	(2) as a direct data input to models used to predict air pollution from 	land use, traffic, or other ground-level information; </a:t>
            </a:r>
          </a:p>
          <a:p>
            <a:pPr marL="0" indent="0">
              <a:spcBef>
                <a:spcPts val="600"/>
              </a:spcBef>
              <a:buNone/>
            </a:pPr>
            <a:r>
              <a:rPr lang="en-US" sz="2500" dirty="0"/>
              <a:t>	(3) as a means of cross-validation for land or atmospheric data captured 	by ground or traditional meteorological devices</a:t>
            </a:r>
          </a:p>
          <a:p>
            <a:pPr>
              <a:spcBef>
                <a:spcPts val="1800"/>
              </a:spcBef>
            </a:pPr>
            <a:r>
              <a:rPr lang="en-US" sz="2500" dirty="0"/>
              <a:t>Correlation coefficients of ground-based measurements and satellite data were greater than 0.4 in most locations and exceeded 0.8 in some locations. </a:t>
            </a:r>
          </a:p>
          <a:p>
            <a:pPr>
              <a:spcBef>
                <a:spcPts val="1800"/>
              </a:spcBef>
            </a:pPr>
            <a:r>
              <a:rPr lang="en-US" sz="2500" dirty="0"/>
              <a:t>Not all pollutants of interest can be measured remotely with adequate sensitivity.</a:t>
            </a:r>
          </a:p>
          <a:p>
            <a:pPr>
              <a:spcBef>
                <a:spcPts val="1800"/>
              </a:spcBef>
            </a:pPr>
            <a:r>
              <a:rPr lang="en-US" sz="2500" dirty="0"/>
              <a:t>Most satellites are too coarse to characterize the 500 m region from traffic </a:t>
            </a:r>
          </a:p>
        </p:txBody>
      </p:sp>
      <p:sp>
        <p:nvSpPr>
          <p:cNvPr id="3" name="Title 2">
            <a:extLst>
              <a:ext uri="{FF2B5EF4-FFF2-40B4-BE49-F238E27FC236}">
                <a16:creationId xmlns:a16="http://schemas.microsoft.com/office/drawing/2014/main" id="{813AD3E1-11C6-43A0-B52B-9120613CECF9}"/>
              </a:ext>
            </a:extLst>
          </p:cNvPr>
          <p:cNvSpPr>
            <a:spLocks noGrp="1"/>
          </p:cNvSpPr>
          <p:nvPr>
            <p:ph type="title"/>
          </p:nvPr>
        </p:nvSpPr>
        <p:spPr/>
        <p:txBody>
          <a:bodyPr/>
          <a:lstStyle/>
          <a:p>
            <a:r>
              <a:rPr lang="en-US" dirty="0"/>
              <a:t>Remote Sensing and TRAPS</a:t>
            </a:r>
          </a:p>
        </p:txBody>
      </p:sp>
    </p:spTree>
    <p:extLst>
      <p:ext uri="{BB962C8B-B14F-4D97-AF65-F5344CB8AC3E}">
        <p14:creationId xmlns:p14="http://schemas.microsoft.com/office/powerpoint/2010/main" val="263899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B0AE44-ABAF-4C47-8B10-095A251C8570}"/>
              </a:ext>
            </a:extLst>
          </p:cNvPr>
          <p:cNvSpPr>
            <a:spLocks noGrp="1"/>
          </p:cNvSpPr>
          <p:nvPr>
            <p:ph idx="1"/>
          </p:nvPr>
        </p:nvSpPr>
        <p:spPr>
          <a:xfrm>
            <a:off x="816935" y="1332089"/>
            <a:ext cx="10515600" cy="5314743"/>
          </a:xfrm>
        </p:spPr>
        <p:txBody>
          <a:bodyPr>
            <a:normAutofit fontScale="92500"/>
          </a:bodyPr>
          <a:lstStyle/>
          <a:p>
            <a:pPr>
              <a:spcBef>
                <a:spcPts val="1800"/>
              </a:spcBef>
            </a:pPr>
            <a:r>
              <a:rPr lang="en-US" dirty="0"/>
              <a:t>Characterizing TRAP exposures across age, gender, ethnic, and economic variables for residential location in the United States is needed.</a:t>
            </a:r>
          </a:p>
          <a:p>
            <a:pPr>
              <a:spcBef>
                <a:spcPts val="1800"/>
              </a:spcBef>
            </a:pPr>
            <a:r>
              <a:rPr lang="en-US" dirty="0"/>
              <a:t>More information on the composition and spatial variation of TRAP is needed for those components that have received less attention, such as metals. </a:t>
            </a:r>
          </a:p>
          <a:p>
            <a:pPr>
              <a:spcBef>
                <a:spcPts val="1800"/>
              </a:spcBef>
            </a:pPr>
            <a:r>
              <a:rPr lang="en-US" dirty="0"/>
              <a:t>The application of existing air-quality models to near-roadway issues has been somewhat limited by model uncertainty.</a:t>
            </a:r>
          </a:p>
          <a:p>
            <a:pPr>
              <a:spcBef>
                <a:spcPts val="1800"/>
              </a:spcBef>
            </a:pPr>
            <a:r>
              <a:rPr lang="en-US" dirty="0"/>
              <a:t>Studies linking traffic modification strategies to corresponding improvement in health effects or their associated biological markers are needed.</a:t>
            </a:r>
          </a:p>
          <a:p>
            <a:pPr>
              <a:spcBef>
                <a:spcPts val="1800"/>
              </a:spcBef>
            </a:pPr>
            <a:r>
              <a:rPr lang="en-US" dirty="0"/>
              <a:t>The relationship between exposure to near-roadway traffic emissions and health impacts have largely been based on residential location.</a:t>
            </a:r>
          </a:p>
        </p:txBody>
      </p:sp>
      <p:sp>
        <p:nvSpPr>
          <p:cNvPr id="3" name="Title 2">
            <a:extLst>
              <a:ext uri="{FF2B5EF4-FFF2-40B4-BE49-F238E27FC236}">
                <a16:creationId xmlns:a16="http://schemas.microsoft.com/office/drawing/2014/main" id="{79328F26-54AC-4A0E-88A3-13007B74DFE3}"/>
              </a:ext>
            </a:extLst>
          </p:cNvPr>
          <p:cNvSpPr>
            <a:spLocks noGrp="1"/>
          </p:cNvSpPr>
          <p:nvPr>
            <p:ph type="title"/>
          </p:nvPr>
        </p:nvSpPr>
        <p:spPr/>
        <p:txBody>
          <a:bodyPr>
            <a:normAutofit/>
          </a:bodyPr>
          <a:lstStyle/>
          <a:p>
            <a:r>
              <a:rPr lang="en-US" dirty="0"/>
              <a:t>Research gaps and future directions</a:t>
            </a:r>
          </a:p>
        </p:txBody>
      </p:sp>
    </p:spTree>
    <p:extLst>
      <p:ext uri="{BB962C8B-B14F-4D97-AF65-F5344CB8AC3E}">
        <p14:creationId xmlns:p14="http://schemas.microsoft.com/office/powerpoint/2010/main" val="1570298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211167"/>
            <a:ext cx="11353800" cy="931207"/>
          </a:xfrm>
        </p:spPr>
        <p:txBody>
          <a:bodyPr>
            <a:normAutofit fontScale="90000"/>
          </a:bodyPr>
          <a:lstStyle/>
          <a:p>
            <a:r>
              <a:rPr lang="en-US" dirty="0"/>
              <a:t>Lecture #19: Traffic-Related Air Pollution Exposure Assessment Methods</a:t>
            </a:r>
          </a:p>
        </p:txBody>
      </p:sp>
      <p:sp>
        <p:nvSpPr>
          <p:cNvPr id="4" name="Rectangle 3">
            <a:extLst>
              <a:ext uri="{FF2B5EF4-FFF2-40B4-BE49-F238E27FC236}">
                <a16:creationId xmlns:a16="http://schemas.microsoft.com/office/drawing/2014/main" id="{17F630E7-C28D-491C-BDA4-DB81C6329D6F}"/>
              </a:ext>
            </a:extLst>
          </p:cNvPr>
          <p:cNvSpPr/>
          <p:nvPr/>
        </p:nvSpPr>
        <p:spPr>
          <a:xfrm>
            <a:off x="651164" y="1741162"/>
            <a:ext cx="10432472" cy="584775"/>
          </a:xfrm>
          <a:prstGeom prst="rect">
            <a:avLst/>
          </a:prstGeom>
        </p:spPr>
        <p:txBody>
          <a:bodyPr wrap="square">
            <a:spAutoFit/>
          </a:bodyPr>
          <a:lstStyle/>
          <a:p>
            <a:endParaRPr lang="en-US" sz="3200" b="1" dirty="0"/>
          </a:p>
        </p:txBody>
      </p:sp>
      <p:sp>
        <p:nvSpPr>
          <p:cNvPr id="7" name="TextBox 6">
            <a:extLst>
              <a:ext uri="{FF2B5EF4-FFF2-40B4-BE49-F238E27FC236}">
                <a16:creationId xmlns:a16="http://schemas.microsoft.com/office/drawing/2014/main" id="{5E5B6D5D-5836-487B-869C-1F1BA08F3CB0}"/>
              </a:ext>
            </a:extLst>
          </p:cNvPr>
          <p:cNvSpPr txBox="1"/>
          <p:nvPr/>
        </p:nvSpPr>
        <p:spPr>
          <a:xfrm>
            <a:off x="946639" y="2459503"/>
            <a:ext cx="10567582" cy="2862322"/>
          </a:xfrm>
          <a:prstGeom prst="rect">
            <a:avLst/>
          </a:prstGeom>
          <a:noFill/>
        </p:spPr>
        <p:txBody>
          <a:bodyPr wrap="square" rtlCol="0">
            <a:spAutoFit/>
          </a:bodyPr>
          <a:lstStyle/>
          <a:p>
            <a:pPr algn="ctr"/>
            <a:r>
              <a:rPr lang="en-US" sz="3600" b="1" dirty="0"/>
              <a:t>Misti Levy Zamora</a:t>
            </a:r>
          </a:p>
          <a:p>
            <a:pPr algn="ctr"/>
            <a:r>
              <a:rPr lang="en-US" sz="3600" b="1" dirty="0"/>
              <a:t>Environmental Health &amp; Engineering</a:t>
            </a:r>
          </a:p>
          <a:p>
            <a:pPr algn="ctr"/>
            <a:r>
              <a:rPr lang="en-US" sz="3600" b="1" dirty="0"/>
              <a:t>Johns Hopkins School of Public Health</a:t>
            </a:r>
          </a:p>
          <a:p>
            <a:pPr algn="ctr"/>
            <a:r>
              <a:rPr lang="en-US" sz="3600" b="1" dirty="0"/>
              <a:t>The author declares that there is no conflict of interest</a:t>
            </a:r>
          </a:p>
          <a:p>
            <a:pPr algn="ctr"/>
            <a:r>
              <a:rPr lang="en-US" sz="3600" b="1" dirty="0"/>
              <a:t>Lecture Track(s): HT/TT</a:t>
            </a:r>
            <a:endParaRPr lang="en-US" sz="3600" b="1" dirty="0">
              <a:solidFill>
                <a:srgbClr val="FF0000"/>
              </a:solidFill>
            </a:endParaRPr>
          </a:p>
        </p:txBody>
      </p:sp>
    </p:spTree>
    <p:extLst>
      <p:ext uri="{BB962C8B-B14F-4D97-AF65-F5344CB8AC3E}">
        <p14:creationId xmlns:p14="http://schemas.microsoft.com/office/powerpoint/2010/main" val="1994140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749201" y="1286933"/>
            <a:ext cx="10515600" cy="5571067"/>
          </a:xfrm>
        </p:spPr>
        <p:txBody>
          <a:bodyPr>
            <a:normAutofit fontScale="92500" lnSpcReduction="10000"/>
          </a:bodyPr>
          <a:lstStyle/>
          <a:p>
            <a:r>
              <a:rPr lang="en-US" dirty="0"/>
              <a:t>Traffic leads to pollutant exposures for vehicle occupants, pedestrians, and residents of nearby homes, schools, and other buildings. </a:t>
            </a:r>
          </a:p>
          <a:p>
            <a:r>
              <a:rPr lang="en-US" dirty="0"/>
              <a:t>Traffic factors, such as age, type, fuels, roadway configurations, and geographical settings, impact exposures to the nearby populations. </a:t>
            </a:r>
          </a:p>
          <a:p>
            <a:r>
              <a:rPr lang="en-US" dirty="0"/>
              <a:t>The concentrations of emitted pollutants decrease as they are transported. Several key components of the complex mixture of traffic-derived pollutants have been found to follow a declining concentration gradient with distance from roadways.</a:t>
            </a:r>
          </a:p>
          <a:p>
            <a:r>
              <a:rPr lang="en-US" dirty="0"/>
              <a:t>There are several methods currently employed to assess exposures including: direct measurements, estimating exposures based on traffic density, estimating TRAP concentrations using proximity to roadways, using a surrogate, using exposure models, using biological markers, and using remote sensing tools. </a:t>
            </a:r>
          </a:p>
          <a:p>
            <a:r>
              <a:rPr lang="en-US" dirty="0"/>
              <a:t>All methods can provide valuable information about exposures; however, none of the methods are perfect representations for all exposures.  </a:t>
            </a:r>
          </a:p>
          <a:p>
            <a:endParaRPr lang="en-US" dirty="0"/>
          </a:p>
          <a:p>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Take-Home Messages</a:t>
            </a:r>
          </a:p>
        </p:txBody>
      </p:sp>
    </p:spTree>
    <p:extLst>
      <p:ext uri="{BB962C8B-B14F-4D97-AF65-F5344CB8AC3E}">
        <p14:creationId xmlns:p14="http://schemas.microsoft.com/office/powerpoint/2010/main" val="197543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fontScale="92500" lnSpcReduction="20000"/>
          </a:bodyPr>
          <a:lstStyle/>
          <a:p>
            <a:pPr marL="457200" lvl="1" indent="0">
              <a:buNone/>
            </a:pPr>
            <a:r>
              <a:rPr lang="en-US" dirty="0"/>
              <a:t>1. Carbon Monoxide (CO) </a:t>
            </a:r>
          </a:p>
          <a:p>
            <a:pPr marL="457200" lvl="1" indent="0">
              <a:buNone/>
            </a:pPr>
            <a:r>
              <a:rPr lang="en-US" dirty="0"/>
              <a:t>2. Sulfur Dioxide (SO</a:t>
            </a:r>
            <a:r>
              <a:rPr lang="en-US" baseline="-25000" dirty="0">
                <a:solidFill>
                  <a:srgbClr val="212121"/>
                </a:solidFill>
              </a:rPr>
              <a:t>2</a:t>
            </a:r>
            <a:r>
              <a:rPr lang="en-US" dirty="0"/>
              <a:t>) </a:t>
            </a:r>
          </a:p>
          <a:p>
            <a:pPr marL="457200" lvl="1" indent="0">
              <a:buNone/>
            </a:pPr>
            <a:r>
              <a:rPr lang="en-US" dirty="0"/>
              <a:t>3. Nitrogen Dioxide (NO</a:t>
            </a:r>
            <a:r>
              <a:rPr lang="en-US" baseline="-25000" dirty="0">
                <a:solidFill>
                  <a:srgbClr val="212121"/>
                </a:solidFill>
              </a:rPr>
              <a:t>2</a:t>
            </a:r>
            <a:r>
              <a:rPr lang="en-US" dirty="0"/>
              <a:t>) </a:t>
            </a:r>
          </a:p>
          <a:p>
            <a:pPr marL="457200" lvl="1" indent="0">
              <a:buNone/>
            </a:pPr>
            <a:r>
              <a:rPr lang="en-US" dirty="0"/>
              <a:t>4. Ozone (O</a:t>
            </a:r>
            <a:r>
              <a:rPr lang="en-US" baseline="-25000" dirty="0">
                <a:solidFill>
                  <a:srgbClr val="212121"/>
                </a:solidFill>
              </a:rPr>
              <a:t>3</a:t>
            </a:r>
            <a:r>
              <a:rPr lang="en-US" dirty="0"/>
              <a:t>) </a:t>
            </a:r>
          </a:p>
          <a:p>
            <a:pPr marL="457200" lvl="1" indent="0">
              <a:buNone/>
            </a:pPr>
            <a:r>
              <a:rPr lang="en-US" dirty="0"/>
              <a:t>5. PM10 (particulates &lt; 10 µm diameter) </a:t>
            </a:r>
          </a:p>
          <a:p>
            <a:pPr marL="457200" lvl="1" indent="0">
              <a:buNone/>
            </a:pPr>
            <a:r>
              <a:rPr lang="en-US" dirty="0"/>
              <a:t>6. PM2.5 (particulates &lt; 2.5 µm diameter) </a:t>
            </a:r>
          </a:p>
          <a:p>
            <a:pPr marL="457200" lvl="1" indent="0">
              <a:buNone/>
            </a:pPr>
            <a:r>
              <a:rPr lang="en-US" dirty="0"/>
              <a:t>7. Lead (Pb) </a:t>
            </a:r>
          </a:p>
          <a:p>
            <a:pPr marL="457200" lvl="1" indent="0">
              <a:buNone/>
            </a:pPr>
            <a:r>
              <a:rPr lang="en-US" dirty="0"/>
              <a:t>8. US Environmental Protection Agency (EPA)</a:t>
            </a:r>
          </a:p>
          <a:p>
            <a:pPr marL="457200" lvl="1" indent="0">
              <a:buNone/>
            </a:pPr>
            <a:r>
              <a:rPr lang="en-US" dirty="0"/>
              <a:t>9. Nitrogen oxides </a:t>
            </a:r>
            <a:r>
              <a:rPr lang="en-US"/>
              <a:t>(NOx), </a:t>
            </a:r>
            <a:endParaRPr lang="en-US" dirty="0"/>
          </a:p>
          <a:p>
            <a:pPr marL="457200" lvl="1" indent="0">
              <a:buNone/>
            </a:pPr>
            <a:r>
              <a:rPr lang="en-US" dirty="0"/>
              <a:t>10. Particulate matter (PM),</a:t>
            </a:r>
          </a:p>
          <a:p>
            <a:pPr marL="914400" lvl="1" indent="-457200">
              <a:buFont typeface="+mj-lt"/>
              <a:buAutoNum type="arabicPeriod" startAt="11"/>
            </a:pPr>
            <a:r>
              <a:rPr lang="en-US" dirty="0"/>
              <a:t>Traffic-Related Air Pollutions (TRAP)</a:t>
            </a:r>
          </a:p>
          <a:p>
            <a:pPr marL="914400" lvl="1" indent="-457200">
              <a:buFont typeface="+mj-lt"/>
              <a:buAutoNum type="arabicPeriod" startAt="11"/>
            </a:pPr>
            <a:r>
              <a:rPr lang="en-US" dirty="0"/>
              <a:t>Elemental carbon (EC)</a:t>
            </a:r>
          </a:p>
          <a:p>
            <a:pPr marL="914400" lvl="1" indent="-457200">
              <a:buFont typeface="+mj-lt"/>
              <a:buAutoNum type="arabicPeriod" startAt="11"/>
            </a:pPr>
            <a:r>
              <a:rPr lang="en-US" dirty="0"/>
              <a:t>Black carbon BC)</a:t>
            </a:r>
          </a:p>
          <a:p>
            <a:pPr marL="914400" lvl="1" indent="-457200">
              <a:buFont typeface="+mj-lt"/>
              <a:buAutoNum type="arabicPeriod" startAt="11"/>
            </a:pPr>
            <a:r>
              <a:rPr lang="en-US" dirty="0"/>
              <a:t>ultrafine particles (UFP)</a:t>
            </a:r>
          </a:p>
          <a:p>
            <a:pPr marL="914400" lvl="1" indent="-457200">
              <a:buFont typeface="+mj-lt"/>
              <a:buAutoNum type="arabicPeriod" startAt="11"/>
            </a:pPr>
            <a:r>
              <a:rPr lang="en-US" dirty="0"/>
              <a:t>Land-use-regression (</a:t>
            </a:r>
            <a:r>
              <a:rPr lang="en-US" dirty="0" err="1"/>
              <a:t>LUR</a:t>
            </a:r>
            <a:r>
              <a:rPr lang="en-US" dirty="0"/>
              <a:t>)</a:t>
            </a:r>
          </a:p>
          <a:p>
            <a:pPr marL="914400" lvl="1" indent="-457200">
              <a:buFont typeface="+mj-lt"/>
              <a:buAutoNum type="arabicPeriod" startAt="11"/>
            </a:pPr>
            <a:endParaRPr lang="en-US" dirty="0"/>
          </a:p>
          <a:p>
            <a:pPr marL="457200" lvl="1"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List of Abbreviations</a:t>
            </a:r>
          </a:p>
        </p:txBody>
      </p:sp>
    </p:spTree>
    <p:extLst>
      <p:ext uri="{BB962C8B-B14F-4D97-AF65-F5344CB8AC3E}">
        <p14:creationId xmlns:p14="http://schemas.microsoft.com/office/powerpoint/2010/main" val="1573085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2A4D2D-C3B1-42C4-AC32-A80ED282E505}"/>
              </a:ext>
            </a:extLst>
          </p:cNvPr>
          <p:cNvSpPr>
            <a:spLocks noGrp="1"/>
          </p:cNvSpPr>
          <p:nvPr>
            <p:ph idx="1"/>
          </p:nvPr>
        </p:nvSpPr>
        <p:spPr>
          <a:xfrm>
            <a:off x="681789" y="1272398"/>
            <a:ext cx="10515600" cy="5585601"/>
          </a:xfrm>
        </p:spPr>
        <p:txBody>
          <a:bodyPr>
            <a:normAutofit fontScale="85000" lnSpcReduction="20000"/>
          </a:bodyPr>
          <a:lstStyle/>
          <a:p>
            <a:pPr>
              <a:spcBef>
                <a:spcPts val="1200"/>
              </a:spcBef>
            </a:pPr>
            <a:r>
              <a:rPr lang="en-US" dirty="0"/>
              <a:t>Duration: the length of time of contact with a pollutant</a:t>
            </a:r>
          </a:p>
          <a:p>
            <a:pPr>
              <a:spcBef>
                <a:spcPts val="1200"/>
              </a:spcBef>
            </a:pPr>
            <a:r>
              <a:rPr lang="en-US" dirty="0"/>
              <a:t>Frequency: the number of exposure events in an exposure duration</a:t>
            </a:r>
          </a:p>
          <a:p>
            <a:pPr>
              <a:spcBef>
                <a:spcPts val="1200"/>
              </a:spcBef>
            </a:pPr>
            <a:r>
              <a:rPr lang="en-US" dirty="0"/>
              <a:t>Route of entry: the way a pollutant enters the body after contact (e.g., by ingestion, inhalation, dermal application)</a:t>
            </a:r>
          </a:p>
          <a:p>
            <a:pPr>
              <a:spcBef>
                <a:spcPts val="1200"/>
              </a:spcBef>
            </a:pPr>
            <a:r>
              <a:rPr lang="en-US" dirty="0"/>
              <a:t>Dose: amount of pollutant that enters the body</a:t>
            </a:r>
          </a:p>
          <a:p>
            <a:pPr>
              <a:spcBef>
                <a:spcPts val="1200"/>
              </a:spcBef>
            </a:pPr>
            <a:r>
              <a:rPr lang="en-US" dirty="0"/>
              <a:t>Biologically Effective Dose: the amount of a pollutant that actually reaches cells</a:t>
            </a:r>
          </a:p>
          <a:p>
            <a:pPr>
              <a:spcBef>
                <a:spcPts val="1200"/>
              </a:spcBef>
            </a:pPr>
            <a:r>
              <a:rPr lang="en-US" dirty="0"/>
              <a:t>Acute Exposures: short-term exposures to a pollutant which may or may not be repeated</a:t>
            </a:r>
          </a:p>
          <a:p>
            <a:pPr>
              <a:spcBef>
                <a:spcPts val="1200"/>
              </a:spcBef>
            </a:pPr>
            <a:r>
              <a:rPr lang="en-US" dirty="0"/>
              <a:t>Chronic Exposures: exposures that are present for long periods of time; possibly life-long; possibly constant</a:t>
            </a:r>
          </a:p>
          <a:p>
            <a:pPr>
              <a:spcBef>
                <a:spcPts val="1200"/>
              </a:spcBef>
            </a:pPr>
            <a:r>
              <a:rPr lang="en-US" dirty="0"/>
              <a:t>Direct assessment methods measure the contact of a person with the pollutant in the exposure medium over an identified period (e.g., Personal Sampling, Biological Markers)</a:t>
            </a:r>
          </a:p>
          <a:p>
            <a:pPr>
              <a:spcBef>
                <a:spcPts val="1200"/>
              </a:spcBef>
            </a:pPr>
            <a:r>
              <a:rPr lang="en-US" dirty="0"/>
              <a:t>Indirect assessment methods estimate exposures bases on estimates derived from environmental monitoring (i.e., measurements made in locations frequented by the study participants), models, or questionnaires.</a:t>
            </a:r>
          </a:p>
          <a:p>
            <a:pPr>
              <a:spcBef>
                <a:spcPts val="1200"/>
              </a:spcBef>
            </a:pPr>
            <a:endParaRPr lang="en-US" dirty="0"/>
          </a:p>
        </p:txBody>
      </p:sp>
      <p:sp>
        <p:nvSpPr>
          <p:cNvPr id="3" name="Title 2">
            <a:extLst>
              <a:ext uri="{FF2B5EF4-FFF2-40B4-BE49-F238E27FC236}">
                <a16:creationId xmlns:a16="http://schemas.microsoft.com/office/drawing/2014/main" id="{93CEB67E-F4E4-4C80-89FE-A016BFA55C90}"/>
              </a:ext>
            </a:extLst>
          </p:cNvPr>
          <p:cNvSpPr>
            <a:spLocks noGrp="1"/>
          </p:cNvSpPr>
          <p:nvPr>
            <p:ph type="title"/>
          </p:nvPr>
        </p:nvSpPr>
        <p:spPr/>
        <p:txBody>
          <a:bodyPr>
            <a:normAutofit/>
          </a:bodyPr>
          <a:lstStyle/>
          <a:p>
            <a:r>
              <a:rPr lang="en-US" dirty="0"/>
              <a:t>Relevant Definitions</a:t>
            </a:r>
          </a:p>
        </p:txBody>
      </p:sp>
    </p:spTree>
    <p:extLst>
      <p:ext uri="{BB962C8B-B14F-4D97-AF65-F5344CB8AC3E}">
        <p14:creationId xmlns:p14="http://schemas.microsoft.com/office/powerpoint/2010/main" val="2722815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normAutofit fontScale="77500" lnSpcReduction="20000"/>
          </a:bodyPr>
          <a:lstStyle/>
          <a:p>
            <a:r>
              <a:rPr lang="en-US" dirty="0" err="1"/>
              <a:t>Alm</a:t>
            </a:r>
            <a:r>
              <a:rPr lang="en-US" dirty="0"/>
              <a:t> S, </a:t>
            </a:r>
            <a:r>
              <a:rPr lang="en-US" dirty="0" err="1"/>
              <a:t>Jantunen</a:t>
            </a:r>
            <a:r>
              <a:rPr lang="en-US" dirty="0"/>
              <a:t> MJ, </a:t>
            </a:r>
            <a:r>
              <a:rPr lang="en-US" dirty="0" err="1"/>
              <a:t>Vartiainen</a:t>
            </a:r>
            <a:r>
              <a:rPr lang="en-US" dirty="0"/>
              <a:t> M. 1999. Urban commuter exposure to particle matter and carbon monoxide inside an automobile. J Expo Anal Environ Epidemiol 9:237–244.</a:t>
            </a:r>
          </a:p>
          <a:p>
            <a:r>
              <a:rPr lang="en-US" dirty="0"/>
              <a:t>Adams HS, Kenny LC, </a:t>
            </a:r>
            <a:r>
              <a:rPr lang="en-US" dirty="0" err="1"/>
              <a:t>Nieuwenhuijsen</a:t>
            </a:r>
            <a:r>
              <a:rPr lang="en-US" dirty="0"/>
              <a:t> MJ, </a:t>
            </a:r>
            <a:r>
              <a:rPr lang="en-US" dirty="0" err="1"/>
              <a:t>Colvile</a:t>
            </a:r>
            <a:r>
              <a:rPr lang="en-US" dirty="0"/>
              <a:t> RN, </a:t>
            </a:r>
            <a:r>
              <a:rPr lang="en-US" dirty="0" err="1"/>
              <a:t>Gussman</a:t>
            </a:r>
            <a:r>
              <a:rPr lang="en-US" dirty="0"/>
              <a:t> RA. 2001a. Design and validation of a high flow personal sampler for PM2.5. J Exposure Anal Environ Epidemiol 11:5–11.</a:t>
            </a:r>
          </a:p>
          <a:p>
            <a:r>
              <a:rPr lang="en-US" dirty="0"/>
              <a:t>Adams HS, </a:t>
            </a:r>
            <a:r>
              <a:rPr lang="en-US" dirty="0" err="1"/>
              <a:t>Nieuwenhuijsen</a:t>
            </a:r>
            <a:r>
              <a:rPr lang="en-US" dirty="0"/>
              <a:t> MJ, </a:t>
            </a:r>
            <a:r>
              <a:rPr lang="en-US" dirty="0" err="1"/>
              <a:t>Colvile</a:t>
            </a:r>
            <a:r>
              <a:rPr lang="en-US" dirty="0"/>
              <a:t> RN. 2001b. Determinants of fine particle (PM2.5) personal exposure levels in transport microenvironments, London, UK. Atmos Environ 35:4557–4566.</a:t>
            </a:r>
          </a:p>
          <a:p>
            <a:r>
              <a:rPr lang="en-US" dirty="0" err="1"/>
              <a:t>Alili</a:t>
            </a:r>
            <a:r>
              <a:rPr lang="en-US" dirty="0"/>
              <a:t> F, </a:t>
            </a:r>
            <a:r>
              <a:rPr lang="en-US" dirty="0" err="1"/>
              <a:t>Momas</a:t>
            </a:r>
            <a:r>
              <a:rPr lang="en-US" dirty="0"/>
              <a:t> I, </a:t>
            </a:r>
            <a:r>
              <a:rPr lang="en-US" dirty="0" err="1"/>
              <a:t>Callais</a:t>
            </a:r>
            <a:r>
              <a:rPr lang="en-US" dirty="0"/>
              <a:t> F, Le </a:t>
            </a:r>
            <a:r>
              <a:rPr lang="en-US" dirty="0" err="1"/>
              <a:t>Moullec</a:t>
            </a:r>
            <a:r>
              <a:rPr lang="en-US" dirty="0"/>
              <a:t> Y, </a:t>
            </a:r>
            <a:r>
              <a:rPr lang="en-US" dirty="0" err="1"/>
              <a:t>Sacre</a:t>
            </a:r>
            <a:r>
              <a:rPr lang="en-US" dirty="0"/>
              <a:t> C, Chiron M, </a:t>
            </a:r>
            <a:r>
              <a:rPr lang="en-US" dirty="0" err="1"/>
              <a:t>Flori</a:t>
            </a:r>
            <a:r>
              <a:rPr lang="en-US" dirty="0"/>
              <a:t> JP. 2001. Exposure to traffic pollution: Comparison between measurements and a model. Arch Environ Health 56:552–558.</a:t>
            </a:r>
          </a:p>
          <a:p>
            <a:r>
              <a:rPr lang="en-US" dirty="0" err="1"/>
              <a:t>Behrentz</a:t>
            </a:r>
            <a:r>
              <a:rPr lang="en-US" dirty="0"/>
              <a:t> E, Sabin LD, Winer AM, Fitz DR, </a:t>
            </a:r>
            <a:r>
              <a:rPr lang="en-US" dirty="0" err="1"/>
              <a:t>Pankratz</a:t>
            </a:r>
            <a:r>
              <a:rPr lang="en-US" dirty="0"/>
              <a:t> DV, </a:t>
            </a:r>
            <a:r>
              <a:rPr lang="en-US" dirty="0" err="1"/>
              <a:t>Colome</a:t>
            </a:r>
            <a:r>
              <a:rPr lang="en-US" dirty="0"/>
              <a:t> SD, </a:t>
            </a:r>
            <a:r>
              <a:rPr lang="en-US" dirty="0" err="1"/>
              <a:t>Fruin</a:t>
            </a:r>
            <a:r>
              <a:rPr lang="en-US" dirty="0"/>
              <a:t> SA. 2005. Relative importance of school bus-related microenvironments to children's pollutant exposure. J Air Waste Manage Assoc 55:1418–1430. </a:t>
            </a:r>
          </a:p>
          <a:p>
            <a:r>
              <a:rPr lang="en-US" dirty="0"/>
              <a:t>Bennett DH, </a:t>
            </a:r>
            <a:r>
              <a:rPr lang="en-US" dirty="0" err="1"/>
              <a:t>Margni</a:t>
            </a:r>
            <a:r>
              <a:rPr lang="en-US" dirty="0"/>
              <a:t> MD, </a:t>
            </a:r>
            <a:r>
              <a:rPr lang="en-US" dirty="0" err="1"/>
              <a:t>McKone</a:t>
            </a:r>
            <a:r>
              <a:rPr lang="en-US" dirty="0"/>
              <a:t> TE, Jolliet O. 2002. Intake fraction for multimedia pollutants: A tool for life cycle analysis and comparative risk assessment. Risk Anal 22:905–918.</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98107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16935" y="1356360"/>
            <a:ext cx="10515600" cy="5501640"/>
          </a:xfrm>
        </p:spPr>
        <p:txBody>
          <a:bodyPr>
            <a:normAutofit fontScale="70000" lnSpcReduction="20000"/>
          </a:bodyPr>
          <a:lstStyle/>
          <a:p>
            <a:r>
              <a:rPr lang="en-US" dirty="0"/>
              <a:t>Cape JN, Tang YS, van Dijk N, Love L, Sutton MA, Palmer SCF. 2004. Concentrations of ammonia and nitrogen dioxide at roadside verges, and their contribution to nitrogen deposition. Environ </a:t>
            </a:r>
            <a:r>
              <a:rPr lang="en-US" dirty="0" err="1"/>
              <a:t>Pollut</a:t>
            </a:r>
            <a:r>
              <a:rPr lang="en-US" dirty="0"/>
              <a:t> 132:469–478.</a:t>
            </a:r>
          </a:p>
          <a:p>
            <a:r>
              <a:rPr lang="en-US" dirty="0"/>
              <a:t>Chan LY, Chan CY, Qin Y. 1999. The effect of commuting microenvironment on commuter exposures to vehicular emission in Hong Kong. Atmos Environ 33:1777–1787. </a:t>
            </a:r>
          </a:p>
          <a:p>
            <a:r>
              <a:rPr lang="en-US" dirty="0"/>
              <a:t>Chan LY, Liu YM. 2001. Carbon monoxide levels in popular passenger commuting modes traversing major commuting routes in Hong Kong. Atmos Environ 35:2637– 2646.</a:t>
            </a:r>
          </a:p>
          <a:p>
            <a:r>
              <a:rPr lang="en-US" dirty="0"/>
              <a:t>Chan CC, </a:t>
            </a:r>
            <a:r>
              <a:rPr lang="en-US" dirty="0" err="1"/>
              <a:t>Ozkaynak</a:t>
            </a:r>
            <a:r>
              <a:rPr lang="en-US" dirty="0"/>
              <a:t> H, Spengler JD, Sheldon L. 1991. Driver exposure to volatile organic compounds, CO, ozone and NO2 under different driving conditions. Environ Sci Technol 25:964–972.</a:t>
            </a:r>
          </a:p>
          <a:p>
            <a:r>
              <a:rPr lang="en-US" dirty="0"/>
              <a:t>Chan AT, Chung MW. 2003. Indoor-outdoor air quality relationships in vehicle: Effect of driving environment and ventilation modes. Atmos Environ 37:3795–3808.</a:t>
            </a:r>
          </a:p>
          <a:p>
            <a:r>
              <a:rPr lang="en-US" dirty="0"/>
              <a:t>Gehring U, Heinrich J, </a:t>
            </a:r>
            <a:r>
              <a:rPr lang="en-US" dirty="0" err="1"/>
              <a:t>Krämer</a:t>
            </a:r>
            <a:r>
              <a:rPr lang="en-US" dirty="0"/>
              <a:t> U, Grote V, </a:t>
            </a:r>
            <a:r>
              <a:rPr lang="en-US" dirty="0" err="1"/>
              <a:t>Hochadel</a:t>
            </a:r>
            <a:r>
              <a:rPr lang="en-US" dirty="0"/>
              <a:t> M, </a:t>
            </a:r>
            <a:r>
              <a:rPr lang="en-US" dirty="0" err="1"/>
              <a:t>Sugiri</a:t>
            </a:r>
            <a:r>
              <a:rPr lang="en-US" dirty="0"/>
              <a:t> D, Kraft M, </a:t>
            </a:r>
            <a:r>
              <a:rPr lang="en-US" dirty="0" err="1"/>
              <a:t>Rauchfuss</a:t>
            </a:r>
            <a:r>
              <a:rPr lang="en-US" dirty="0"/>
              <a:t> K, </a:t>
            </a:r>
            <a:r>
              <a:rPr lang="en-US" dirty="0" err="1"/>
              <a:t>Eberwein</a:t>
            </a:r>
            <a:r>
              <a:rPr lang="en-US" dirty="0"/>
              <a:t> HG, </a:t>
            </a:r>
            <a:r>
              <a:rPr lang="en-US" dirty="0" err="1"/>
              <a:t>Weichmann</a:t>
            </a:r>
            <a:r>
              <a:rPr lang="en-US" dirty="0"/>
              <a:t> HE. 2006. Long-term exposure to ambient air pollution and cardiopulmonary mortality in women. Epidemiology 17:545–551.</a:t>
            </a:r>
          </a:p>
          <a:p>
            <a:r>
              <a:rPr lang="en-US" dirty="0"/>
              <a:t>HEI Air Toxics Review Panel. 2007. Mobile-Source Air Toxics: A Critical Review of the Literature on Exposure and Health Effects. Special Report 16. Health Effects Institute, Boston, MA.</a:t>
            </a:r>
          </a:p>
          <a:p>
            <a:r>
              <a:rPr lang="en-US" dirty="0"/>
              <a:t>Health Effects Institute. Panel on the Health Effects of Traffic-Related Air Pollution, 2010. </a:t>
            </a:r>
            <a:r>
              <a:rPr lang="en-US" i="1" dirty="0"/>
              <a:t>Traffic-related air pollution: a critical review of the literature on emissions, exposure, and health effects</a:t>
            </a:r>
            <a:r>
              <a:rPr lang="en-US" dirty="0"/>
              <a:t> (No. 17). Health Effects Institute.</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3138378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38200" y="1585220"/>
            <a:ext cx="10515600" cy="4771129"/>
          </a:xfrm>
        </p:spPr>
        <p:txBody>
          <a:bodyPr>
            <a:normAutofit fontScale="62500" lnSpcReduction="20000"/>
          </a:bodyPr>
          <a:lstStyle/>
          <a:p>
            <a:r>
              <a:rPr lang="en-US" dirty="0"/>
              <a:t>Gong, </a:t>
            </a:r>
            <a:r>
              <a:rPr lang="en-US" dirty="0" err="1"/>
              <a:t>Jicheng</a:t>
            </a:r>
            <a:r>
              <a:rPr lang="en-US" dirty="0"/>
              <a:t>, Tong Zhu, Howard </a:t>
            </a:r>
            <a:r>
              <a:rPr lang="en-US" dirty="0" err="1"/>
              <a:t>Kipen</a:t>
            </a:r>
            <a:r>
              <a:rPr lang="en-US" dirty="0"/>
              <a:t>, David Q. Rich, Wei Huang, Wan-Ting Lin, Min Hu, and </a:t>
            </a:r>
            <a:r>
              <a:rPr lang="en-US" dirty="0" err="1"/>
              <a:t>Junfeng</a:t>
            </a:r>
            <a:r>
              <a:rPr lang="en-US" dirty="0"/>
              <a:t> Jim Zhang. "Urinary polycyclic aromatic hydrocarbon metabolites as biomarkers of exposure to traffic-emitted pollutants." Environment international 85 (2015): 104-110.</a:t>
            </a:r>
          </a:p>
          <a:p>
            <a:r>
              <a:rPr lang="en-US" dirty="0"/>
              <a:t>Fischer PH, Hoek G, van </a:t>
            </a:r>
            <a:r>
              <a:rPr lang="en-US" dirty="0" err="1"/>
              <a:t>Reeuwijk</a:t>
            </a:r>
            <a:r>
              <a:rPr lang="en-US" dirty="0"/>
              <a:t> H, Briggs DJ, </a:t>
            </a:r>
            <a:r>
              <a:rPr lang="en-US" dirty="0" err="1"/>
              <a:t>Lebret</a:t>
            </a:r>
            <a:r>
              <a:rPr lang="en-US" dirty="0"/>
              <a:t> E, van </a:t>
            </a:r>
            <a:r>
              <a:rPr lang="en-US" dirty="0" err="1"/>
              <a:t>Wijnen</a:t>
            </a:r>
            <a:r>
              <a:rPr lang="en-US" dirty="0"/>
              <a:t> JH, </a:t>
            </a:r>
            <a:r>
              <a:rPr lang="en-US" dirty="0" err="1"/>
              <a:t>Kingham</a:t>
            </a:r>
            <a:r>
              <a:rPr lang="en-US" dirty="0"/>
              <a:t> S, Elliott PE. 2000. Traffic-related differences in outdoor and indoor concentrations of particles and volatile organic compounds in Amsterdam. Atmos Environ 34:3713–3722.</a:t>
            </a:r>
          </a:p>
          <a:p>
            <a:r>
              <a:rPr lang="en-US" dirty="0" err="1"/>
              <a:t>Fromme</a:t>
            </a:r>
            <a:r>
              <a:rPr lang="en-US" dirty="0"/>
              <a:t> H, </a:t>
            </a:r>
            <a:r>
              <a:rPr lang="en-US" dirty="0" err="1"/>
              <a:t>Lahrz</a:t>
            </a:r>
            <a:r>
              <a:rPr lang="en-US" dirty="0"/>
              <a:t> T, </a:t>
            </a:r>
            <a:r>
              <a:rPr lang="en-US" dirty="0" err="1"/>
              <a:t>Hainsch</a:t>
            </a:r>
            <a:r>
              <a:rPr lang="en-US" dirty="0"/>
              <a:t> A, </a:t>
            </a:r>
            <a:r>
              <a:rPr lang="en-US" dirty="0" err="1"/>
              <a:t>Oddoy</a:t>
            </a:r>
            <a:r>
              <a:rPr lang="en-US" dirty="0"/>
              <a:t> A, </a:t>
            </a:r>
            <a:r>
              <a:rPr lang="en-US" dirty="0" err="1"/>
              <a:t>Piloty</a:t>
            </a:r>
            <a:r>
              <a:rPr lang="en-US" dirty="0"/>
              <a:t> M, </a:t>
            </a:r>
            <a:r>
              <a:rPr lang="en-US" dirty="0" err="1"/>
              <a:t>Rüden</a:t>
            </a:r>
            <a:r>
              <a:rPr lang="en-US" dirty="0"/>
              <a:t> H. 2005. Elemental carbon and respirable particulate matter in the indoor air of apartments and nursery schools and ambient air in Berlin (Germany). Indoor Air 15:335–341.</a:t>
            </a:r>
          </a:p>
          <a:p>
            <a:r>
              <a:rPr lang="en-US" dirty="0" err="1"/>
              <a:t>Fromme</a:t>
            </a:r>
            <a:r>
              <a:rPr lang="en-US" dirty="0"/>
              <a:t> H, </a:t>
            </a:r>
            <a:r>
              <a:rPr lang="en-US" dirty="0" err="1"/>
              <a:t>Oddoy</a:t>
            </a:r>
            <a:r>
              <a:rPr lang="en-US" dirty="0"/>
              <a:t> A, </a:t>
            </a:r>
            <a:r>
              <a:rPr lang="en-US" dirty="0" err="1"/>
              <a:t>Piloty</a:t>
            </a:r>
            <a:r>
              <a:rPr lang="en-US" dirty="0"/>
              <a:t> M, Krause M, </a:t>
            </a:r>
            <a:r>
              <a:rPr lang="en-US" dirty="0" err="1"/>
              <a:t>Lahrz</a:t>
            </a:r>
            <a:r>
              <a:rPr lang="en-US" dirty="0"/>
              <a:t> T. 1998. Polycyclic aromatic hydrocarbons (PAH) and diesel engine emission (elemental carbon) inside a car and a subway train. Sci Total Environ 217:165–173</a:t>
            </a:r>
          </a:p>
          <a:p>
            <a:r>
              <a:rPr lang="en-US" dirty="0" err="1"/>
              <a:t>Fruin</a:t>
            </a:r>
            <a:r>
              <a:rPr lang="en-US" dirty="0"/>
              <a:t> S, </a:t>
            </a:r>
            <a:r>
              <a:rPr lang="en-US" dirty="0" err="1"/>
              <a:t>Westerdahl</a:t>
            </a:r>
            <a:r>
              <a:rPr lang="en-US" dirty="0"/>
              <a:t> D, Sax T, </a:t>
            </a:r>
            <a:r>
              <a:rPr lang="en-US" dirty="0" err="1"/>
              <a:t>Sioutas</a:t>
            </a:r>
            <a:r>
              <a:rPr lang="en-US" dirty="0"/>
              <a:t> C, Fine PM. 2008. Measurements and predictors of on-road ultrafine particle concentrations and associated pollutants in Los Angeles. Atmos Environ 42:207–219.</a:t>
            </a:r>
          </a:p>
          <a:p>
            <a:r>
              <a:rPr lang="en-US" dirty="0"/>
              <a:t>Harrison RM, Jones AM, Lawrence RG. 2004b. Major component composition of PM10 and PM2.5 from roadside and urban background sites. Atmos Environ 38:4531–4538.</a:t>
            </a:r>
          </a:p>
          <a:p>
            <a:r>
              <a:rPr lang="en-US" dirty="0"/>
              <a:t>Janssen NAH, van Vliet PHN, </a:t>
            </a:r>
            <a:r>
              <a:rPr lang="en-US" dirty="0" err="1"/>
              <a:t>Aarts</a:t>
            </a:r>
            <a:r>
              <a:rPr lang="en-US" dirty="0"/>
              <a:t> F, </a:t>
            </a:r>
            <a:r>
              <a:rPr lang="en-US" dirty="0" err="1"/>
              <a:t>Harssema</a:t>
            </a:r>
            <a:r>
              <a:rPr lang="en-US" dirty="0"/>
              <a:t> H, </a:t>
            </a:r>
            <a:r>
              <a:rPr lang="en-US" dirty="0" err="1"/>
              <a:t>Brunekreef</a:t>
            </a:r>
            <a:r>
              <a:rPr lang="en-US" dirty="0"/>
              <a:t> B. 2001. Assessment of exposure to traffic related air pollution of children attending schools near motorways. Atmos Environ 35:3875–3884.</a:t>
            </a:r>
          </a:p>
          <a:p>
            <a:r>
              <a:rPr lang="en-US" dirty="0"/>
              <a:t>Kaur S, </a:t>
            </a:r>
            <a:r>
              <a:rPr lang="en-US" dirty="0" err="1"/>
              <a:t>Nieuwenhuijsen</a:t>
            </a:r>
            <a:r>
              <a:rPr lang="en-US" dirty="0"/>
              <a:t> M, </a:t>
            </a:r>
            <a:r>
              <a:rPr lang="en-US" dirty="0" err="1"/>
              <a:t>Colvile</a:t>
            </a:r>
            <a:r>
              <a:rPr lang="en-US" dirty="0"/>
              <a:t> R. 2005. Personal exposure of street canyon intersection users to PM2.5, ultrafine particle counts and carbon monoxide in central London, UK. Atmos Environ 39:3629–3641</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3325947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38200" y="1249680"/>
            <a:ext cx="10515600" cy="5608320"/>
          </a:xfrm>
        </p:spPr>
        <p:txBody>
          <a:bodyPr>
            <a:normAutofit fontScale="62500" lnSpcReduction="20000"/>
          </a:bodyPr>
          <a:lstStyle/>
          <a:p>
            <a:r>
              <a:rPr lang="en-US" dirty="0" err="1"/>
              <a:t>Jerrett</a:t>
            </a:r>
            <a:r>
              <a:rPr lang="en-US" dirty="0"/>
              <a:t> M, </a:t>
            </a:r>
            <a:r>
              <a:rPr lang="en-US" dirty="0" err="1"/>
              <a:t>Arain</a:t>
            </a:r>
            <a:r>
              <a:rPr lang="en-US" dirty="0"/>
              <a:t> A, </a:t>
            </a:r>
            <a:r>
              <a:rPr lang="en-US" dirty="0" err="1"/>
              <a:t>Kanaroglou</a:t>
            </a:r>
            <a:r>
              <a:rPr lang="en-US" dirty="0"/>
              <a:t> P, Beckerman B, </a:t>
            </a:r>
            <a:r>
              <a:rPr lang="en-US" dirty="0" err="1"/>
              <a:t>Potoglou</a:t>
            </a:r>
            <a:r>
              <a:rPr lang="en-US" dirty="0"/>
              <a:t> D, </a:t>
            </a:r>
            <a:r>
              <a:rPr lang="en-US" dirty="0" err="1"/>
              <a:t>Sahsuvaroglu</a:t>
            </a:r>
            <a:r>
              <a:rPr lang="en-US" dirty="0"/>
              <a:t> T, Morrison J, </a:t>
            </a:r>
            <a:r>
              <a:rPr lang="en-US" dirty="0" err="1"/>
              <a:t>Giovis</a:t>
            </a:r>
            <a:r>
              <a:rPr lang="en-US" dirty="0"/>
              <a:t> C. 2005a. A review and evaluation of intraurban air pollution exposure models. J Expo Anal Environ Epidemiol 15:185–204.</a:t>
            </a:r>
          </a:p>
          <a:p>
            <a:r>
              <a:rPr lang="en-US" dirty="0"/>
              <a:t>Liang, D., </a:t>
            </a:r>
            <a:r>
              <a:rPr lang="en-US" dirty="0" err="1"/>
              <a:t>Moutinho</a:t>
            </a:r>
            <a:r>
              <a:rPr lang="en-US" dirty="0"/>
              <a:t>, J.L., Golan, R., Yu, T., </a:t>
            </a:r>
            <a:r>
              <a:rPr lang="en-US" dirty="0" err="1"/>
              <a:t>Ladva</a:t>
            </a:r>
            <a:r>
              <a:rPr lang="en-US" dirty="0"/>
              <a:t>, C.N., </a:t>
            </a:r>
            <a:r>
              <a:rPr lang="en-US" dirty="0" err="1"/>
              <a:t>Niedzwiecki</a:t>
            </a:r>
            <a:r>
              <a:rPr lang="en-US" dirty="0"/>
              <a:t>, M., Walker, D.I., </a:t>
            </a:r>
            <a:r>
              <a:rPr lang="en-US" dirty="0" err="1"/>
              <a:t>Sarnat</a:t>
            </a:r>
            <a:r>
              <a:rPr lang="en-US" dirty="0"/>
              <a:t>, S.E., Chang, H.H., Greenwald, R. and Jones, D.P., 2018. Use of high-resolution metabolomics for the identification of metabolic signals associated with traffic-related air pollution. Environment international, 120, pp.145-154.</a:t>
            </a:r>
          </a:p>
          <a:p>
            <a:r>
              <a:rPr lang="en-US" dirty="0"/>
              <a:t>Lena TS, Ochieng V, Carter M, Holguín-</a:t>
            </a:r>
            <a:r>
              <a:rPr lang="en-US" dirty="0" err="1"/>
              <a:t>Veras</a:t>
            </a:r>
            <a:r>
              <a:rPr lang="en-US" dirty="0"/>
              <a:t> J, Kinney PL. 2002. Elemental carbon and PM2.5 levels in an urban community heavily impacted by truck traffic. Environ Health </a:t>
            </a:r>
            <a:r>
              <a:rPr lang="en-US" dirty="0" err="1"/>
              <a:t>Perspect</a:t>
            </a:r>
            <a:r>
              <a:rPr lang="en-US" dirty="0"/>
              <a:t> 110:1009–1015.</a:t>
            </a:r>
          </a:p>
          <a:p>
            <a:r>
              <a:rPr lang="en-US" dirty="0" err="1"/>
              <a:t>Lawryk</a:t>
            </a:r>
            <a:r>
              <a:rPr lang="en-US" dirty="0"/>
              <a:t> NJ, </a:t>
            </a:r>
            <a:r>
              <a:rPr lang="en-US" dirty="0" err="1"/>
              <a:t>Lioy</a:t>
            </a:r>
            <a:r>
              <a:rPr lang="en-US" dirty="0"/>
              <a:t> PJ, </a:t>
            </a:r>
            <a:r>
              <a:rPr lang="en-US" dirty="0" err="1"/>
              <a:t>Weisel</a:t>
            </a:r>
            <a:r>
              <a:rPr lang="en-US" dirty="0"/>
              <a:t> CP. 1995. Exposure to volatile organic compounds in the passenger compartment of automobiles during periods of normal and malfunctioning operation. J Expo Anal Environ Epidemiol 5:511–531</a:t>
            </a:r>
          </a:p>
          <a:p>
            <a:r>
              <a:rPr lang="en-US" dirty="0"/>
              <a:t>Lau WL, Chan LY. 2003. Commuter exposure to aromatic VOCs in public transportation modes in Hong Kong. Sci Total Environ 308:143–155.</a:t>
            </a:r>
          </a:p>
          <a:p>
            <a:r>
              <a:rPr lang="en-US" dirty="0" err="1"/>
              <a:t>Lewné</a:t>
            </a:r>
            <a:r>
              <a:rPr lang="en-US" dirty="0"/>
              <a:t> M, </a:t>
            </a:r>
            <a:r>
              <a:rPr lang="en-US" dirty="0" err="1"/>
              <a:t>Nise</a:t>
            </a:r>
            <a:r>
              <a:rPr lang="en-US" dirty="0"/>
              <a:t> G, Lind ML, Gustavsson P. 2006. Exposure to particles and nitrogen dioxide among taxi, bus and lorry drivers. Int Arch </a:t>
            </a:r>
            <a:r>
              <a:rPr lang="en-US" dirty="0" err="1"/>
              <a:t>Occup</a:t>
            </a:r>
            <a:r>
              <a:rPr lang="en-US" dirty="0"/>
              <a:t> Environ Health 79:220–226.</a:t>
            </a:r>
          </a:p>
          <a:p>
            <a:r>
              <a:rPr lang="en-US" dirty="0"/>
              <a:t>Marshall JD, Teoh S-K, </a:t>
            </a:r>
            <a:r>
              <a:rPr lang="en-US" dirty="0" err="1"/>
              <a:t>Nazaroff</a:t>
            </a:r>
            <a:r>
              <a:rPr lang="en-US" dirty="0"/>
              <a:t> WW. 2005. Intake fraction of nonreactive vehicle emissions in US urban areas. Atmos Environ 39:1363–1371.</a:t>
            </a:r>
          </a:p>
          <a:p>
            <a:r>
              <a:rPr lang="en-US" dirty="0"/>
              <a:t>Ott W, Switzer P, Willits N. 1994. Carbon-monoxide exposures inside an automobile traveling on an urban arterial highway. J Air Waste Manage Assoc 44:1010–1018.</a:t>
            </a:r>
          </a:p>
          <a:p>
            <a:r>
              <a:rPr lang="en-US" dirty="0"/>
              <a:t>Patel, </a:t>
            </a:r>
            <a:r>
              <a:rPr lang="en-US" dirty="0" err="1"/>
              <a:t>Molini</a:t>
            </a:r>
            <a:r>
              <a:rPr lang="en-US" dirty="0"/>
              <a:t> M., Steven N. </a:t>
            </a:r>
            <a:r>
              <a:rPr lang="en-US" dirty="0" err="1"/>
              <a:t>Chillrud</a:t>
            </a:r>
            <a:r>
              <a:rPr lang="en-US" dirty="0"/>
              <a:t>, K. C. Deepti, James M. Ross, and Patrick L. Kinney. "Traffic-related air pollutants and exhaled markers of airway inflammation and oxidative stress in New York City adolescents." Environmental research 121 (2013): 71-7</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814962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38200" y="1249680"/>
            <a:ext cx="10515600" cy="5608320"/>
          </a:xfrm>
        </p:spPr>
        <p:txBody>
          <a:bodyPr>
            <a:normAutofit fontScale="70000" lnSpcReduction="20000"/>
          </a:bodyPr>
          <a:lstStyle/>
          <a:p>
            <a:r>
              <a:rPr lang="en-US" dirty="0" err="1"/>
              <a:t>Raaschou</a:t>
            </a:r>
            <a:r>
              <a:rPr lang="en-US" dirty="0"/>
              <a:t>-Nielsen O, </a:t>
            </a:r>
            <a:r>
              <a:rPr lang="en-US" dirty="0" err="1"/>
              <a:t>Skov</a:t>
            </a:r>
            <a:r>
              <a:rPr lang="en-US" dirty="0"/>
              <a:t> H, Lohse C, Thomsen BL, Olsen JH. 1997. Front-door concentrations and personal exposures of Danish children to nitrogen dioxide. Environ Health </a:t>
            </a:r>
            <a:r>
              <a:rPr lang="en-US" dirty="0" err="1"/>
              <a:t>Perspect</a:t>
            </a:r>
            <a:r>
              <a:rPr lang="en-US" dirty="0"/>
              <a:t> 105:964–970.</a:t>
            </a:r>
          </a:p>
          <a:p>
            <a:r>
              <a:rPr lang="en-US" dirty="0" err="1"/>
              <a:t>Rijnders</a:t>
            </a:r>
            <a:r>
              <a:rPr lang="en-US" dirty="0"/>
              <a:t> E, Janssen NAH, van Vliet PHN, </a:t>
            </a:r>
            <a:r>
              <a:rPr lang="en-US" dirty="0" err="1"/>
              <a:t>Brunekreef</a:t>
            </a:r>
            <a:r>
              <a:rPr lang="en-US" dirty="0"/>
              <a:t> B. 2001. Personal and outdoor nitrogen dioxide concentrations in relation to degree of urbanization and traffic density. Environ Health </a:t>
            </a:r>
            <a:r>
              <a:rPr lang="en-US" dirty="0" err="1"/>
              <a:t>Perspect</a:t>
            </a:r>
            <a:r>
              <a:rPr lang="en-US" dirty="0"/>
              <a:t> 109:411–417.</a:t>
            </a:r>
          </a:p>
          <a:p>
            <a:r>
              <a:rPr lang="en-US" dirty="0" err="1"/>
              <a:t>Riediker</a:t>
            </a:r>
            <a:r>
              <a:rPr lang="en-US" dirty="0"/>
              <a:t> M, Williams R, Devlin R, Griggs T, Bromberg P. 2003. Exposure to particulate matter, volatile organic compounds, and other air pollutants inside patrol cars. Environ Sci Technol 37:2084–2093.</a:t>
            </a:r>
          </a:p>
          <a:p>
            <a:r>
              <a:rPr lang="en-US" dirty="0" err="1"/>
              <a:t>Rodes</a:t>
            </a:r>
            <a:r>
              <a:rPr lang="en-US" dirty="0"/>
              <a:t> C, Sheldon L, Whitaker D, Clayton A, Fitzgerald K, Flanagan J, DiGenova F, </a:t>
            </a:r>
            <a:r>
              <a:rPr lang="en-US" dirty="0" err="1"/>
              <a:t>Hering</a:t>
            </a:r>
            <a:r>
              <a:rPr lang="en-US" dirty="0"/>
              <a:t> S, Frazier C. 1998. Measuring concentration of selected air pollutants inside California vehicles. Final report prepared for California Air Resources Board Contract No. 95–339.</a:t>
            </a:r>
          </a:p>
          <a:p>
            <a:r>
              <a:rPr lang="en-US" dirty="0" err="1"/>
              <a:t>Saksena</a:t>
            </a:r>
            <a:r>
              <a:rPr lang="en-US" dirty="0"/>
              <a:t> S, Luong PV, Quan DD, </a:t>
            </a:r>
            <a:r>
              <a:rPr lang="en-US" dirty="0" err="1"/>
              <a:t>Nhat</a:t>
            </a:r>
            <a:r>
              <a:rPr lang="en-US" dirty="0"/>
              <a:t> PT, </a:t>
            </a:r>
            <a:r>
              <a:rPr lang="en-US" dirty="0" err="1"/>
              <a:t>Tho</a:t>
            </a:r>
            <a:r>
              <a:rPr lang="en-US" dirty="0"/>
              <a:t> DT, Quang TN, Dang PN, Nguyen T, Quynh LN, Duc DH, </a:t>
            </a:r>
            <a:r>
              <a:rPr lang="en-US" dirty="0" err="1"/>
              <a:t>Flachsbart</a:t>
            </a:r>
            <a:r>
              <a:rPr lang="en-US" dirty="0"/>
              <a:t> PG. 2006. Commuters' exposure to particulate matter and carbon monoxide in Hanoi, Vietnam: A pilot study. </a:t>
            </a:r>
            <a:r>
              <a:rPr lang="en-US" dirty="0" err="1"/>
              <a:t>EastWest</a:t>
            </a:r>
            <a:r>
              <a:rPr lang="en-US" dirty="0"/>
              <a:t> Center Working Papers, No. 64. East-West Center. Honolulu, HI.</a:t>
            </a:r>
          </a:p>
          <a:p>
            <a:r>
              <a:rPr lang="en-US" dirty="0"/>
              <a:t>Sabin LD, </a:t>
            </a:r>
            <a:r>
              <a:rPr lang="en-US" dirty="0" err="1"/>
              <a:t>Behrentz</a:t>
            </a:r>
            <a:r>
              <a:rPr lang="en-US" dirty="0"/>
              <a:t> E, Winer AM, </a:t>
            </a:r>
            <a:r>
              <a:rPr lang="en-US" dirty="0" err="1"/>
              <a:t>Jeong</a:t>
            </a:r>
            <a:r>
              <a:rPr lang="en-US" dirty="0"/>
              <a:t> S, Fitz DR, </a:t>
            </a:r>
            <a:r>
              <a:rPr lang="en-US" dirty="0" err="1"/>
              <a:t>Pankratz</a:t>
            </a:r>
            <a:r>
              <a:rPr lang="en-US" dirty="0"/>
              <a:t> DV, </a:t>
            </a:r>
            <a:r>
              <a:rPr lang="en-US" dirty="0" err="1"/>
              <a:t>Colome</a:t>
            </a:r>
            <a:r>
              <a:rPr lang="en-US" dirty="0"/>
              <a:t> SD, </a:t>
            </a:r>
            <a:r>
              <a:rPr lang="en-US" dirty="0" err="1"/>
              <a:t>Fruin</a:t>
            </a:r>
            <a:r>
              <a:rPr lang="en-US" dirty="0"/>
              <a:t> SA. 2005. Characterizing the range of children's air pollutant exposure during school bus commutes. J Expo Anal Environ Epidemiol 15:377–387.</a:t>
            </a:r>
          </a:p>
          <a:p>
            <a:r>
              <a:rPr lang="en-US" dirty="0"/>
              <a:t>Smargiassi A, Baldwin M, Pilger C, </a:t>
            </a:r>
            <a:r>
              <a:rPr lang="en-US" dirty="0" err="1"/>
              <a:t>Dugandzic</a:t>
            </a:r>
            <a:r>
              <a:rPr lang="en-US" dirty="0"/>
              <a:t> R, </a:t>
            </a:r>
            <a:r>
              <a:rPr lang="en-US" dirty="0" err="1"/>
              <a:t>Brauer</a:t>
            </a:r>
            <a:r>
              <a:rPr lang="en-US" dirty="0"/>
              <a:t> M. 2005. Small-scale spatial variability of particle concentrations and traffic levels in Montreal: A pilot study. Sci Total Environ 338:243–251.</a:t>
            </a:r>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1688903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a:xfrm>
            <a:off x="838200" y="1585220"/>
            <a:ext cx="10515600" cy="5061613"/>
          </a:xfrm>
        </p:spPr>
        <p:txBody>
          <a:bodyPr>
            <a:normAutofit fontScale="70000" lnSpcReduction="20000"/>
          </a:bodyPr>
          <a:lstStyle/>
          <a:p>
            <a:r>
              <a:rPr lang="en-US" dirty="0"/>
              <a:t>da Silva AS, Cardoso MR, </a:t>
            </a:r>
            <a:r>
              <a:rPr lang="en-US" dirty="0" err="1"/>
              <a:t>Meliefste</a:t>
            </a:r>
            <a:r>
              <a:rPr lang="en-US" dirty="0"/>
              <a:t> K, </a:t>
            </a:r>
            <a:r>
              <a:rPr lang="en-US" dirty="0" err="1"/>
              <a:t>Brunekreef</a:t>
            </a:r>
            <a:r>
              <a:rPr lang="en-US" dirty="0"/>
              <a:t> B. 2006. Use of passive diffusion sampling method for defining NO2 concentrations gradient in São Paulo, Brazil. Environ Health 5:19.</a:t>
            </a:r>
          </a:p>
          <a:p>
            <a:r>
              <a:rPr lang="en-US" dirty="0" err="1"/>
              <a:t>Weijers</a:t>
            </a:r>
            <a:r>
              <a:rPr lang="en-US" dirty="0"/>
              <a:t> EP, </a:t>
            </a:r>
            <a:r>
              <a:rPr lang="en-US" dirty="0" err="1"/>
              <a:t>Khlystov</a:t>
            </a:r>
            <a:r>
              <a:rPr lang="en-US" dirty="0"/>
              <a:t> AY, Kos GPA, </a:t>
            </a:r>
            <a:r>
              <a:rPr lang="en-US" dirty="0" err="1"/>
              <a:t>Erisman</a:t>
            </a:r>
            <a:r>
              <a:rPr lang="en-US" dirty="0"/>
              <a:t> JW. 2004. Variability of particulate matter concentrations along roads and motorways determined by a moving measurement unit. Atmos Environ 38:2993–3002</a:t>
            </a:r>
          </a:p>
          <a:p>
            <a:r>
              <a:rPr lang="en-US" dirty="0" err="1"/>
              <a:t>Westerdahl</a:t>
            </a:r>
            <a:r>
              <a:rPr lang="en-US" dirty="0"/>
              <a:t> D, </a:t>
            </a:r>
            <a:r>
              <a:rPr lang="en-US" dirty="0" err="1"/>
              <a:t>Fruin</a:t>
            </a:r>
            <a:r>
              <a:rPr lang="en-US" dirty="0"/>
              <a:t> S, Sax T, Fine PM, </a:t>
            </a:r>
            <a:r>
              <a:rPr lang="en-US" dirty="0" err="1"/>
              <a:t>Sioutas</a:t>
            </a:r>
            <a:r>
              <a:rPr lang="en-US" dirty="0"/>
              <a:t> C. 2005. Mobile platform measurements of ultrafine particles and associated pollutant concentrations on freeways and residential streets in Los Angeles. Atmos Environ 39:3597–3610.</a:t>
            </a:r>
          </a:p>
          <a:p>
            <a:r>
              <a:rPr lang="en-US" dirty="0"/>
              <a:t>White, R.H., Spengler, J.D., </a:t>
            </a:r>
            <a:r>
              <a:rPr lang="en-US" dirty="0" err="1"/>
              <a:t>Dilwali</a:t>
            </a:r>
            <a:r>
              <a:rPr lang="en-US" dirty="0"/>
              <a:t>, K.M., Barry, B.E. and </a:t>
            </a:r>
            <a:r>
              <a:rPr lang="en-US" dirty="0" err="1"/>
              <a:t>Samet</a:t>
            </a:r>
            <a:r>
              <a:rPr lang="en-US" dirty="0"/>
              <a:t>, J.M., 2005. Report of workshop on traffic, health, and infrastructure planning. Archives of environmental &amp; occupational health, 60(2), pp.70-76.</a:t>
            </a:r>
          </a:p>
          <a:p>
            <a:r>
              <a:rPr lang="en-US" dirty="0"/>
              <a:t>van </a:t>
            </a:r>
            <a:r>
              <a:rPr lang="en-US" dirty="0" err="1"/>
              <a:t>Wijnen</a:t>
            </a:r>
            <a:r>
              <a:rPr lang="en-US" dirty="0"/>
              <a:t> JH, </a:t>
            </a:r>
            <a:r>
              <a:rPr lang="en-US" dirty="0" err="1"/>
              <a:t>Verhoeff</a:t>
            </a:r>
            <a:r>
              <a:rPr lang="en-US" dirty="0"/>
              <a:t> AP, </a:t>
            </a:r>
            <a:r>
              <a:rPr lang="en-US" dirty="0" err="1"/>
              <a:t>Jans</a:t>
            </a:r>
            <a:r>
              <a:rPr lang="en-US" dirty="0"/>
              <a:t> HW, van </a:t>
            </a:r>
            <a:r>
              <a:rPr lang="en-US" dirty="0" err="1"/>
              <a:t>Bruggen</a:t>
            </a:r>
            <a:r>
              <a:rPr lang="en-US" dirty="0"/>
              <a:t> M. 1995. The exposure of cyclists, car drivers and pedestrians to traffic related air-pollutants. Int Arch </a:t>
            </a:r>
            <a:r>
              <a:rPr lang="en-US" dirty="0" err="1"/>
              <a:t>Occup</a:t>
            </a:r>
            <a:r>
              <a:rPr lang="en-US" dirty="0"/>
              <a:t> Environ Health 67:187–193.</a:t>
            </a:r>
          </a:p>
          <a:p>
            <a:r>
              <a:rPr lang="en-US" dirty="0"/>
              <a:t>Zhou Y, Levy JI. 2007. Factors influencing the spatial extent of mobile source air pollution impacts: A meta-analysis. BMC Public Health 7:89</a:t>
            </a:r>
          </a:p>
          <a:p>
            <a:r>
              <a:rPr lang="en-US" dirty="0"/>
              <a:t>Zhu YF, Hinds WC, Kim S, Shen S, </a:t>
            </a:r>
            <a:r>
              <a:rPr lang="en-US" dirty="0" err="1"/>
              <a:t>Sioutas</a:t>
            </a:r>
            <a:r>
              <a:rPr lang="en-US" dirty="0"/>
              <a:t> C. 2002. Study of ultrafine particles near a major highway with </a:t>
            </a:r>
            <a:r>
              <a:rPr lang="en-US" dirty="0" err="1"/>
              <a:t>heavyduty</a:t>
            </a:r>
            <a:r>
              <a:rPr lang="en-US" dirty="0"/>
              <a:t> diesel traffic. Atmos Environ 36:4323–4335.</a:t>
            </a:r>
          </a:p>
          <a:p>
            <a:pPr marL="0" indent="0">
              <a:buNone/>
            </a:pP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References </a:t>
            </a:r>
          </a:p>
        </p:txBody>
      </p:sp>
    </p:spTree>
    <p:extLst>
      <p:ext uri="{BB962C8B-B14F-4D97-AF65-F5344CB8AC3E}">
        <p14:creationId xmlns:p14="http://schemas.microsoft.com/office/powerpoint/2010/main" val="2441408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C950E73-8740-47EE-BCBE-F8CE20A3A3B8}"/>
              </a:ext>
            </a:extLst>
          </p:cNvPr>
          <p:cNvSpPr>
            <a:spLocks noGrp="1"/>
          </p:cNvSpPr>
          <p:nvPr>
            <p:ph idx="1"/>
          </p:nvPr>
        </p:nvSpPr>
        <p:spPr/>
        <p:txBody>
          <a:bodyPr/>
          <a:lstStyle/>
          <a:p>
            <a:r>
              <a:rPr lang="en-US" dirty="0">
                <a:hlinkClick r:id="rId2"/>
              </a:rPr>
              <a:t>https://www.healtheffects.org/publication/traffic-related-air-pollution-critical-review-literature-emissions-exposure-and-health</a:t>
            </a:r>
            <a:endParaRPr lang="en-US" dirty="0"/>
          </a:p>
        </p:txBody>
      </p:sp>
      <p:sp>
        <p:nvSpPr>
          <p:cNvPr id="3" name="Title 2">
            <a:extLst>
              <a:ext uri="{FF2B5EF4-FFF2-40B4-BE49-F238E27FC236}">
                <a16:creationId xmlns:a16="http://schemas.microsoft.com/office/drawing/2014/main" id="{3F3E36C2-D878-444C-A000-115D55492DF2}"/>
              </a:ext>
            </a:extLst>
          </p:cNvPr>
          <p:cNvSpPr>
            <a:spLocks noGrp="1"/>
          </p:cNvSpPr>
          <p:nvPr>
            <p:ph type="title"/>
          </p:nvPr>
        </p:nvSpPr>
        <p:spPr>
          <a:xfrm>
            <a:off x="838200" y="211167"/>
            <a:ext cx="11353800" cy="931207"/>
          </a:xfrm>
        </p:spPr>
        <p:txBody>
          <a:bodyPr>
            <a:normAutofit/>
          </a:bodyPr>
          <a:lstStyle/>
          <a:p>
            <a:r>
              <a:rPr lang="en-US" dirty="0"/>
              <a:t>Reading List </a:t>
            </a:r>
          </a:p>
        </p:txBody>
      </p:sp>
    </p:spTree>
    <p:extLst>
      <p:ext uri="{BB962C8B-B14F-4D97-AF65-F5344CB8AC3E}">
        <p14:creationId xmlns:p14="http://schemas.microsoft.com/office/powerpoint/2010/main" val="3072675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5CCD51A-4B54-45E7-A2AD-3C83D769169D}"/>
              </a:ext>
            </a:extLst>
          </p:cNvPr>
          <p:cNvSpPr>
            <a:spLocks noGrp="1"/>
          </p:cNvSpPr>
          <p:nvPr>
            <p:ph idx="1"/>
          </p:nvPr>
        </p:nvSpPr>
        <p:spPr>
          <a:xfrm>
            <a:off x="816935" y="1364105"/>
            <a:ext cx="10515600" cy="5282727"/>
          </a:xfrm>
        </p:spPr>
        <p:txBody>
          <a:bodyPr>
            <a:normAutofit/>
          </a:bodyPr>
          <a:lstStyle/>
          <a:p>
            <a:r>
              <a:rPr lang="en-US" dirty="0"/>
              <a:t>Vehicles emit thousands of diverse pollutants including carbon dioxide (CO2), carbon monoxide (CO), volatile organic carbons (VOCs), nitrogen oxides (NOx), particulate matter (PM), and benzene, formaldehyde, and lead (where leaded gasoline is used).</a:t>
            </a:r>
          </a:p>
          <a:p>
            <a:r>
              <a:rPr lang="en-US" dirty="0"/>
              <a:t>Vehicles can also produce pollutants through </a:t>
            </a:r>
            <a:r>
              <a:rPr lang="en-US" dirty="0" err="1"/>
              <a:t>noncombustion</a:t>
            </a:r>
            <a:r>
              <a:rPr lang="en-US" dirty="0"/>
              <a:t> processes such as resuspended road dust, tire wear, and brake wear.</a:t>
            </a:r>
          </a:p>
          <a:p>
            <a:r>
              <a:rPr lang="en-US" dirty="0"/>
              <a:t>Many of these individual pollutants can cause adverse effects on health and the environment.</a:t>
            </a:r>
          </a:p>
          <a:p>
            <a:r>
              <a:rPr lang="en-US" dirty="0"/>
              <a:t>The term “traffic-related air pollution” used in this presentation refers to exposure to </a:t>
            </a:r>
            <a:r>
              <a:rPr lang="en-US" u="sng" dirty="0"/>
              <a:t>primary</a:t>
            </a:r>
            <a:r>
              <a:rPr lang="en-US" dirty="0"/>
              <a:t> emissions from vehicles (directly emitted), not the more broadly dispersed secondary pollutants that are derived from these emissions.</a:t>
            </a:r>
          </a:p>
        </p:txBody>
      </p:sp>
      <p:sp>
        <p:nvSpPr>
          <p:cNvPr id="3" name="Title 2">
            <a:extLst>
              <a:ext uri="{FF2B5EF4-FFF2-40B4-BE49-F238E27FC236}">
                <a16:creationId xmlns:a16="http://schemas.microsoft.com/office/drawing/2014/main" id="{687818B1-3A22-4502-B42A-505581A0031F}"/>
              </a:ext>
            </a:extLst>
          </p:cNvPr>
          <p:cNvSpPr>
            <a:spLocks noGrp="1"/>
          </p:cNvSpPr>
          <p:nvPr>
            <p:ph type="title"/>
          </p:nvPr>
        </p:nvSpPr>
        <p:spPr/>
        <p:txBody>
          <a:bodyPr/>
          <a:lstStyle/>
          <a:p>
            <a:r>
              <a:rPr lang="en-US" dirty="0"/>
              <a:t>Traffic-Related Air Pollutions (TRAP)</a:t>
            </a:r>
          </a:p>
        </p:txBody>
      </p:sp>
    </p:spTree>
    <p:extLst>
      <p:ext uri="{BB962C8B-B14F-4D97-AF65-F5344CB8AC3E}">
        <p14:creationId xmlns:p14="http://schemas.microsoft.com/office/powerpoint/2010/main" val="14003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A6A497C-5239-424A-B918-EA31AEBBAC22}"/>
              </a:ext>
            </a:extLst>
          </p:cNvPr>
          <p:cNvSpPr>
            <a:spLocks noGrp="1"/>
          </p:cNvSpPr>
          <p:nvPr>
            <p:ph idx="1"/>
          </p:nvPr>
        </p:nvSpPr>
        <p:spPr>
          <a:xfrm>
            <a:off x="838200" y="1258648"/>
            <a:ext cx="10515600" cy="5388185"/>
          </a:xfrm>
        </p:spPr>
        <p:txBody>
          <a:bodyPr>
            <a:normAutofit/>
          </a:bodyPr>
          <a:lstStyle/>
          <a:p>
            <a:r>
              <a:rPr lang="en-US" dirty="0"/>
              <a:t>The goal of human exposure assessment is to identify and quantify exposures to chemical, physical, and biological agents that may have adverse health effects.</a:t>
            </a:r>
          </a:p>
          <a:p>
            <a:r>
              <a:rPr lang="en-US" dirty="0"/>
              <a:t>Exposure assessment provides information on who is exposed and identifies the sources, routes and pathways for exposure in the real world at various life stages and provides data to understand and quantify health outcomes as they occur in various populations.</a:t>
            </a:r>
          </a:p>
          <a:p>
            <a:r>
              <a:rPr lang="en-US" dirty="0"/>
              <a:t>Exposure assessments are used to answer three primary questions: </a:t>
            </a:r>
          </a:p>
          <a:p>
            <a:pPr marL="457200" lvl="1" indent="0">
              <a:buNone/>
            </a:pPr>
            <a:r>
              <a:rPr lang="en-US" sz="2800" dirty="0"/>
              <a:t>1. What are the characteristics of exposure (e.g., intensity, 	frequency, duration, route of entry)? </a:t>
            </a:r>
          </a:p>
          <a:p>
            <a:pPr marL="457200" lvl="1" indent="0">
              <a:buNone/>
            </a:pPr>
            <a:r>
              <a:rPr lang="en-US" sz="2800" dirty="0"/>
              <a:t>2. How can the exposure be reduced? </a:t>
            </a:r>
          </a:p>
          <a:p>
            <a:pPr marL="457200" lvl="1" indent="0">
              <a:buNone/>
            </a:pPr>
            <a:r>
              <a:rPr lang="en-US" sz="2800" dirty="0"/>
              <a:t>3. Has exposure changed over time? </a:t>
            </a:r>
          </a:p>
        </p:txBody>
      </p:sp>
      <p:sp>
        <p:nvSpPr>
          <p:cNvPr id="3" name="Title 2">
            <a:extLst>
              <a:ext uri="{FF2B5EF4-FFF2-40B4-BE49-F238E27FC236}">
                <a16:creationId xmlns:a16="http://schemas.microsoft.com/office/drawing/2014/main" id="{7C239E2E-8B00-4C62-97EB-E7B48B47B29A}"/>
              </a:ext>
            </a:extLst>
          </p:cNvPr>
          <p:cNvSpPr>
            <a:spLocks noGrp="1"/>
          </p:cNvSpPr>
          <p:nvPr>
            <p:ph type="title"/>
          </p:nvPr>
        </p:nvSpPr>
        <p:spPr/>
        <p:txBody>
          <a:bodyPr/>
          <a:lstStyle/>
          <a:p>
            <a:r>
              <a:rPr lang="en-US" dirty="0"/>
              <a:t>What is an Exposure assessment?</a:t>
            </a:r>
          </a:p>
        </p:txBody>
      </p:sp>
    </p:spTree>
    <p:extLst>
      <p:ext uri="{BB962C8B-B14F-4D97-AF65-F5344CB8AC3E}">
        <p14:creationId xmlns:p14="http://schemas.microsoft.com/office/powerpoint/2010/main" val="2208309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BFEC115-318C-4F07-B799-7625B26FCEDD}"/>
              </a:ext>
            </a:extLst>
          </p:cNvPr>
          <p:cNvSpPr>
            <a:spLocks noGrp="1"/>
          </p:cNvSpPr>
          <p:nvPr>
            <p:ph idx="1"/>
          </p:nvPr>
        </p:nvSpPr>
        <p:spPr/>
        <p:txBody>
          <a:bodyPr/>
          <a:lstStyle/>
          <a:p>
            <a:r>
              <a:rPr lang="en-US" dirty="0"/>
              <a:t>Direct Measurements </a:t>
            </a:r>
          </a:p>
          <a:p>
            <a:r>
              <a:rPr lang="en-US" dirty="0"/>
              <a:t>Quantifying exposure based on traffic density instead of concentrations the pollutants themselves</a:t>
            </a:r>
          </a:p>
          <a:p>
            <a:r>
              <a:rPr lang="en-US" dirty="0"/>
              <a:t>Estimating TRAPS using proximity to roadways</a:t>
            </a:r>
          </a:p>
          <a:p>
            <a:r>
              <a:rPr lang="en-US" dirty="0"/>
              <a:t>Using an individual pollutant as a surrogate for all TRAP exposures</a:t>
            </a:r>
          </a:p>
          <a:p>
            <a:r>
              <a:rPr lang="en-US" dirty="0"/>
              <a:t>Using models to assess exposures for a group or individual </a:t>
            </a:r>
          </a:p>
          <a:p>
            <a:r>
              <a:rPr lang="en-US" dirty="0"/>
              <a:t>Using biological markers to assess internal dose of </a:t>
            </a:r>
            <a:r>
              <a:rPr lang="en-US" dirty="0" err="1"/>
              <a:t>TRAPs</a:t>
            </a:r>
            <a:r>
              <a:rPr lang="en-US" dirty="0"/>
              <a:t> </a:t>
            </a:r>
          </a:p>
          <a:p>
            <a:r>
              <a:rPr lang="en-US" dirty="0"/>
              <a:t>Using remote sensing to assess TRAP concentrations</a:t>
            </a:r>
          </a:p>
        </p:txBody>
      </p:sp>
      <p:sp>
        <p:nvSpPr>
          <p:cNvPr id="3" name="Title 2">
            <a:extLst>
              <a:ext uri="{FF2B5EF4-FFF2-40B4-BE49-F238E27FC236}">
                <a16:creationId xmlns:a16="http://schemas.microsoft.com/office/drawing/2014/main" id="{4E029017-E151-49A6-A584-DCF6E84A9770}"/>
              </a:ext>
            </a:extLst>
          </p:cNvPr>
          <p:cNvSpPr>
            <a:spLocks noGrp="1"/>
          </p:cNvSpPr>
          <p:nvPr>
            <p:ph type="title"/>
          </p:nvPr>
        </p:nvSpPr>
        <p:spPr/>
        <p:txBody>
          <a:bodyPr/>
          <a:lstStyle/>
          <a:p>
            <a:r>
              <a:rPr lang="en-US" dirty="0"/>
              <a:t>Assessment Methods</a:t>
            </a:r>
          </a:p>
        </p:txBody>
      </p:sp>
    </p:spTree>
    <p:extLst>
      <p:ext uri="{BB962C8B-B14F-4D97-AF65-F5344CB8AC3E}">
        <p14:creationId xmlns:p14="http://schemas.microsoft.com/office/powerpoint/2010/main" val="1226191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0DBAB7D-D571-47EC-90E4-3E17E94C6305}"/>
              </a:ext>
            </a:extLst>
          </p:cNvPr>
          <p:cNvSpPr>
            <a:spLocks noGrp="1"/>
          </p:cNvSpPr>
          <p:nvPr>
            <p:ph idx="1"/>
          </p:nvPr>
        </p:nvSpPr>
        <p:spPr/>
        <p:txBody>
          <a:bodyPr>
            <a:normAutofit/>
          </a:bodyPr>
          <a:lstStyle/>
          <a:p>
            <a:pPr>
              <a:spcBef>
                <a:spcPts val="1800"/>
              </a:spcBef>
            </a:pPr>
            <a:r>
              <a:rPr lang="en-US" dirty="0"/>
              <a:t>The actual measurement of motor-vehicle emissions is critically important for validating the emissions models. </a:t>
            </a:r>
          </a:p>
          <a:p>
            <a:pPr>
              <a:spcBef>
                <a:spcPts val="1800"/>
              </a:spcBef>
            </a:pPr>
            <a:r>
              <a:rPr lang="da-DK" dirty="0"/>
              <a:t>A number of studies have measured pollution concentrations inside or immediately outside of vehicles traveling on roadways. This data can be extrapolated to a larger vehicle fleet.</a:t>
            </a:r>
          </a:p>
          <a:p>
            <a:pPr>
              <a:spcBef>
                <a:spcPts val="1800"/>
              </a:spcBef>
            </a:pPr>
            <a:r>
              <a:rPr lang="en-US" dirty="0"/>
              <a:t>Some studies also used data from the nearest regulatory monitoring stations in the study area to estimate traffic pollutant exposure. </a:t>
            </a:r>
          </a:p>
          <a:p>
            <a:pPr>
              <a:spcBef>
                <a:spcPts val="1800"/>
              </a:spcBef>
            </a:pPr>
            <a:r>
              <a:rPr lang="en-US" dirty="0"/>
              <a:t>A few studies have employed both personal and stationary monitors to provide better local estimates of exposure to traffic-related air pollutants.</a:t>
            </a:r>
          </a:p>
          <a:p>
            <a:pPr>
              <a:spcBef>
                <a:spcPts val="1800"/>
              </a:spcBef>
            </a:pPr>
            <a:endParaRPr lang="en-US" dirty="0"/>
          </a:p>
          <a:p>
            <a:pPr>
              <a:spcBef>
                <a:spcPts val="1800"/>
              </a:spcBef>
            </a:pPr>
            <a:endParaRPr lang="en-US" dirty="0"/>
          </a:p>
        </p:txBody>
      </p:sp>
      <p:sp>
        <p:nvSpPr>
          <p:cNvPr id="3" name="Title 2">
            <a:extLst>
              <a:ext uri="{FF2B5EF4-FFF2-40B4-BE49-F238E27FC236}">
                <a16:creationId xmlns:a16="http://schemas.microsoft.com/office/drawing/2014/main" id="{CB559DC5-7851-4D6E-82D0-1C8C73D530AE}"/>
              </a:ext>
            </a:extLst>
          </p:cNvPr>
          <p:cNvSpPr>
            <a:spLocks noGrp="1"/>
          </p:cNvSpPr>
          <p:nvPr>
            <p:ph type="title"/>
          </p:nvPr>
        </p:nvSpPr>
        <p:spPr/>
        <p:txBody>
          <a:bodyPr>
            <a:normAutofit/>
          </a:bodyPr>
          <a:lstStyle/>
          <a:p>
            <a:r>
              <a:rPr lang="en-US" dirty="0"/>
              <a:t>Direct Measurements </a:t>
            </a:r>
          </a:p>
        </p:txBody>
      </p:sp>
    </p:spTree>
    <p:extLst>
      <p:ext uri="{BB962C8B-B14F-4D97-AF65-F5344CB8AC3E}">
        <p14:creationId xmlns:p14="http://schemas.microsoft.com/office/powerpoint/2010/main" val="1872883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EA147EA-9F8A-4AB8-A1CB-3689339E91A8}"/>
              </a:ext>
            </a:extLst>
          </p:cNvPr>
          <p:cNvSpPr>
            <a:spLocks noGrp="1"/>
          </p:cNvSpPr>
          <p:nvPr>
            <p:ph idx="1"/>
          </p:nvPr>
        </p:nvSpPr>
        <p:spPr/>
        <p:txBody>
          <a:bodyPr/>
          <a:lstStyle/>
          <a:p>
            <a:pPr>
              <a:spcBef>
                <a:spcPts val="1800"/>
              </a:spcBef>
            </a:pPr>
            <a:r>
              <a:rPr lang="en-US" dirty="0"/>
              <a:t>An advantage of regulatory data is that they are usually available on a daily basis and allow for time-series analyses. </a:t>
            </a:r>
          </a:p>
          <a:p>
            <a:pPr>
              <a:spcBef>
                <a:spcPts val="1800"/>
              </a:spcBef>
            </a:pPr>
            <a:r>
              <a:rPr lang="en-US" dirty="0"/>
              <a:t>However, the inability to account for small-scale spatial variability can lead to significant misclassification because central-site monitors are not designed to capture traffic variability. </a:t>
            </a:r>
          </a:p>
          <a:p>
            <a:pPr>
              <a:spcBef>
                <a:spcPts val="1800"/>
              </a:spcBef>
            </a:pPr>
            <a:r>
              <a:rPr lang="en-US" dirty="0"/>
              <a:t>Personal measurements are not always representative enough to extrapolate to a larger or different population </a:t>
            </a:r>
          </a:p>
          <a:p>
            <a:pPr>
              <a:spcBef>
                <a:spcPts val="1800"/>
              </a:spcBef>
            </a:pPr>
            <a:r>
              <a:rPr lang="en-US" dirty="0"/>
              <a:t>Factors influencing an individual’s personal exposure include activity patterns, meteorological conditions, land-use patterns, and socioeconomic status, which can be very unique.</a:t>
            </a:r>
          </a:p>
        </p:txBody>
      </p:sp>
      <p:sp>
        <p:nvSpPr>
          <p:cNvPr id="3" name="Title 2">
            <a:extLst>
              <a:ext uri="{FF2B5EF4-FFF2-40B4-BE49-F238E27FC236}">
                <a16:creationId xmlns:a16="http://schemas.microsoft.com/office/drawing/2014/main" id="{1B3FD79B-8BB9-4472-BBAB-3E4480F437BD}"/>
              </a:ext>
            </a:extLst>
          </p:cNvPr>
          <p:cNvSpPr>
            <a:spLocks noGrp="1"/>
          </p:cNvSpPr>
          <p:nvPr>
            <p:ph type="title"/>
          </p:nvPr>
        </p:nvSpPr>
        <p:spPr/>
        <p:txBody>
          <a:bodyPr/>
          <a:lstStyle/>
          <a:p>
            <a:r>
              <a:rPr lang="en-US" dirty="0"/>
              <a:t>Evaluation of Method</a:t>
            </a:r>
          </a:p>
        </p:txBody>
      </p:sp>
    </p:spTree>
    <p:extLst>
      <p:ext uri="{BB962C8B-B14F-4D97-AF65-F5344CB8AC3E}">
        <p14:creationId xmlns:p14="http://schemas.microsoft.com/office/powerpoint/2010/main" val="600468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9AE09BE-9D31-4969-99DB-A301ECF66D36}"/>
              </a:ext>
            </a:extLst>
          </p:cNvPr>
          <p:cNvSpPr>
            <a:spLocks noGrp="1"/>
          </p:cNvSpPr>
          <p:nvPr>
            <p:ph idx="1"/>
          </p:nvPr>
        </p:nvSpPr>
        <p:spPr/>
        <p:txBody>
          <a:bodyPr>
            <a:normAutofit lnSpcReduction="10000"/>
          </a:bodyPr>
          <a:lstStyle/>
          <a:p>
            <a:pPr>
              <a:spcBef>
                <a:spcPts val="1800"/>
              </a:spcBef>
            </a:pPr>
            <a:r>
              <a:rPr lang="en-US" dirty="0"/>
              <a:t>Instead of measuring the concentration of the pollutants themselves a number of studies have utilized direct measures of traffic to assess exposure levels</a:t>
            </a:r>
          </a:p>
          <a:p>
            <a:pPr>
              <a:spcBef>
                <a:spcPts val="1800"/>
              </a:spcBef>
            </a:pPr>
            <a:r>
              <a:rPr lang="en-US" dirty="0"/>
              <a:t>Traffic proxies include vehicle mix (i.e., diesel and gasoline-fueled vehicle volumes), traffic density or volume (for example, the daily number of vehicles), traffic density within buffers (from 50 to 5000 m), distance to roadways, street segments, and self-reported traffic exposures.</a:t>
            </a:r>
          </a:p>
          <a:p>
            <a:pPr>
              <a:spcBef>
                <a:spcPts val="1800"/>
              </a:spcBef>
            </a:pPr>
            <a:r>
              <a:rPr lang="en-US" dirty="0"/>
              <a:t>Several studies have determined the relationship between reported concentrations of individual air pollutants near roadways and traffic density and, in some cases, types and conditions of vehicles (cars, trucks, age of vehicles, etc.).</a:t>
            </a:r>
          </a:p>
        </p:txBody>
      </p:sp>
      <p:sp>
        <p:nvSpPr>
          <p:cNvPr id="3" name="Title 2">
            <a:extLst>
              <a:ext uri="{FF2B5EF4-FFF2-40B4-BE49-F238E27FC236}">
                <a16:creationId xmlns:a16="http://schemas.microsoft.com/office/drawing/2014/main" id="{38635CE3-3668-4213-9F8F-B1F1FD0C536B}"/>
              </a:ext>
            </a:extLst>
          </p:cNvPr>
          <p:cNvSpPr>
            <a:spLocks noGrp="1"/>
          </p:cNvSpPr>
          <p:nvPr>
            <p:ph type="title"/>
          </p:nvPr>
        </p:nvSpPr>
        <p:spPr/>
        <p:txBody>
          <a:bodyPr>
            <a:normAutofit/>
          </a:bodyPr>
          <a:lstStyle/>
          <a:p>
            <a:r>
              <a:rPr lang="en-US" dirty="0"/>
              <a:t>Exposure to Traffic Density</a:t>
            </a:r>
          </a:p>
        </p:txBody>
      </p:sp>
    </p:spTree>
    <p:extLst>
      <p:ext uri="{BB962C8B-B14F-4D97-AF65-F5344CB8AC3E}">
        <p14:creationId xmlns:p14="http://schemas.microsoft.com/office/powerpoint/2010/main" val="1585772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344559E-9031-4B45-A821-D0B143FAA8E9}"/>
              </a:ext>
            </a:extLst>
          </p:cNvPr>
          <p:cNvSpPr>
            <a:spLocks noGrp="1"/>
          </p:cNvSpPr>
          <p:nvPr>
            <p:ph idx="1"/>
          </p:nvPr>
        </p:nvSpPr>
        <p:spPr>
          <a:xfrm>
            <a:off x="726624" y="1336863"/>
            <a:ext cx="10515600" cy="5422857"/>
          </a:xfrm>
        </p:spPr>
        <p:txBody>
          <a:bodyPr>
            <a:normAutofit/>
          </a:bodyPr>
          <a:lstStyle/>
          <a:p>
            <a:pPr>
              <a:spcBef>
                <a:spcPts val="600"/>
              </a:spcBef>
            </a:pPr>
            <a:r>
              <a:rPr lang="en-US" dirty="0"/>
              <a:t>Assessing exposure of the population to traffic-related air pollution is complicated by several factors, including </a:t>
            </a:r>
          </a:p>
          <a:p>
            <a:pPr lvl="1">
              <a:spcBef>
                <a:spcPts val="600"/>
              </a:spcBef>
            </a:pPr>
            <a:r>
              <a:rPr lang="en-US" dirty="0"/>
              <a:t>no single metric for traffic exposures</a:t>
            </a:r>
          </a:p>
          <a:p>
            <a:pPr lvl="1">
              <a:spcBef>
                <a:spcPts val="600"/>
              </a:spcBef>
            </a:pPr>
            <a:r>
              <a:rPr lang="en-US" dirty="0"/>
              <a:t>traffic pollutants vary spatially</a:t>
            </a:r>
          </a:p>
          <a:p>
            <a:pPr lvl="1">
              <a:spcBef>
                <a:spcPts val="600"/>
              </a:spcBef>
            </a:pPr>
            <a:r>
              <a:rPr lang="en-US" dirty="0"/>
              <a:t>other non-traffic sources contribute identical pollutants to ambient and indoor pollutants</a:t>
            </a:r>
          </a:p>
          <a:p>
            <a:pPr>
              <a:spcBef>
                <a:spcPts val="1800"/>
              </a:spcBef>
            </a:pPr>
            <a:r>
              <a:rPr lang="en-US" dirty="0"/>
              <a:t>Accurately measuring traffic exposure in both time and space is difficult (especially if was self-reported) and often impractical in large health studies.</a:t>
            </a:r>
          </a:p>
          <a:p>
            <a:pPr>
              <a:spcBef>
                <a:spcPts val="1800"/>
              </a:spcBef>
            </a:pPr>
            <a:r>
              <a:rPr lang="en-US" dirty="0"/>
              <a:t>The associations between pollutant concentrations and traffic density have been shown to vary with the pollutant measured and the features of the sampling sites.  </a:t>
            </a:r>
          </a:p>
          <a:p>
            <a:pPr>
              <a:spcBef>
                <a:spcPts val="1800"/>
              </a:spcBef>
            </a:pPr>
            <a:endParaRPr lang="en-US" dirty="0"/>
          </a:p>
        </p:txBody>
      </p:sp>
      <p:sp>
        <p:nvSpPr>
          <p:cNvPr id="3" name="Title 2">
            <a:extLst>
              <a:ext uri="{FF2B5EF4-FFF2-40B4-BE49-F238E27FC236}">
                <a16:creationId xmlns:a16="http://schemas.microsoft.com/office/drawing/2014/main" id="{8F8A20E9-A26D-4AD3-BD24-F3E221EDEBCA}"/>
              </a:ext>
            </a:extLst>
          </p:cNvPr>
          <p:cNvSpPr>
            <a:spLocks noGrp="1"/>
          </p:cNvSpPr>
          <p:nvPr>
            <p:ph type="title"/>
          </p:nvPr>
        </p:nvSpPr>
        <p:spPr/>
        <p:txBody>
          <a:bodyPr/>
          <a:lstStyle/>
          <a:p>
            <a:r>
              <a:rPr lang="en-US" dirty="0"/>
              <a:t>Evaluation of Method</a:t>
            </a:r>
          </a:p>
        </p:txBody>
      </p:sp>
    </p:spTree>
    <p:extLst>
      <p:ext uri="{BB962C8B-B14F-4D97-AF65-F5344CB8AC3E}">
        <p14:creationId xmlns:p14="http://schemas.microsoft.com/office/powerpoint/2010/main" val="107940541"/>
      </p:ext>
    </p:extLst>
  </p:cSld>
  <p:clrMapOvr>
    <a:masterClrMapping/>
  </p:clrMapOvr>
</p:sld>
</file>

<file path=ppt/theme/theme1.xml><?xml version="1.0" encoding="utf-8"?>
<a:theme xmlns:a="http://schemas.openxmlformats.org/drawingml/2006/main" name="Office Theme">
  <a:themeElements>
    <a:clrScheme name="Custom 12">
      <a:dk1>
        <a:srgbClr val="000000"/>
      </a:dk1>
      <a:lt1>
        <a:srgbClr val="FFFFFF"/>
      </a:lt1>
      <a:dk2>
        <a:srgbClr val="425B2A"/>
      </a:dk2>
      <a:lt2>
        <a:srgbClr val="E7E6E6"/>
      </a:lt2>
      <a:accent1>
        <a:srgbClr val="AECE3F"/>
      </a:accent1>
      <a:accent2>
        <a:srgbClr val="A0B73A"/>
      </a:accent2>
      <a:accent3>
        <a:srgbClr val="A5A5A5"/>
      </a:accent3>
      <a:accent4>
        <a:srgbClr val="FFC000"/>
      </a:accent4>
      <a:accent5>
        <a:srgbClr val="D4F0FF"/>
      </a:accent5>
      <a:accent6>
        <a:srgbClr val="AAD0D4"/>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4742</TotalTime>
  <Words>6107</Words>
  <Application>Microsoft Office PowerPoint</Application>
  <PresentationFormat>Widescreen</PresentationFormat>
  <Paragraphs>275</Paragraphs>
  <Slides>29</Slides>
  <Notes>24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PowerPoint Presentation</vt:lpstr>
      <vt:lpstr>Lecture #19: Traffic-Related Air Pollution Exposure Assessment Methods</vt:lpstr>
      <vt:lpstr>Traffic-Related Air Pollutions (TRAP)</vt:lpstr>
      <vt:lpstr>What is an Exposure assessment?</vt:lpstr>
      <vt:lpstr>Assessment Methods</vt:lpstr>
      <vt:lpstr>Direct Measurements </vt:lpstr>
      <vt:lpstr>Evaluation of Method</vt:lpstr>
      <vt:lpstr>Exposure to Traffic Density</vt:lpstr>
      <vt:lpstr>Evaluation of Method</vt:lpstr>
      <vt:lpstr>Estimating Traffic-related air pollution using proximity to major roadways</vt:lpstr>
      <vt:lpstr>Estimating Traffic-related air pollution using proximity to major roadways</vt:lpstr>
      <vt:lpstr>Evaluation of Method</vt:lpstr>
      <vt:lpstr>Pollutant Surrogates for TRAP Exposures</vt:lpstr>
      <vt:lpstr>Evaluation of Method</vt:lpstr>
      <vt:lpstr>Exposure Models</vt:lpstr>
      <vt:lpstr>Evaluation of Method</vt:lpstr>
      <vt:lpstr>Biological Markers</vt:lpstr>
      <vt:lpstr>Remote Sensing and TRAPS</vt:lpstr>
      <vt:lpstr>Research gaps and future directions</vt:lpstr>
      <vt:lpstr>Take-Home Messages</vt:lpstr>
      <vt:lpstr>List of Abbreviations</vt:lpstr>
      <vt:lpstr>Relevant Definitions</vt:lpstr>
      <vt:lpstr>References </vt:lpstr>
      <vt:lpstr>References </vt:lpstr>
      <vt:lpstr>References </vt:lpstr>
      <vt:lpstr>References </vt:lpstr>
      <vt:lpstr>References </vt:lpstr>
      <vt:lpstr>References </vt:lpstr>
      <vt:lpstr>Reading List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Glazener, Andrew</dc:creator>
  <cp:lastModifiedBy>Khreis, Haneen</cp:lastModifiedBy>
  <cp:revision>263</cp:revision>
  <dcterms:created xsi:type="dcterms:W3CDTF">2019-05-01T18:04:34Z</dcterms:created>
  <dcterms:modified xsi:type="dcterms:W3CDTF">2020-09-23T00:13:19Z</dcterms:modified>
</cp:coreProperties>
</file>