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45" r:id="rId2"/>
    <p:sldId id="465" r:id="rId3"/>
    <p:sldId id="457" r:id="rId4"/>
    <p:sldId id="466" r:id="rId5"/>
    <p:sldId id="468" r:id="rId6"/>
    <p:sldId id="473" r:id="rId7"/>
    <p:sldId id="474" r:id="rId8"/>
    <p:sldId id="472" r:id="rId9"/>
    <p:sldId id="469" r:id="rId10"/>
    <p:sldId id="470" r:id="rId11"/>
    <p:sldId id="471" r:id="rId12"/>
    <p:sldId id="467" r:id="rId13"/>
    <p:sldId id="475" r:id="rId14"/>
    <p:sldId id="476" r:id="rId15"/>
    <p:sldId id="477" r:id="rId16"/>
    <p:sldId id="481" r:id="rId17"/>
    <p:sldId id="482" r:id="rId18"/>
    <p:sldId id="480" r:id="rId19"/>
    <p:sldId id="478" r:id="rId20"/>
    <p:sldId id="479" r:id="rId21"/>
    <p:sldId id="458" r:id="rId22"/>
    <p:sldId id="459" r:id="rId23"/>
    <p:sldId id="460" r:id="rId24"/>
    <p:sldId id="461" r:id="rId25"/>
    <p:sldId id="462" r:id="rId26"/>
    <p:sldId id="483" r:id="rId27"/>
    <p:sldId id="463" r:id="rId28"/>
    <p:sldId id="4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4218" autoAdjust="0"/>
  </p:normalViewPr>
  <p:slideViewPr>
    <p:cSldViewPr snapToGrid="0">
      <p:cViewPr varScale="1">
        <p:scale>
          <a:sx n="107" d="100"/>
          <a:sy n="107" d="100"/>
        </p:scale>
        <p:origin x="132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10/5/20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PM10 LUR model applied to Bradford in Khreis et al. (2019). Resolution </a:t>
            </a:r>
            <a:r>
              <a:rPr lang="en-US" sz="1200" b="0" i="0" kern="1200" dirty="0">
                <a:solidFill>
                  <a:schemeClr val="tx1"/>
                </a:solidFill>
                <a:effectLst/>
                <a:latin typeface="+mn-lt"/>
                <a:ea typeface="+mn-ea"/>
                <a:cs typeface="+mn-cs"/>
              </a:rPr>
              <a:t>of 100 m × 100 m.</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10</a:t>
            </a:fld>
            <a:endParaRPr lang="en-US"/>
          </a:p>
        </p:txBody>
      </p:sp>
    </p:spTree>
    <p:extLst>
      <p:ext uri="{BB962C8B-B14F-4D97-AF65-F5344CB8AC3E}">
        <p14:creationId xmlns:p14="http://schemas.microsoft.com/office/powerpoint/2010/main" val="1199560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 LUR model applied to Bradford in Khreis et al. (2019). Resolution </a:t>
            </a:r>
            <a:r>
              <a:rPr lang="en-US" sz="1200" b="0" i="0" kern="1200" dirty="0">
                <a:solidFill>
                  <a:schemeClr val="tx1"/>
                </a:solidFill>
                <a:effectLst/>
                <a:latin typeface="+mn-lt"/>
                <a:ea typeface="+mn-ea"/>
                <a:cs typeface="+mn-cs"/>
              </a:rPr>
              <a:t>of 100 m × 100 m.</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11</a:t>
            </a:fld>
            <a:endParaRPr lang="en-US"/>
          </a:p>
        </p:txBody>
      </p:sp>
    </p:spTree>
    <p:extLst>
      <p:ext uri="{BB962C8B-B14F-4D97-AF65-F5344CB8AC3E}">
        <p14:creationId xmlns:p14="http://schemas.microsoft.com/office/powerpoint/2010/main" val="2487292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models are often used in epidemiological studies because of their relative practicality and ability to better characterize finer scale variation in air pollution, which are important for accurate exposure assessment and the minimization of  exposure misclassifications (Ryan &amp; </a:t>
            </a:r>
            <a:r>
              <a:rPr lang="en-US" dirty="0" err="1"/>
              <a:t>Lemasters</a:t>
            </a:r>
            <a:r>
              <a:rPr lang="en-US" dirty="0"/>
              <a:t>, 2007). Similar to the other methods, LUR can be limited from low input data, such as limited pollutant concentration measurements and land-use variables. Additionally,  and the developed models are often location specific and are difficult to apply to other study areas. Another limitation is that LUR also assumes that observations are independent of each other; however, this is not the case as observations are usually similar in nearby areas  . (Ryan &amp; </a:t>
            </a:r>
            <a:r>
              <a:rPr lang="en-US" dirty="0" err="1"/>
              <a:t>Lemasters</a:t>
            </a:r>
            <a:r>
              <a:rPr lang="en-US" dirty="0"/>
              <a:t>, 2007; </a:t>
            </a:r>
            <a:r>
              <a:rPr lang="en-US" dirty="0" err="1"/>
              <a:t>Xie</a:t>
            </a:r>
            <a:r>
              <a:rPr lang="en-US" dirty="0"/>
              <a:t> et al., 2017).</a:t>
            </a:r>
          </a:p>
        </p:txBody>
      </p:sp>
      <p:sp>
        <p:nvSpPr>
          <p:cNvPr id="4" name="Slide Number Placeholder 3"/>
          <p:cNvSpPr>
            <a:spLocks noGrp="1"/>
          </p:cNvSpPr>
          <p:nvPr>
            <p:ph type="sldNum" sz="quarter" idx="5"/>
          </p:nvPr>
        </p:nvSpPr>
        <p:spPr/>
        <p:txBody>
          <a:bodyPr/>
          <a:lstStyle/>
          <a:p>
            <a:fld id="{E8279E6D-00A9-4B64-8C3A-9DDF802CB60D}" type="slidenum">
              <a:rPr lang="en-US" smtClean="0"/>
              <a:t>12</a:t>
            </a:fld>
            <a:endParaRPr lang="en-US"/>
          </a:p>
        </p:txBody>
      </p:sp>
    </p:spTree>
    <p:extLst>
      <p:ext uri="{BB962C8B-B14F-4D97-AF65-F5344CB8AC3E}">
        <p14:creationId xmlns:p14="http://schemas.microsoft.com/office/powerpoint/2010/main" val="2249003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Resolution </a:t>
            </a:r>
            <a:r>
              <a:rPr lang="en-US" sz="1200" b="0" i="0" kern="1200" dirty="0">
                <a:solidFill>
                  <a:schemeClr val="tx1"/>
                </a:solidFill>
                <a:effectLst/>
                <a:latin typeface="+mn-lt"/>
                <a:ea typeface="+mn-ea"/>
                <a:cs typeface="+mn-cs"/>
              </a:rPr>
              <a:t>of LUR models is 100 m × 100 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Resolution of population census maps is differing. The example above shows Bradford's childhood population distributed in census “output areas”.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number of total output areas in the study area in this example was 1528.</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total number of children in all output areas (birth – 18 </a:t>
            </a:r>
            <a:r>
              <a:rPr lang="en-US" sz="1200" b="0" i="0" kern="1200" dirty="0" err="1">
                <a:solidFill>
                  <a:schemeClr val="tx1"/>
                </a:solidFill>
                <a:effectLst/>
                <a:latin typeface="+mn-lt"/>
                <a:ea typeface="+mn-ea"/>
                <a:cs typeface="+mn-cs"/>
              </a:rPr>
              <a:t>y.o</a:t>
            </a:r>
            <a:r>
              <a:rPr lang="en-US" sz="1200" b="0" i="0" kern="1200" dirty="0">
                <a:solidFill>
                  <a:schemeClr val="tx1"/>
                </a:solidFill>
                <a:effectLst/>
                <a:latin typeface="+mn-lt"/>
                <a:ea typeface="+mn-ea"/>
                <a:cs typeface="+mn-cs"/>
              </a:rPr>
              <a:t>.) was 143,472 children.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zverage</a:t>
            </a:r>
            <a:r>
              <a:rPr lang="en-US" sz="1200" b="0" i="0" kern="1200" dirty="0">
                <a:solidFill>
                  <a:schemeClr val="tx1"/>
                </a:solidFill>
                <a:effectLst/>
                <a:latin typeface="+mn-lt"/>
                <a:ea typeface="+mn-ea"/>
                <a:cs typeface="+mn-cs"/>
              </a:rPr>
              <a:t> number of children in all output areas (birth – 18 </a:t>
            </a:r>
            <a:r>
              <a:rPr lang="en-US" sz="1200" b="0" i="0" kern="1200" dirty="0" err="1">
                <a:solidFill>
                  <a:schemeClr val="tx1"/>
                </a:solidFill>
                <a:effectLst/>
                <a:latin typeface="+mn-lt"/>
                <a:ea typeface="+mn-ea"/>
                <a:cs typeface="+mn-cs"/>
              </a:rPr>
              <a:t>y.o</a:t>
            </a:r>
            <a:r>
              <a:rPr lang="en-US" sz="1200" b="0" i="0" kern="1200" dirty="0">
                <a:solidFill>
                  <a:schemeClr val="tx1"/>
                </a:solidFill>
                <a:effectLst/>
                <a:latin typeface="+mn-lt"/>
                <a:ea typeface="+mn-ea"/>
                <a:cs typeface="+mn-cs"/>
              </a:rPr>
              <a:t>.) was 94 children.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minimum number of children in an output area (birth – 18 </a:t>
            </a:r>
            <a:r>
              <a:rPr lang="en-US" sz="1200" b="0" i="0" kern="1200" dirty="0" err="1">
                <a:solidFill>
                  <a:schemeClr val="tx1"/>
                </a:solidFill>
                <a:effectLst/>
                <a:latin typeface="+mn-lt"/>
                <a:ea typeface="+mn-ea"/>
                <a:cs typeface="+mn-cs"/>
              </a:rPr>
              <a:t>y.o</a:t>
            </a:r>
            <a:r>
              <a:rPr lang="en-US" sz="1200" b="0" i="0" kern="1200" dirty="0">
                <a:solidFill>
                  <a:schemeClr val="tx1"/>
                </a:solidFill>
                <a:effectLst/>
                <a:latin typeface="+mn-lt"/>
                <a:ea typeface="+mn-ea"/>
                <a:cs typeface="+mn-cs"/>
              </a:rPr>
              <a:t>.) was 3 children.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maximum number of children in an output area (birth – 18 </a:t>
            </a:r>
            <a:r>
              <a:rPr lang="en-US" sz="1200" b="0" i="0" kern="1200" dirty="0" err="1">
                <a:solidFill>
                  <a:schemeClr val="tx1"/>
                </a:solidFill>
                <a:effectLst/>
                <a:latin typeface="+mn-lt"/>
                <a:ea typeface="+mn-ea"/>
                <a:cs typeface="+mn-cs"/>
              </a:rPr>
              <a:t>y.o</a:t>
            </a:r>
            <a:r>
              <a:rPr lang="en-US" sz="1200" b="0" i="0" kern="1200" dirty="0">
                <a:solidFill>
                  <a:schemeClr val="tx1"/>
                </a:solidFill>
                <a:effectLst/>
                <a:latin typeface="+mn-lt"/>
                <a:ea typeface="+mn-ea"/>
                <a:cs typeface="+mn-cs"/>
              </a:rPr>
              <a:t>.) was 468 children.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average area of all output areas (m2) was 239,802.</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minimum area of an output area (m2) was 3,817.</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maximum area of an output area (m2) was 15,395,650.</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To assign the exposure for children living in each output area, each output area was intersected with the underlying raster air pollution surfaces, for PM2.5, PM10 and BC. The 100 m × 100 m underlying raster cell values contained within each census output area were averaged, resulting in one annual average air pollution exposure estimate at each output area. This annual average air pollution exposure estimate was then applied to all children living in the corresponding output area. This process was undertaken in Geospatial Modelling Environment suite version 0.7.4.0. using the ‘</a:t>
            </a:r>
            <a:r>
              <a:rPr lang="en-US" sz="1200" b="0" i="0" kern="1200" dirty="0" err="1">
                <a:solidFill>
                  <a:schemeClr val="tx1"/>
                </a:solidFill>
                <a:effectLst/>
                <a:latin typeface="+mn-lt"/>
                <a:ea typeface="+mn-ea"/>
                <a:cs typeface="+mn-cs"/>
              </a:rPr>
              <a:t>isectpolyrst</a:t>
            </a:r>
            <a:r>
              <a:rPr lang="en-US" sz="1200" b="0" i="0" kern="1200" dirty="0">
                <a:solidFill>
                  <a:schemeClr val="tx1"/>
                </a:solidFill>
                <a:effectLst/>
                <a:latin typeface="+mn-lt"/>
                <a:ea typeface="+mn-ea"/>
                <a:cs typeface="+mn-cs"/>
              </a:rPr>
              <a:t>’ tool (Intersect Polygons with Raster).</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13</a:t>
            </a:fld>
            <a:endParaRPr lang="en-US"/>
          </a:p>
        </p:txBody>
      </p:sp>
    </p:spTree>
    <p:extLst>
      <p:ext uri="{BB962C8B-B14F-4D97-AF65-F5344CB8AC3E}">
        <p14:creationId xmlns:p14="http://schemas.microsoft.com/office/powerpoint/2010/main" val="223561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Extracted from Askariyeh et al. (2020):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While air quality models have several advantages, there is an essential need to validate these models by comparing their estimates with real world air quality observations. In order to compare predictions from a model with observational measurements, several statistical performance measures can be used. These measures generally indicate three qualities in predicted values compared to observations: accuracy, precision, and bias. Accuracy refers to how predicted values are close to observations quantified by error as the difference between predicted and observed values. Precision refers to how predicted results are reproducible and close to each other for comparable observations. Bias shows inaccuracy of predicted values in a systematic way. In other words, bias shows how a model may tend to shift predicted values in one direction from observations and it is also called the systematic error.</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Extracted from Wang et al. (2013):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Leave-one-out-cross-validation (LOOCV), which successively left out one site from the training data set and estimated models based on the remaining N-1 sites. In this procedure, the variables in the model were the same as identified using the full training data set; only the coefficients of the model changed.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Hold-out evaluation (HEV). For NO2 this was straightforward as we compared NO2 model predictions with measured NO2 concentrations at test sites. True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HEV for PM components was infeasible as training sets for PM were too small to split up for model building and validation. As an alternative, we evaluated PM models by investigating the correlations between the predicted values of PM metrics and the measured NO2 at the test sets (HEV R2).”</a:t>
            </a:r>
          </a:p>
        </p:txBody>
      </p:sp>
      <p:sp>
        <p:nvSpPr>
          <p:cNvPr id="4" name="Slide Number Placeholder 3"/>
          <p:cNvSpPr>
            <a:spLocks noGrp="1"/>
          </p:cNvSpPr>
          <p:nvPr>
            <p:ph type="sldNum" sz="quarter" idx="5"/>
          </p:nvPr>
        </p:nvSpPr>
        <p:spPr/>
        <p:txBody>
          <a:bodyPr/>
          <a:lstStyle/>
          <a:p>
            <a:fld id="{E8279E6D-00A9-4B64-8C3A-9DDF802CB60D}" type="slidenum">
              <a:rPr lang="en-US" smtClean="0"/>
              <a:t>14</a:t>
            </a:fld>
            <a:endParaRPr lang="en-US"/>
          </a:p>
        </p:txBody>
      </p:sp>
    </p:spTree>
    <p:extLst>
      <p:ext uri="{BB962C8B-B14F-4D97-AF65-F5344CB8AC3E}">
        <p14:creationId xmlns:p14="http://schemas.microsoft.com/office/powerpoint/2010/main" val="2145404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Extracted from Askariyeh et al.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the abovementioned statistical measures, visual evaluation of the model-to-monitor can be highly useful to evaluate the overall performance and identify any correlations between influential parameters like time, space, and air pollutants concentration. Examples of visual evaluation include comparing the predicted and observed paired concentrations with factor of two and 1:1 line, residual plots and time series of modeled and measured concentrations etc.”</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15</a:t>
            </a:fld>
            <a:endParaRPr lang="en-US"/>
          </a:p>
        </p:txBody>
      </p:sp>
    </p:spTree>
    <p:extLst>
      <p:ext uri="{BB962C8B-B14F-4D97-AF65-F5344CB8AC3E}">
        <p14:creationId xmlns:p14="http://schemas.microsoft.com/office/powerpoint/2010/main" val="1785442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Extracted from Montagne et al. (2013):</a:t>
            </a:r>
          </a:p>
          <a:p>
            <a:endParaRPr lang="en-US" dirty="0"/>
          </a:p>
          <a:p>
            <a:r>
              <a:rPr lang="en-US" dirty="0"/>
              <a:t>“Land use regression (LUR) models are often used to predict long-term average concentrations of air pollutants. </a:t>
            </a:r>
          </a:p>
          <a:p>
            <a:endParaRPr lang="en-US" dirty="0"/>
          </a:p>
          <a:p>
            <a:r>
              <a:rPr lang="en-US" dirty="0"/>
              <a:t>Little is known how well LUR models predict personal exposure. </a:t>
            </a:r>
          </a:p>
          <a:p>
            <a:endParaRPr lang="en-US" dirty="0"/>
          </a:p>
          <a:p>
            <a:r>
              <a:rPr lang="en-US" dirty="0"/>
              <a:t>In this study, the agreement of LUR models with measured personal exposure was assessed. </a:t>
            </a:r>
          </a:p>
          <a:p>
            <a:endParaRPr lang="en-US" dirty="0"/>
          </a:p>
          <a:p>
            <a:r>
              <a:rPr lang="en-US" dirty="0"/>
              <a:t>The measured components were particulate matter with a diameter smaller than 2.5 </a:t>
            </a:r>
            <a:r>
              <a:rPr lang="en-US" dirty="0" err="1"/>
              <a:t>μm</a:t>
            </a:r>
            <a:r>
              <a:rPr lang="en-US" dirty="0"/>
              <a:t> (PM2.5), soot (reflectance of PM2.5), nitrogen oxides (NOx), and nitrogen dioxide (NO2). </a:t>
            </a:r>
          </a:p>
          <a:p>
            <a:endParaRPr lang="en-US" dirty="0"/>
          </a:p>
          <a:p>
            <a:r>
              <a:rPr lang="en-US" dirty="0"/>
              <a:t>In Helsinki, Utrecht, and Barcelona, 15 volunteers (from </a:t>
            </a:r>
            <a:r>
              <a:rPr lang="en-US" dirty="0" err="1"/>
              <a:t>semiurban</a:t>
            </a:r>
            <a:r>
              <a:rPr lang="en-US" dirty="0"/>
              <a:t>, urban background, and traffic sites) followed prescribed time activity patterns. Per participant, six 96 h outdoor, indoor, and personal measurements spread over three seasons were conducted. </a:t>
            </a:r>
          </a:p>
          <a:p>
            <a:endParaRPr lang="en-US" dirty="0"/>
          </a:p>
          <a:p>
            <a:r>
              <a:rPr lang="en-US" dirty="0"/>
              <a:t>Soot LUR models were significantly correlated with measured average outdoor and personal soot concentrations. Soot LUR models explained 39%, 44%, and 20% of personal exposure variability (R2) in Helsinki, Utrecht, and Barcelona.</a:t>
            </a:r>
          </a:p>
          <a:p>
            <a:endParaRPr lang="en-US" dirty="0"/>
          </a:p>
          <a:p>
            <a:r>
              <a:rPr lang="en-US" dirty="0"/>
              <a:t>NO2 LUR models significantly predicted outdoor concentrations and personal exposure in Utrecht and Helsinki, whereas NOx and PM2.5 LUR models did not predict personal exposure. </a:t>
            </a:r>
          </a:p>
          <a:p>
            <a:endParaRPr lang="en-US" dirty="0"/>
          </a:p>
          <a:p>
            <a:r>
              <a:rPr lang="en-US" dirty="0"/>
              <a:t>PM2.5, NO2, and NOx models were correlated with personal soot, the component least affected by indoor sources. </a:t>
            </a:r>
          </a:p>
          <a:p>
            <a:endParaRPr lang="en-US" dirty="0"/>
          </a:p>
          <a:p>
            <a:r>
              <a:rPr lang="en-US" dirty="0"/>
              <a:t>LUR modeled and measured outdoor, indoor, and personal concentrations were highly correlated for all pollutants when data from the three cities were combined. This study supports the use of intraurban LUR models for especially soot in air pollution epidemiology.”</a:t>
            </a:r>
          </a:p>
        </p:txBody>
      </p:sp>
      <p:sp>
        <p:nvSpPr>
          <p:cNvPr id="4" name="Slide Number Placeholder 3"/>
          <p:cNvSpPr>
            <a:spLocks noGrp="1"/>
          </p:cNvSpPr>
          <p:nvPr>
            <p:ph type="sldNum" sz="quarter" idx="5"/>
          </p:nvPr>
        </p:nvSpPr>
        <p:spPr/>
        <p:txBody>
          <a:bodyPr/>
          <a:lstStyle/>
          <a:p>
            <a:fld id="{E8279E6D-00A9-4B64-8C3A-9DDF802CB60D}" type="slidenum">
              <a:rPr lang="en-US" smtClean="0"/>
              <a:t>16</a:t>
            </a:fld>
            <a:endParaRPr lang="en-US"/>
          </a:p>
        </p:txBody>
      </p:sp>
    </p:spTree>
    <p:extLst>
      <p:ext uri="{BB962C8B-B14F-4D97-AF65-F5344CB8AC3E}">
        <p14:creationId xmlns:p14="http://schemas.microsoft.com/office/powerpoint/2010/main" val="1438097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Extracted from Montagne et al. (2013):</a:t>
            </a:r>
          </a:p>
          <a:p>
            <a:endParaRPr lang="en-US" dirty="0"/>
          </a:p>
          <a:p>
            <a:endParaRPr lang="en-US" dirty="0"/>
          </a:p>
          <a:p>
            <a:r>
              <a:rPr lang="en-US" dirty="0"/>
              <a:t>“For all pollutants, the R2 of the regression models of modeled versus measured outdoor concentration was lower than the model and cross-validation R2 of the LUR models.</a:t>
            </a:r>
          </a:p>
          <a:p>
            <a:endParaRPr lang="en-US" dirty="0"/>
          </a:p>
          <a:p>
            <a:r>
              <a:rPr lang="en-US" dirty="0"/>
              <a:t>This is consistent with recent studies on NO2, showing that the model R2 overestimates the predictive ability of the model in independent data sets.”</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17</a:t>
            </a:fld>
            <a:endParaRPr lang="en-US"/>
          </a:p>
        </p:txBody>
      </p:sp>
    </p:spTree>
    <p:extLst>
      <p:ext uri="{BB962C8B-B14F-4D97-AF65-F5344CB8AC3E}">
        <p14:creationId xmlns:p14="http://schemas.microsoft.com/office/powerpoint/2010/main" val="835539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18</a:t>
            </a:fld>
            <a:endParaRPr lang="en-US"/>
          </a:p>
        </p:txBody>
      </p:sp>
    </p:spTree>
    <p:extLst>
      <p:ext uri="{BB962C8B-B14F-4D97-AF65-F5344CB8AC3E}">
        <p14:creationId xmlns:p14="http://schemas.microsoft.com/office/powerpoint/2010/main" val="1652426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19</a:t>
            </a:fld>
            <a:endParaRPr lang="en-US"/>
          </a:p>
        </p:txBody>
      </p:sp>
    </p:spTree>
    <p:extLst>
      <p:ext uri="{BB962C8B-B14F-4D97-AF65-F5344CB8AC3E}">
        <p14:creationId xmlns:p14="http://schemas.microsoft.com/office/powerpoint/2010/main" val="99911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20</a:t>
            </a:fld>
            <a:endParaRPr lang="en-US"/>
          </a:p>
        </p:txBody>
      </p:sp>
    </p:spTree>
    <p:extLst>
      <p:ext uri="{BB962C8B-B14F-4D97-AF65-F5344CB8AC3E}">
        <p14:creationId xmlns:p14="http://schemas.microsoft.com/office/powerpoint/2010/main" val="2590386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22</a:t>
            </a:fld>
            <a:endParaRPr lang="en-US"/>
          </a:p>
        </p:txBody>
      </p:sp>
    </p:spTree>
    <p:extLst>
      <p:ext uri="{BB962C8B-B14F-4D97-AF65-F5344CB8AC3E}">
        <p14:creationId xmlns:p14="http://schemas.microsoft.com/office/powerpoint/2010/main" val="2417865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25</a:t>
            </a:fld>
            <a:endParaRPr lang="en-US"/>
          </a:p>
        </p:txBody>
      </p:sp>
    </p:spTree>
    <p:extLst>
      <p:ext uri="{BB962C8B-B14F-4D97-AF65-F5344CB8AC3E}">
        <p14:creationId xmlns:p14="http://schemas.microsoft.com/office/powerpoint/2010/main" val="2783208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26</a:t>
            </a:fld>
            <a:endParaRPr lang="en-US"/>
          </a:p>
        </p:txBody>
      </p:sp>
    </p:spTree>
    <p:extLst>
      <p:ext uri="{BB962C8B-B14F-4D97-AF65-F5344CB8AC3E}">
        <p14:creationId xmlns:p14="http://schemas.microsoft.com/office/powerpoint/2010/main" val="1552612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it is neither practical nor feasible to measure the personal exposure of individuals to traffic-related air pollution at all points and at all times, different surrogates for the human exposure have been customarily employed in different studies as a reasonable compromise for actual measurements.</a:t>
            </a:r>
          </a:p>
          <a:p>
            <a:endParaRPr lang="en-US" dirty="0"/>
          </a:p>
          <a:p>
            <a:r>
              <a:rPr lang="en-US" dirty="0"/>
              <a:t>In the reviewed literature a wide variety of exposure assessment methods and metrics were employed to study the health effects of air pollution. These exposure methods and metrics included:</a:t>
            </a:r>
          </a:p>
          <a:p>
            <a:pPr marL="171450" indent="-171450">
              <a:buFont typeface="Arial" panose="020B0604020202020204" pitchFamily="34" charset="0"/>
              <a:buChar char="•"/>
            </a:pPr>
            <a:r>
              <a:rPr lang="en-US" dirty="0"/>
              <a:t>Proximity to a ‘freeway’ or a ‘major road’;</a:t>
            </a:r>
          </a:p>
          <a:p>
            <a:pPr marL="171450" indent="-171450">
              <a:buFont typeface="Arial" panose="020B0604020202020204" pitchFamily="34" charset="0"/>
              <a:buChar char="•"/>
            </a:pPr>
            <a:r>
              <a:rPr lang="en-US" dirty="0"/>
              <a:t>Land use regression models;</a:t>
            </a:r>
          </a:p>
          <a:p>
            <a:pPr marL="171450" indent="-171450">
              <a:buFont typeface="Arial" panose="020B0604020202020204" pitchFamily="34" charset="0"/>
              <a:buChar char="•"/>
            </a:pPr>
            <a:r>
              <a:rPr lang="en-US" dirty="0"/>
              <a:t>Dispersion models;</a:t>
            </a:r>
          </a:p>
          <a:p>
            <a:pPr marL="171450" indent="-171450">
              <a:buFont typeface="Arial" panose="020B0604020202020204" pitchFamily="34" charset="0"/>
              <a:buChar char="•"/>
            </a:pPr>
            <a:r>
              <a:rPr lang="en-US" dirty="0"/>
              <a:t>Mathematical and statistical interpolation;</a:t>
            </a:r>
          </a:p>
          <a:p>
            <a:pPr marL="171450" indent="-171450">
              <a:buFont typeface="Arial" panose="020B0604020202020204" pitchFamily="34" charset="0"/>
              <a:buChar char="•"/>
            </a:pPr>
            <a:r>
              <a:rPr lang="en-US" dirty="0"/>
              <a:t>Averaged measurements from fixed monitoring sites; </a:t>
            </a:r>
          </a:p>
          <a:p>
            <a:pPr marL="171450" indent="-171450">
              <a:buFont typeface="Arial" panose="020B0604020202020204" pitchFamily="34" charset="0"/>
              <a:buChar char="•"/>
            </a:pPr>
            <a:r>
              <a:rPr lang="en-US" dirty="0"/>
              <a:t>Personal monitors; and</a:t>
            </a:r>
          </a:p>
          <a:p>
            <a:pPr marL="171450" indent="-171450">
              <a:buFont typeface="Arial" panose="020B0604020202020204" pitchFamily="34" charset="0"/>
              <a:buChar char="•"/>
            </a:pPr>
            <a:r>
              <a:rPr lang="en-US" dirty="0"/>
              <a:t>Hybrid models</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2928227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LUR models seek to predict air pollution concentrations at sites of interest based on previous monitoring data and the surrounding land use and traffic characteristics (</a:t>
            </a:r>
            <a:r>
              <a:rPr lang="en-US" dirty="0" err="1"/>
              <a:t>Jerrett</a:t>
            </a:r>
            <a:r>
              <a:rPr lang="en-US" dirty="0"/>
              <a:t> et al. 2004). LUR have recently gained considerable interest and have become more widely used to estimate the exposure to air pollution (Ryan and LeMasters 2007). </a:t>
            </a:r>
          </a:p>
        </p:txBody>
      </p:sp>
      <p:sp>
        <p:nvSpPr>
          <p:cNvPr id="4" name="Slide Number Placeholder 3"/>
          <p:cNvSpPr>
            <a:spLocks noGrp="1"/>
          </p:cNvSpPr>
          <p:nvPr>
            <p:ph type="sldNum" sz="quarter" idx="5"/>
          </p:nvPr>
        </p:nvSpPr>
        <p:spPr/>
        <p:txBody>
          <a:bodyPr/>
          <a:lstStyle/>
          <a:p>
            <a:fld id="{E8279E6D-00A9-4B64-8C3A-9DDF802CB60D}" type="slidenum">
              <a:rPr lang="en-US" smtClean="0"/>
              <a:t>4</a:t>
            </a:fld>
            <a:endParaRPr lang="en-US"/>
          </a:p>
        </p:txBody>
      </p:sp>
    </p:spTree>
    <p:extLst>
      <p:ext uri="{BB962C8B-B14F-4D97-AF65-F5344CB8AC3E}">
        <p14:creationId xmlns:p14="http://schemas.microsoft.com/office/powerpoint/2010/main" val="242305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5</a:t>
            </a:fld>
            <a:endParaRPr lang="en-US"/>
          </a:p>
        </p:txBody>
      </p:sp>
    </p:spTree>
    <p:extLst>
      <p:ext uri="{BB962C8B-B14F-4D97-AF65-F5344CB8AC3E}">
        <p14:creationId xmlns:p14="http://schemas.microsoft.com/office/powerpoint/2010/main" val="4195316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LUR models were developed from these measurements in combination with several GIS variables on traffic characteristics, land use, population density, and topography as shown in the next slide. </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6</a:t>
            </a:fld>
            <a:endParaRPr lang="en-US"/>
          </a:p>
        </p:txBody>
      </p:sp>
    </p:spTree>
    <p:extLst>
      <p:ext uri="{BB962C8B-B14F-4D97-AF65-F5344CB8AC3E}">
        <p14:creationId xmlns:p14="http://schemas.microsoft.com/office/powerpoint/2010/main" val="1820464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table shows the summary statistics of the adjusted measurements made at the 20 sites, and used to build the LUR models. </a:t>
            </a:r>
          </a:p>
          <a:p>
            <a:endParaRPr lang="en-US" dirty="0"/>
          </a:p>
          <a:p>
            <a:r>
              <a:rPr lang="en-US" dirty="0"/>
              <a:t>The ratios between traffic and urban background site concentrations were 1.26 for PM2.5, 1.33 for PM10 and 1.77 for PM2.5 absorbance/BC.</a:t>
            </a:r>
          </a:p>
          <a:p>
            <a:endParaRPr lang="en-US" dirty="0"/>
          </a:p>
          <a:p>
            <a:r>
              <a:rPr lang="en-US" dirty="0"/>
              <a:t>The final LUR models for the three pollutants are shown in the next slide. </a:t>
            </a:r>
          </a:p>
          <a:p>
            <a:endParaRPr lang="en-US" dirty="0"/>
          </a:p>
          <a:p>
            <a:r>
              <a:rPr lang="en-US" dirty="0"/>
              <a:t>The cross-validation R2 for the PM2.5 model was 0.77; 0.88 for the PM10 model and 0.92 for the BC/PM2.5 absorbance model. The root-mean-square error (RMSE) for the PM2.5 model was 1.4 µg/m3; 1.5 µg/m3 for the PM10 model and 0.2 × 10−5 m−1 for the BC/PM2.5 absorbance model (</a:t>
            </a:r>
            <a:r>
              <a:rPr lang="en-US" dirty="0" err="1"/>
              <a:t>Eeftens</a:t>
            </a:r>
            <a:r>
              <a:rPr lang="en-US" dirty="0"/>
              <a:t> et al., 2012a).</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7</a:t>
            </a:fld>
            <a:endParaRPr lang="en-US"/>
          </a:p>
        </p:txBody>
      </p:sp>
    </p:spTree>
    <p:extLst>
      <p:ext uri="{BB962C8B-B14F-4D97-AF65-F5344CB8AC3E}">
        <p14:creationId xmlns:p14="http://schemas.microsoft.com/office/powerpoint/2010/main" val="3660613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slide shows three land use regression models which were developed for London/Oxford as part of the European-wide ESCAPE project (European Study of Cohorts for Air Pollution Effects, 2014). These models were used in the paper by Khreis et al. (2019) to estimate the burden of childhood asthma which may be attributable to the exposures to these three pollutants.</a:t>
            </a:r>
          </a:p>
        </p:txBody>
      </p:sp>
      <p:sp>
        <p:nvSpPr>
          <p:cNvPr id="4" name="Slide Number Placeholder 3"/>
          <p:cNvSpPr>
            <a:spLocks noGrp="1"/>
          </p:cNvSpPr>
          <p:nvPr>
            <p:ph type="sldNum" sz="quarter" idx="5"/>
          </p:nvPr>
        </p:nvSpPr>
        <p:spPr/>
        <p:txBody>
          <a:bodyPr/>
          <a:lstStyle/>
          <a:p>
            <a:fld id="{E8279E6D-00A9-4B64-8C3A-9DDF802CB60D}" type="slidenum">
              <a:rPr lang="en-US" smtClean="0"/>
              <a:t>8</a:t>
            </a:fld>
            <a:endParaRPr lang="en-US"/>
          </a:p>
        </p:txBody>
      </p:sp>
    </p:spTree>
    <p:extLst>
      <p:ext uri="{BB962C8B-B14F-4D97-AF65-F5344CB8AC3E}">
        <p14:creationId xmlns:p14="http://schemas.microsoft.com/office/powerpoint/2010/main" val="2146491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PM2.5 LUR model applied to Bradford in Khreis et al. (2019). Resolution </a:t>
            </a:r>
            <a:r>
              <a:rPr lang="en-US" sz="1200" b="0" i="0" kern="1200" dirty="0">
                <a:solidFill>
                  <a:schemeClr val="tx1"/>
                </a:solidFill>
                <a:effectLst/>
                <a:latin typeface="+mn-lt"/>
                <a:ea typeface="+mn-ea"/>
                <a:cs typeface="+mn-cs"/>
              </a:rPr>
              <a:t>of 100 m × 100 m.</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9</a:t>
            </a:fld>
            <a:endParaRPr lang="en-US"/>
          </a:p>
        </p:txBody>
      </p:sp>
    </p:spTree>
    <p:extLst>
      <p:ext uri="{BB962C8B-B14F-4D97-AF65-F5344CB8AC3E}">
        <p14:creationId xmlns:p14="http://schemas.microsoft.com/office/powerpoint/2010/main" val="3314741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58160" y="5611211"/>
            <a:ext cx="794479" cy="8052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H-Khreis@tti.tamu.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cordis.europa.eu/project/id/211250"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Examples of PM</a:t>
            </a:r>
            <a:r>
              <a:rPr lang="en-US" baseline="-25000" dirty="0"/>
              <a:t>10</a:t>
            </a:r>
            <a:r>
              <a:rPr lang="en-US" dirty="0"/>
              <a:t> LUR model</a:t>
            </a:r>
          </a:p>
        </p:txBody>
      </p:sp>
      <p:pic>
        <p:nvPicPr>
          <p:cNvPr id="5" name="Picture 4" descr="A close up of a map&#10;&#10;Description automatically generated">
            <a:extLst>
              <a:ext uri="{FF2B5EF4-FFF2-40B4-BE49-F238E27FC236}">
                <a16:creationId xmlns:a16="http://schemas.microsoft.com/office/drawing/2014/main" id="{6CA2507F-75ED-4931-968C-BBD9CD883E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8776" y="1188720"/>
            <a:ext cx="8014448" cy="5669280"/>
          </a:xfrm>
          <a:prstGeom prst="rect">
            <a:avLst/>
          </a:prstGeom>
        </p:spPr>
      </p:pic>
    </p:spTree>
    <p:extLst>
      <p:ext uri="{BB962C8B-B14F-4D97-AF65-F5344CB8AC3E}">
        <p14:creationId xmlns:p14="http://schemas.microsoft.com/office/powerpoint/2010/main" val="1545825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Examples of BC LUR model</a:t>
            </a:r>
          </a:p>
        </p:txBody>
      </p:sp>
      <p:pic>
        <p:nvPicPr>
          <p:cNvPr id="4" name="Picture 3" descr="A close up of a map&#10;&#10;Description automatically generated">
            <a:extLst>
              <a:ext uri="{FF2B5EF4-FFF2-40B4-BE49-F238E27FC236}">
                <a16:creationId xmlns:a16="http://schemas.microsoft.com/office/drawing/2014/main" id="{3BD8BA88-5CC0-4A95-A42D-286F033DD8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8776" y="1188720"/>
            <a:ext cx="8014448" cy="5669280"/>
          </a:xfrm>
          <a:prstGeom prst="rect">
            <a:avLst/>
          </a:prstGeom>
        </p:spPr>
      </p:pic>
    </p:spTree>
    <p:extLst>
      <p:ext uri="{BB962C8B-B14F-4D97-AF65-F5344CB8AC3E}">
        <p14:creationId xmlns:p14="http://schemas.microsoft.com/office/powerpoint/2010/main" val="4179552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276350"/>
            <a:ext cx="10515600" cy="5581650"/>
          </a:xfrm>
        </p:spPr>
        <p:txBody>
          <a:bodyPr>
            <a:normAutofit fontScale="92500" lnSpcReduction="20000"/>
          </a:bodyPr>
          <a:lstStyle/>
          <a:p>
            <a:r>
              <a:rPr lang="en-US" dirty="0"/>
              <a:t>LUR have recently gained considerable interest and have become more widely used to estimate exposure to air pollution (Ryan and LeMasters, 2007)</a:t>
            </a:r>
          </a:p>
          <a:p>
            <a:r>
              <a:rPr lang="en-US" dirty="0"/>
              <a:t>This increased popularity is may be because LUR models:</a:t>
            </a:r>
          </a:p>
          <a:p>
            <a:pPr lvl="1"/>
            <a:r>
              <a:rPr lang="en-US" dirty="0"/>
              <a:t>Require relatively little time to establish and relatively low costs, </a:t>
            </a:r>
          </a:p>
          <a:p>
            <a:pPr lvl="1"/>
            <a:r>
              <a:rPr lang="en-US" dirty="0"/>
              <a:t>Input data are easy to collate (pollutant concentration measurements and land use, geographic and traffic variables), </a:t>
            </a:r>
          </a:p>
          <a:p>
            <a:pPr lvl="1"/>
            <a:r>
              <a:rPr lang="en-US" dirty="0"/>
              <a:t>The increasing availability of GIS-based data sets and tools allows researchers to quickly explore many (100+ in some cases) potential predictor variables,</a:t>
            </a:r>
          </a:p>
          <a:p>
            <a:pPr lvl="1"/>
            <a:r>
              <a:rPr lang="en-US" dirty="0"/>
              <a:t>Show changes in spatial patterns of pollutants at relatively fine spatial resolution,</a:t>
            </a:r>
          </a:p>
          <a:p>
            <a:pPr lvl="1"/>
            <a:r>
              <a:rPr lang="en-US" dirty="0"/>
              <a:t>Explain a large fraction of spatial variance in the measured pollution concentrations, as measured by R</a:t>
            </a:r>
            <a:r>
              <a:rPr lang="en-US" baseline="30000" dirty="0"/>
              <a:t>2</a:t>
            </a:r>
            <a:r>
              <a:rPr lang="en-US" dirty="0"/>
              <a:t>,</a:t>
            </a:r>
          </a:p>
          <a:p>
            <a:pPr lvl="1"/>
            <a:r>
              <a:rPr lang="en-US" dirty="0"/>
              <a:t>Models shown temporal stability and can remain valid for 10 years, maybe more,</a:t>
            </a:r>
          </a:p>
          <a:p>
            <a:pPr lvl="1"/>
            <a:r>
              <a:rPr lang="en-US" dirty="0"/>
              <a:t>LUR models have been used for local scale predictions up to national scale models e.g. </a:t>
            </a:r>
            <a:r>
              <a:rPr lang="en-US" dirty="0" err="1"/>
              <a:t>Hystad</a:t>
            </a:r>
            <a:r>
              <a:rPr lang="en-US" dirty="0"/>
              <a:t> et al. 2011 for Canada. The latest Canadian LUR model produced by </a:t>
            </a:r>
            <a:r>
              <a:rPr lang="en-US" dirty="0" err="1"/>
              <a:t>Hystad’s</a:t>
            </a:r>
            <a:r>
              <a:rPr lang="en-US" dirty="0"/>
              <a:t> team provides national coverage at 30 m resolution</a:t>
            </a:r>
          </a:p>
          <a:p>
            <a:pPr lvl="1"/>
            <a:r>
              <a:rPr lang="en-US" dirty="0"/>
              <a:t>LUR models can be developed using stationary measurements, mobile measurements and satellite data, and thus are quite flexible</a:t>
            </a:r>
          </a:p>
          <a:p>
            <a:pPr lvl="1"/>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Overview and definitions  </a:t>
            </a:r>
          </a:p>
        </p:txBody>
      </p:sp>
    </p:spTree>
    <p:extLst>
      <p:ext uri="{BB962C8B-B14F-4D97-AF65-F5344CB8AC3E}">
        <p14:creationId xmlns:p14="http://schemas.microsoft.com/office/powerpoint/2010/main" val="1559702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150400" y="1585219"/>
            <a:ext cx="5945600" cy="4771129"/>
          </a:xfrm>
        </p:spPr>
        <p:txBody>
          <a:bodyPr>
            <a:normAutofit fontScale="92500" lnSpcReduction="20000"/>
          </a:bodyPr>
          <a:lstStyle/>
          <a:p>
            <a:r>
              <a:rPr lang="en-US" dirty="0"/>
              <a:t>The most common method for using LUR models in exposure assessment is by using the models to estimate exposures at specific residential addresses of participants in epidemiological studies or overlaying the resulting air quality maps from the LUR model with population maps, usually obtained from census data</a:t>
            </a:r>
          </a:p>
          <a:p>
            <a:r>
              <a:rPr lang="en-US" dirty="0"/>
              <a:t>The population map used would relate to the population of interest in the study area of interest</a:t>
            </a:r>
          </a:p>
          <a:p>
            <a:r>
              <a:rPr lang="en-US" dirty="0"/>
              <a:t>An example is to overlay the LUR maps shown in the slides above on population maps of children aged 0-18 in Bradford (figure on this slide)</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Use in Exposure Assessment</a:t>
            </a:r>
          </a:p>
        </p:txBody>
      </p:sp>
      <p:pic>
        <p:nvPicPr>
          <p:cNvPr id="1026" name="Picture 2" descr="https://ars.els-cdn.com/content/image/1-s2.0-S2046043018300546-gr1.jpg">
            <a:extLst>
              <a:ext uri="{FF2B5EF4-FFF2-40B4-BE49-F238E27FC236}">
                <a16:creationId xmlns:a16="http://schemas.microsoft.com/office/drawing/2014/main" id="{5C20631C-C552-4BBA-A024-5B1F84B65CC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5999" y="1867663"/>
            <a:ext cx="5945601"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102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199" y="1284431"/>
            <a:ext cx="10515600" cy="4771129"/>
          </a:xfrm>
        </p:spPr>
        <p:txBody>
          <a:bodyPr>
            <a:normAutofit lnSpcReduction="10000"/>
          </a:bodyPr>
          <a:lstStyle/>
          <a:p>
            <a:r>
              <a:rPr lang="en-US" dirty="0"/>
              <a:t>Modeled exposure estimates need to be validated against measurements in the same study area</a:t>
            </a:r>
          </a:p>
          <a:p>
            <a:r>
              <a:rPr lang="en-US" dirty="0"/>
              <a:t>Examples of statistical measures used for model validation/ evaluation are shown in the next slide</a:t>
            </a:r>
          </a:p>
          <a:p>
            <a:r>
              <a:rPr lang="en-US" dirty="0"/>
              <a:t>LUR models’ validation is typically done using two common evaluation approaches (Wang et al., 2013):</a:t>
            </a:r>
          </a:p>
          <a:p>
            <a:pPr lvl="1"/>
            <a:r>
              <a:rPr lang="en-US" dirty="0"/>
              <a:t>The internal “leave-one-out-cross-validation (LOOCV)”, and</a:t>
            </a:r>
          </a:p>
          <a:p>
            <a:pPr lvl="1"/>
            <a:r>
              <a:rPr lang="en-US" dirty="0"/>
              <a:t>The external “hold-out-evaluation (HEV)” against independent measurements set aside for model evaluation</a:t>
            </a:r>
          </a:p>
          <a:p>
            <a:pPr lvl="1"/>
            <a:r>
              <a:rPr lang="en-US" dirty="0"/>
              <a:t>R</a:t>
            </a:r>
            <a:r>
              <a:rPr lang="en-US" baseline="30000" dirty="0"/>
              <a:t>2</a:t>
            </a:r>
            <a:r>
              <a:rPr lang="en-US" dirty="0"/>
              <a:t> is the typical performance measure reported in these evaluations </a:t>
            </a:r>
          </a:p>
          <a:p>
            <a:pPr lvl="1"/>
            <a:r>
              <a:rPr lang="en-US" dirty="0"/>
              <a:t>HEV is preferable, though not always feasible if the measurements data sets are too small to split up between model building and model validation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Model Validation </a:t>
            </a:r>
          </a:p>
        </p:txBody>
      </p:sp>
    </p:spTree>
    <p:extLst>
      <p:ext uri="{BB962C8B-B14F-4D97-AF65-F5344CB8AC3E}">
        <p14:creationId xmlns:p14="http://schemas.microsoft.com/office/powerpoint/2010/main" val="3543918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Performance Measures for Models’ Validation</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AEBF564C-FB29-4C94-A214-A2489007478D}"/>
                  </a:ext>
                </a:extLst>
              </p:cNvPr>
              <p:cNvGraphicFramePr>
                <a:graphicFrameLocks noGrp="1"/>
              </p:cNvGraphicFramePr>
              <p:nvPr>
                <p:extLst>
                  <p:ext uri="{D42A27DB-BD31-4B8C-83A1-F6EECF244321}">
                    <p14:modId xmlns:p14="http://schemas.microsoft.com/office/powerpoint/2010/main" val="3415832493"/>
                  </p:ext>
                </p:extLst>
              </p:nvPr>
            </p:nvGraphicFramePr>
            <p:xfrm>
              <a:off x="1028356" y="1923948"/>
              <a:ext cx="10135287" cy="4908701"/>
            </p:xfrm>
            <a:graphic>
              <a:graphicData uri="http://schemas.openxmlformats.org/drawingml/2006/table">
                <a:tbl>
                  <a:tblPr firstRow="1" firstCol="1" bandRow="1">
                    <a:tableStyleId>{073A0DAA-6AF3-43AB-8588-CEC1D06C72B9}</a:tableStyleId>
                  </a:tblPr>
                  <a:tblGrid>
                    <a:gridCol w="4834532">
                      <a:extLst>
                        <a:ext uri="{9D8B030D-6E8A-4147-A177-3AD203B41FA5}">
                          <a16:colId xmlns:a16="http://schemas.microsoft.com/office/drawing/2014/main" val="2847639176"/>
                        </a:ext>
                      </a:extLst>
                    </a:gridCol>
                    <a:gridCol w="5300755">
                      <a:extLst>
                        <a:ext uri="{9D8B030D-6E8A-4147-A177-3AD203B41FA5}">
                          <a16:colId xmlns:a16="http://schemas.microsoft.com/office/drawing/2014/main" val="144993922"/>
                        </a:ext>
                      </a:extLst>
                    </a:gridCol>
                  </a:tblGrid>
                  <a:tr h="564303">
                    <a:tc>
                      <a:txBody>
                        <a:bodyPr/>
                        <a:lstStyle/>
                        <a:p>
                          <a:pPr marL="0" marR="0" algn="ctr">
                            <a:lnSpc>
                              <a:spcPct val="107000"/>
                            </a:lnSpc>
                            <a:spcBef>
                              <a:spcPts val="0"/>
                            </a:spcBef>
                            <a:spcAft>
                              <a:spcPts val="800"/>
                            </a:spcAft>
                            <a:tabLst>
                              <a:tab pos="457200" algn="l"/>
                              <a:tab pos="914400" algn="l"/>
                              <a:tab pos="1371600" algn="l"/>
                              <a:tab pos="1828800" algn="l"/>
                              <a:tab pos="3822700" algn="l"/>
                            </a:tabLst>
                          </a:pPr>
                          <a:r>
                            <a:rPr lang="en-US" sz="1400">
                              <a:effectLst/>
                            </a:rPr>
                            <a:t>Performance Measures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nchor="ctr"/>
                    </a:tc>
                    <a:tc>
                      <a:txBody>
                        <a:bodyPr/>
                        <a:lstStyle/>
                        <a:p>
                          <a:pPr marL="0" marR="0" algn="ctr">
                            <a:lnSpc>
                              <a:spcPct val="107000"/>
                            </a:lnSpc>
                            <a:spcBef>
                              <a:spcPts val="0"/>
                            </a:spcBef>
                            <a:spcAft>
                              <a:spcPts val="800"/>
                            </a:spcAft>
                            <a:tabLst>
                              <a:tab pos="457200" algn="l"/>
                              <a:tab pos="914400" algn="l"/>
                              <a:tab pos="1371600" algn="l"/>
                              <a:tab pos="1828800" algn="l"/>
                              <a:tab pos="3822700" algn="l"/>
                            </a:tabLst>
                          </a:pPr>
                          <a:r>
                            <a:rPr lang="en-US" sz="1400">
                              <a:effectLst/>
                            </a:rPr>
                            <a:t>Equation/Definition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nchor="ctr"/>
                    </a:tc>
                    <a:extLst>
                      <a:ext uri="{0D108BD9-81ED-4DB2-BD59-A6C34878D82A}">
                        <a16:rowId xmlns:a16="http://schemas.microsoft.com/office/drawing/2014/main" val="580857581"/>
                      </a:ext>
                    </a:extLst>
                  </a:tr>
                  <a:tr h="571629">
                    <a:tc>
                      <a:txBody>
                        <a:bodyPr/>
                        <a:lstStyle/>
                        <a:p>
                          <a:pPr marL="228600" marR="0">
                            <a:lnSpc>
                              <a:spcPct val="107000"/>
                            </a:lnSpc>
                            <a:spcBef>
                              <a:spcPts val="0"/>
                            </a:spcBef>
                            <a:spcAft>
                              <a:spcPts val="800"/>
                            </a:spcAft>
                            <a:tabLst>
                              <a:tab pos="457200" algn="l"/>
                              <a:tab pos="914400" algn="l"/>
                              <a:tab pos="1371600" algn="l"/>
                              <a:tab pos="1828800" algn="l"/>
                              <a:tab pos="3822700" algn="l"/>
                            </a:tabLst>
                          </a:pPr>
                          <a:r>
                            <a:rPr lang="en-US" sz="1400">
                              <a:effectLst/>
                            </a:rPr>
                            <a:t>Normalized mean square error (NMSE)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tc>
                    <a:tc>
                      <a:txBody>
                        <a:bodyPr/>
                        <a:lstStyle/>
                        <a:p>
                          <a:pPr marL="0" marR="0" indent="45720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𝑁𝑀𝑆𝐸</m:t>
                                </m:r>
                                <m:r>
                                  <a:rPr lang="en-US" sz="1400">
                                    <a:effectLst/>
                                    <a:latin typeface="Cambria Math" panose="02040503050406030204" pitchFamily="18" charset="0"/>
                                  </a:rPr>
                                  <m:t>=</m:t>
                                </m:r>
                                <m:f>
                                  <m:fPr>
                                    <m:ctrlPr>
                                      <a:rPr lang="en-US" sz="1400" i="1">
                                        <a:effectLst/>
                                        <a:latin typeface="Cambria Math" panose="02040503050406030204" pitchFamily="18" charset="0"/>
                                      </a:rPr>
                                    </m:ctrlPr>
                                  </m:fPr>
                                  <m:num>
                                    <m:acc>
                                      <m:accPr>
                                        <m:chr m:val="̅"/>
                                        <m:ctrlPr>
                                          <a:rPr lang="en-US" sz="1400" i="1">
                                            <a:effectLst/>
                                            <a:latin typeface="Cambria Math" panose="02040503050406030204" pitchFamily="18" charset="0"/>
                                          </a:rPr>
                                        </m:ctrlPr>
                                      </m:accPr>
                                      <m:e>
                                        <m:sSup>
                                          <m:sSupPr>
                                            <m:ctrlPr>
                                              <a:rPr lang="en-US" sz="1400" i="1">
                                                <a:effectLst/>
                                                <a:latin typeface="Cambria Math" panose="02040503050406030204" pitchFamily="18" charset="0"/>
                                              </a:rPr>
                                            </m:ctrlPr>
                                          </m:sSupPr>
                                          <m:e>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𝑃</m:t>
                                                </m:r>
                                              </m:sub>
                                            </m:sSub>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𝑂</m:t>
                                                </m:r>
                                              </m:sub>
                                            </m:sSub>
                                            <m:r>
                                              <a:rPr lang="en-US" sz="1400">
                                                <a:effectLst/>
                                                <a:latin typeface="Cambria Math" panose="02040503050406030204" pitchFamily="18" charset="0"/>
                                              </a:rPr>
                                              <m:t>)</m:t>
                                            </m:r>
                                          </m:e>
                                          <m:sup>
                                            <m:r>
                                              <a:rPr lang="en-US" sz="1400">
                                                <a:effectLst/>
                                                <a:latin typeface="Cambria Math" panose="02040503050406030204" pitchFamily="18" charset="0"/>
                                              </a:rPr>
                                              <m:t>2</m:t>
                                            </m:r>
                                          </m:sup>
                                        </m:sSup>
                                      </m:e>
                                    </m:acc>
                                  </m:num>
                                  <m:den>
                                    <m:acc>
                                      <m:accPr>
                                        <m:chr m:val="̅"/>
                                        <m:ctrlPr>
                                          <a:rPr lang="en-US" sz="1400" i="1">
                                            <a:effectLst/>
                                            <a:latin typeface="Cambria Math" panose="02040503050406030204" pitchFamily="18" charset="0"/>
                                          </a:rPr>
                                        </m:ctrlPr>
                                      </m:accPr>
                                      <m:e>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𝑃</m:t>
                                            </m:r>
                                          </m:sub>
                                        </m:sSub>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𝑂</m:t>
                                            </m:r>
                                          </m:sub>
                                        </m:sSub>
                                      </m:e>
                                    </m:acc>
                                  </m:den>
                                </m:f>
                              </m:oMath>
                            </m:oMathPara>
                          </a14:m>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tc>
                    <a:extLst>
                      <a:ext uri="{0D108BD9-81ED-4DB2-BD59-A6C34878D82A}">
                        <a16:rowId xmlns:a16="http://schemas.microsoft.com/office/drawing/2014/main" val="2360435287"/>
                      </a:ext>
                    </a:extLst>
                  </a:tr>
                  <a:tr h="596862">
                    <a:tc>
                      <a:txBody>
                        <a:bodyPr/>
                        <a:lstStyle/>
                        <a:p>
                          <a:pPr marL="228600" marR="0">
                            <a:lnSpc>
                              <a:spcPct val="107000"/>
                            </a:lnSpc>
                            <a:spcBef>
                              <a:spcPts val="0"/>
                            </a:spcBef>
                            <a:spcAft>
                              <a:spcPts val="800"/>
                            </a:spcAft>
                            <a:tabLst>
                              <a:tab pos="457200" algn="l"/>
                              <a:tab pos="914400" algn="l"/>
                              <a:tab pos="1371600" algn="l"/>
                              <a:tab pos="1828800" algn="l"/>
                              <a:tab pos="3822700" algn="l"/>
                            </a:tabLst>
                          </a:pPr>
                          <a:r>
                            <a:rPr lang="en-US" sz="1400" dirty="0">
                              <a:effectLst/>
                            </a:rPr>
                            <a:t>The linear Pearson correlation coeﬃcient (R)</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tc>
                    <a:tc>
                      <a:txBody>
                        <a:bodyPr/>
                        <a:lstStyle/>
                        <a:p>
                          <a:pPr marL="0" marR="0" indent="45720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𝑅</m:t>
                                </m:r>
                                <m:r>
                                  <a:rPr lang="en-US" sz="1400">
                                    <a:effectLst/>
                                    <a:latin typeface="Cambria Math" panose="02040503050406030204" pitchFamily="18" charset="0"/>
                                  </a:rPr>
                                  <m:t>=</m:t>
                                </m:r>
                                <m:f>
                                  <m:fPr>
                                    <m:ctrlPr>
                                      <a:rPr lang="en-US" sz="1400" i="1">
                                        <a:effectLst/>
                                        <a:latin typeface="Cambria Math" panose="02040503050406030204" pitchFamily="18" charset="0"/>
                                      </a:rPr>
                                    </m:ctrlPr>
                                  </m:fPr>
                                  <m:num>
                                    <m:acc>
                                      <m:accPr>
                                        <m:chr m:val="̅"/>
                                        <m:ctrlPr>
                                          <a:rPr lang="en-US" sz="1400" i="1">
                                            <a:effectLst/>
                                            <a:latin typeface="Cambria Math" panose="02040503050406030204" pitchFamily="18" charset="0"/>
                                          </a:rPr>
                                        </m:ctrlPr>
                                      </m:accPr>
                                      <m:e>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𝑃</m:t>
                                            </m:r>
                                          </m:sub>
                                        </m:sSub>
                                        <m:r>
                                          <a:rPr lang="en-US" sz="1400">
                                            <a:effectLst/>
                                            <a:latin typeface="Cambria Math" panose="02040503050406030204" pitchFamily="18" charset="0"/>
                                          </a:rPr>
                                          <m:t>−</m:t>
                                        </m:r>
                                        <m:acc>
                                          <m:accPr>
                                            <m:chr m:val="̅"/>
                                            <m:ctrlPr>
                                              <a:rPr lang="en-US" sz="1400" i="1">
                                                <a:effectLst/>
                                                <a:latin typeface="Cambria Math" panose="02040503050406030204" pitchFamily="18" charset="0"/>
                                              </a:rPr>
                                            </m:ctrlPr>
                                          </m:accPr>
                                          <m:e>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𝑃</m:t>
                                                </m:r>
                                              </m:sub>
                                            </m:sSub>
                                          </m:e>
                                        </m:acc>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𝑂</m:t>
                                            </m:r>
                                          </m:sub>
                                        </m:sSub>
                                        <m:r>
                                          <a:rPr lang="en-US" sz="1400">
                                            <a:effectLst/>
                                            <a:latin typeface="Cambria Math" panose="02040503050406030204" pitchFamily="18" charset="0"/>
                                          </a:rPr>
                                          <m:t>−</m:t>
                                        </m:r>
                                        <m:acc>
                                          <m:accPr>
                                            <m:chr m:val="̅"/>
                                            <m:ctrlPr>
                                              <a:rPr lang="en-US" sz="1400" i="1">
                                                <a:effectLst/>
                                                <a:latin typeface="Cambria Math" panose="02040503050406030204" pitchFamily="18" charset="0"/>
                                              </a:rPr>
                                            </m:ctrlPr>
                                          </m:accPr>
                                          <m:e>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𝑂</m:t>
                                                </m:r>
                                              </m:sub>
                                            </m:sSub>
                                          </m:e>
                                        </m:acc>
                                        <m:r>
                                          <a:rPr lang="en-US" sz="1400">
                                            <a:effectLst/>
                                            <a:latin typeface="Cambria Math" panose="02040503050406030204" pitchFamily="18" charset="0"/>
                                          </a:rPr>
                                          <m:t>)</m:t>
                                        </m:r>
                                      </m:e>
                                    </m:acc>
                                  </m:num>
                                  <m:den>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𝜎</m:t>
                                        </m:r>
                                      </m:e>
                                      <m:sub>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𝑃</m:t>
                                            </m:r>
                                          </m:sub>
                                        </m:sSub>
                                      </m:sub>
                                    </m:sSub>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𝜎</m:t>
                                        </m:r>
                                      </m:e>
                                      <m:sub>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𝑂</m:t>
                                            </m:r>
                                          </m:sub>
                                        </m:sSub>
                                      </m:sub>
                                    </m:sSub>
                                  </m:den>
                                </m:f>
                              </m:oMath>
                            </m:oMathPara>
                          </a14:m>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tc>
                    <a:extLst>
                      <a:ext uri="{0D108BD9-81ED-4DB2-BD59-A6C34878D82A}">
                        <a16:rowId xmlns:a16="http://schemas.microsoft.com/office/drawing/2014/main" val="1816362713"/>
                      </a:ext>
                    </a:extLst>
                  </a:tr>
                  <a:tr h="553476">
                    <a:tc>
                      <a:txBody>
                        <a:bodyPr/>
                        <a:lstStyle/>
                        <a:p>
                          <a:pPr marL="228600" marR="0">
                            <a:lnSpc>
                              <a:spcPct val="107000"/>
                            </a:lnSpc>
                            <a:spcBef>
                              <a:spcPts val="0"/>
                            </a:spcBef>
                            <a:spcAft>
                              <a:spcPts val="800"/>
                            </a:spcAft>
                            <a:tabLst>
                              <a:tab pos="457200" algn="l"/>
                              <a:tab pos="914400" algn="l"/>
                              <a:tab pos="1371600" algn="l"/>
                              <a:tab pos="1828800" algn="l"/>
                              <a:tab pos="3822700" algn="l"/>
                            </a:tabLst>
                          </a:pPr>
                          <a:r>
                            <a:rPr lang="en-US" sz="1400">
                              <a:effectLst/>
                            </a:rPr>
                            <a:t>Fractional bias (FB)</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tc>
                    <a:tc>
                      <a:txBody>
                        <a:bodyPr/>
                        <a:lstStyle/>
                        <a:p>
                          <a:pPr marL="0" marR="0" indent="45720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𝐹𝐵</m:t>
                                </m:r>
                                <m:r>
                                  <a:rPr lang="en-US" sz="1400">
                                    <a:effectLst/>
                                    <a:latin typeface="Cambria Math" panose="02040503050406030204" pitchFamily="18" charset="0"/>
                                  </a:rPr>
                                  <m:t>=2</m:t>
                                </m:r>
                                <m:f>
                                  <m:fPr>
                                    <m:ctrlPr>
                                      <a:rPr lang="en-US" sz="1400" i="1">
                                        <a:effectLst/>
                                        <a:latin typeface="Cambria Math" panose="02040503050406030204" pitchFamily="18" charset="0"/>
                                      </a:rPr>
                                    </m:ctrlPr>
                                  </m:fPr>
                                  <m:num>
                                    <m:r>
                                      <a:rPr lang="en-US" sz="1400">
                                        <a:effectLst/>
                                        <a:latin typeface="Cambria Math" panose="02040503050406030204" pitchFamily="18" charset="0"/>
                                      </a:rPr>
                                      <m:t>(</m:t>
                                    </m:r>
                                    <m:acc>
                                      <m:accPr>
                                        <m:chr m:val="̅"/>
                                        <m:ctrlPr>
                                          <a:rPr lang="en-US" sz="1400" i="1">
                                            <a:effectLst/>
                                            <a:latin typeface="Cambria Math" panose="02040503050406030204" pitchFamily="18" charset="0"/>
                                          </a:rPr>
                                        </m:ctrlPr>
                                      </m:accPr>
                                      <m:e>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𝑃</m:t>
                                            </m:r>
                                          </m:sub>
                                        </m:sSub>
                                      </m:e>
                                    </m:acc>
                                    <m:r>
                                      <a:rPr lang="en-US" sz="1400">
                                        <a:effectLst/>
                                        <a:latin typeface="Cambria Math" panose="02040503050406030204" pitchFamily="18" charset="0"/>
                                      </a:rPr>
                                      <m:t> −</m:t>
                                    </m:r>
                                    <m:acc>
                                      <m:accPr>
                                        <m:chr m:val="̅"/>
                                        <m:ctrlPr>
                                          <a:rPr lang="en-US" sz="1400" i="1">
                                            <a:effectLst/>
                                            <a:latin typeface="Cambria Math" panose="02040503050406030204" pitchFamily="18" charset="0"/>
                                          </a:rPr>
                                        </m:ctrlPr>
                                      </m:accPr>
                                      <m:e>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𝑂</m:t>
                                            </m:r>
                                          </m:sub>
                                        </m:sSub>
                                      </m:e>
                                    </m:acc>
                                    <m:r>
                                      <a:rPr lang="en-US" sz="1400">
                                        <a:effectLst/>
                                        <a:latin typeface="Cambria Math" panose="02040503050406030204" pitchFamily="18" charset="0"/>
                                      </a:rPr>
                                      <m:t> )</m:t>
                                    </m:r>
                                  </m:num>
                                  <m:den>
                                    <m:r>
                                      <a:rPr lang="en-US" sz="1400">
                                        <a:effectLst/>
                                        <a:latin typeface="Cambria Math" panose="02040503050406030204" pitchFamily="18" charset="0"/>
                                      </a:rPr>
                                      <m:t>(</m:t>
                                    </m:r>
                                    <m:acc>
                                      <m:accPr>
                                        <m:chr m:val="̅"/>
                                        <m:ctrlPr>
                                          <a:rPr lang="en-US" sz="1400" i="1">
                                            <a:effectLst/>
                                            <a:latin typeface="Cambria Math" panose="02040503050406030204" pitchFamily="18" charset="0"/>
                                          </a:rPr>
                                        </m:ctrlPr>
                                      </m:accPr>
                                      <m:e>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𝑃</m:t>
                                            </m:r>
                                          </m:sub>
                                        </m:sSub>
                                      </m:e>
                                    </m:acc>
                                    <m:r>
                                      <a:rPr lang="en-US" sz="1400">
                                        <a:effectLst/>
                                        <a:latin typeface="Cambria Math" panose="02040503050406030204" pitchFamily="18" charset="0"/>
                                      </a:rPr>
                                      <m:t>+</m:t>
                                    </m:r>
                                    <m:acc>
                                      <m:accPr>
                                        <m:chr m:val="̅"/>
                                        <m:ctrlPr>
                                          <a:rPr lang="en-US" sz="1400" i="1">
                                            <a:effectLst/>
                                            <a:latin typeface="Cambria Math" panose="02040503050406030204" pitchFamily="18" charset="0"/>
                                          </a:rPr>
                                        </m:ctrlPr>
                                      </m:accPr>
                                      <m:e>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𝑂</m:t>
                                            </m:r>
                                          </m:sub>
                                        </m:sSub>
                                      </m:e>
                                    </m:acc>
                                    <m:r>
                                      <a:rPr lang="en-US" sz="1400">
                                        <a:effectLst/>
                                        <a:latin typeface="Cambria Math" panose="02040503050406030204" pitchFamily="18" charset="0"/>
                                      </a:rPr>
                                      <m:t> )</m:t>
                                    </m:r>
                                  </m:den>
                                </m:f>
                              </m:oMath>
                            </m:oMathPara>
                          </a14:m>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tc>
                    <a:extLst>
                      <a:ext uri="{0D108BD9-81ED-4DB2-BD59-A6C34878D82A}">
                        <a16:rowId xmlns:a16="http://schemas.microsoft.com/office/drawing/2014/main" val="2484172002"/>
                      </a:ext>
                    </a:extLst>
                  </a:tr>
                  <a:tr h="518347">
                    <a:tc>
                      <a:txBody>
                        <a:bodyPr/>
                        <a:lstStyle/>
                        <a:p>
                          <a:pPr marL="228600" marR="0">
                            <a:lnSpc>
                              <a:spcPct val="107000"/>
                            </a:lnSpc>
                            <a:spcBef>
                              <a:spcPts val="300"/>
                            </a:spcBef>
                            <a:spcAft>
                              <a:spcPts val="300"/>
                            </a:spcAft>
                            <a:tabLst>
                              <a:tab pos="457200" algn="l"/>
                              <a:tab pos="914400" algn="l"/>
                              <a:tab pos="1371600" algn="l"/>
                              <a:tab pos="1828800" algn="l"/>
                              <a:tab pos="3822700" algn="l"/>
                            </a:tabLst>
                          </a:pPr>
                          <a:r>
                            <a:rPr lang="en-US" sz="1400">
                              <a:effectLst/>
                            </a:rPr>
                            <a:t>Fraction of predictions within a factor of two of observations (FAC2)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tc>
                    <a:tc>
                      <a:txBody>
                        <a:bodyPr/>
                        <a:lstStyle/>
                        <a:p>
                          <a:pPr marL="0" marR="0" indent="45720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0.5≤</m:t>
                                </m:r>
                                <m:f>
                                  <m:fPr>
                                    <m:ctrlPr>
                                      <a:rPr lang="en-US" sz="1400" i="1">
                                        <a:effectLst/>
                                        <a:latin typeface="Cambria Math" panose="02040503050406030204" pitchFamily="18" charset="0"/>
                                      </a:rPr>
                                    </m:ctrlPr>
                                  </m:fPr>
                                  <m:num>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𝑃</m:t>
                                        </m:r>
                                      </m:sub>
                                    </m:sSub>
                                  </m:num>
                                  <m:den>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𝑂</m:t>
                                        </m:r>
                                      </m:sub>
                                    </m:sSub>
                                  </m:den>
                                </m:f>
                                <m:r>
                                  <a:rPr lang="en-US" sz="1400">
                                    <a:effectLst/>
                                    <a:latin typeface="Cambria Math" panose="02040503050406030204" pitchFamily="18" charset="0"/>
                                  </a:rPr>
                                  <m:t>≤2.0</m:t>
                                </m:r>
                              </m:oMath>
                            </m:oMathPara>
                          </a14:m>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tc>
                    <a:extLst>
                      <a:ext uri="{0D108BD9-81ED-4DB2-BD59-A6C34878D82A}">
                        <a16:rowId xmlns:a16="http://schemas.microsoft.com/office/drawing/2014/main" val="2016269521"/>
                      </a:ext>
                    </a:extLst>
                  </a:tr>
                  <a:tr h="545218">
                    <a:tc>
                      <a:txBody>
                        <a:bodyPr/>
                        <a:lstStyle/>
                        <a:p>
                          <a:pPr marL="228600" marR="0">
                            <a:lnSpc>
                              <a:spcPct val="107000"/>
                            </a:lnSpc>
                            <a:spcBef>
                              <a:spcPts val="0"/>
                            </a:spcBef>
                            <a:spcAft>
                              <a:spcPts val="800"/>
                            </a:spcAft>
                            <a:tabLst>
                              <a:tab pos="457200" algn="l"/>
                              <a:tab pos="914400" algn="l"/>
                              <a:tab pos="1371600" algn="l"/>
                              <a:tab pos="1828800" algn="l"/>
                              <a:tab pos="3822700" algn="l"/>
                            </a:tabLst>
                          </a:pPr>
                          <a:r>
                            <a:rPr lang="en-US" sz="1400">
                              <a:effectLst/>
                            </a:rPr>
                            <a:t>The mean normalized bias (MNB)</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tc>
                    <a:tc>
                      <a:txBody>
                        <a:bodyPr/>
                        <a:lstStyle/>
                        <a:p>
                          <a:pPr marL="0" marR="0" indent="45720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𝑀𝑁𝐵</m:t>
                                </m:r>
                                <m:r>
                                  <a:rPr lang="en-US" sz="1400">
                                    <a:effectLst/>
                                    <a:latin typeface="Cambria Math" panose="02040503050406030204" pitchFamily="18" charset="0"/>
                                  </a:rPr>
                                  <m:t>=</m:t>
                                </m:r>
                                <m:acc>
                                  <m:accPr>
                                    <m:chr m:val="̅"/>
                                    <m:ctrlPr>
                                      <a:rPr lang="en-US" sz="1400" i="1">
                                        <a:effectLst/>
                                        <a:latin typeface="Cambria Math" panose="02040503050406030204" pitchFamily="18" charset="0"/>
                                      </a:rPr>
                                    </m:ctrlPr>
                                  </m:accPr>
                                  <m:e>
                                    <m:r>
                                      <a:rPr lang="en-US" sz="1400">
                                        <a:effectLst/>
                                        <a:latin typeface="Cambria Math" panose="02040503050406030204" pitchFamily="18" charset="0"/>
                                      </a:rPr>
                                      <m:t>(</m:t>
                                    </m:r>
                                    <m:f>
                                      <m:fPr>
                                        <m:ctrlPr>
                                          <a:rPr lang="en-US" sz="1400" i="1">
                                            <a:effectLst/>
                                            <a:latin typeface="Cambria Math" panose="02040503050406030204" pitchFamily="18" charset="0"/>
                                          </a:rPr>
                                        </m:ctrlPr>
                                      </m:fPr>
                                      <m:num>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𝑃</m:t>
                                            </m:r>
                                          </m:sub>
                                        </m:sSub>
                                      </m:num>
                                      <m:den>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𝑂</m:t>
                                            </m:r>
                                          </m:sub>
                                        </m:sSub>
                                      </m:den>
                                    </m:f>
                                    <m:r>
                                      <a:rPr lang="en-US" sz="1400">
                                        <a:effectLst/>
                                        <a:latin typeface="Cambria Math" panose="02040503050406030204" pitchFamily="18" charset="0"/>
                                      </a:rPr>
                                      <m:t>−1)</m:t>
                                    </m:r>
                                  </m:e>
                                </m:acc>
                              </m:oMath>
                            </m:oMathPara>
                          </a14:m>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tc>
                    <a:extLst>
                      <a:ext uri="{0D108BD9-81ED-4DB2-BD59-A6C34878D82A}">
                        <a16:rowId xmlns:a16="http://schemas.microsoft.com/office/drawing/2014/main" val="1537007777"/>
                      </a:ext>
                    </a:extLst>
                  </a:tr>
                  <a:tr h="350435">
                    <a:tc>
                      <a:txBody>
                        <a:bodyPr/>
                        <a:lstStyle/>
                        <a:p>
                          <a:pPr marL="228600" marR="0">
                            <a:lnSpc>
                              <a:spcPct val="107000"/>
                            </a:lnSpc>
                            <a:spcBef>
                              <a:spcPts val="300"/>
                            </a:spcBef>
                            <a:spcAft>
                              <a:spcPts val="300"/>
                            </a:spcAft>
                            <a:tabLst>
                              <a:tab pos="457200" algn="l"/>
                              <a:tab pos="914400" algn="l"/>
                              <a:tab pos="1371600" algn="l"/>
                              <a:tab pos="1828800" algn="l"/>
                              <a:tab pos="3822700" algn="l"/>
                            </a:tabLst>
                          </a:pPr>
                          <a:r>
                            <a:rPr lang="en-US" sz="1400" dirty="0">
                              <a:effectLst/>
                            </a:rPr>
                            <a:t>The mean bias (MB)</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tc>
                    <a:tc>
                      <a:txBody>
                        <a:bodyPr/>
                        <a:lstStyle/>
                        <a:p>
                          <a:pPr marL="0" marR="0" indent="45720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𝑀𝐵</m:t>
                                </m:r>
                                <m:r>
                                  <a:rPr lang="en-US" sz="1400">
                                    <a:effectLst/>
                                    <a:latin typeface="Cambria Math" panose="02040503050406030204" pitchFamily="18" charset="0"/>
                                  </a:rPr>
                                  <m:t>=</m:t>
                                </m:r>
                                <m:acc>
                                  <m:accPr>
                                    <m:chr m:val="̅"/>
                                    <m:ctrlPr>
                                      <a:rPr lang="en-US" sz="1400" i="1">
                                        <a:effectLst/>
                                        <a:latin typeface="Cambria Math" panose="02040503050406030204" pitchFamily="18" charset="0"/>
                                      </a:rPr>
                                    </m:ctrlPr>
                                  </m:accPr>
                                  <m:e>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𝑃</m:t>
                                        </m:r>
                                      </m:sub>
                                    </m:sSub>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𝑂</m:t>
                                        </m:r>
                                      </m:sub>
                                    </m:sSub>
                                    <m:r>
                                      <a:rPr lang="en-US" sz="1400">
                                        <a:effectLst/>
                                        <a:latin typeface="Cambria Math" panose="02040503050406030204" pitchFamily="18" charset="0"/>
                                      </a:rPr>
                                      <m:t>)</m:t>
                                    </m:r>
                                  </m:e>
                                </m:acc>
                              </m:oMath>
                            </m:oMathPara>
                          </a14:m>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tc>
                    <a:extLst>
                      <a:ext uri="{0D108BD9-81ED-4DB2-BD59-A6C34878D82A}">
                        <a16:rowId xmlns:a16="http://schemas.microsoft.com/office/drawing/2014/main" val="1535896765"/>
                      </a:ext>
                    </a:extLst>
                  </a:tr>
                  <a:tr h="545218">
                    <a:tc>
                      <a:txBody>
                        <a:bodyPr/>
                        <a:lstStyle/>
                        <a:p>
                          <a:pPr marL="228600" marR="0">
                            <a:lnSpc>
                              <a:spcPct val="107000"/>
                            </a:lnSpc>
                            <a:spcBef>
                              <a:spcPts val="300"/>
                            </a:spcBef>
                            <a:spcAft>
                              <a:spcPts val="300"/>
                            </a:spcAft>
                            <a:tabLst>
                              <a:tab pos="457200" algn="l"/>
                              <a:tab pos="914400" algn="l"/>
                              <a:tab pos="1371600" algn="l"/>
                              <a:tab pos="1828800" algn="l"/>
                              <a:tab pos="3822700" algn="l"/>
                            </a:tabLst>
                          </a:pPr>
                          <a:r>
                            <a:rPr lang="en-US" sz="1400">
                              <a:effectLst/>
                            </a:rPr>
                            <a:t>The mean absolute normalized gross error (MANGE)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tc>
                    <a:tc>
                      <a:txBody>
                        <a:bodyPr/>
                        <a:lstStyle/>
                        <a:p>
                          <a:pPr marL="0" marR="0" indent="45720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𝑀𝐴𝑁𝐺𝐸</m:t>
                                </m:r>
                                <m:r>
                                  <a:rPr lang="en-US" sz="1400">
                                    <a:effectLst/>
                                    <a:latin typeface="Cambria Math" panose="02040503050406030204" pitchFamily="18" charset="0"/>
                                  </a:rPr>
                                  <m:t>=</m:t>
                                </m:r>
                                <m:acc>
                                  <m:accPr>
                                    <m:chr m:val="̅"/>
                                    <m:ctrlPr>
                                      <a:rPr lang="en-US" sz="1400" i="1">
                                        <a:effectLst/>
                                        <a:latin typeface="Cambria Math" panose="02040503050406030204" pitchFamily="18" charset="0"/>
                                      </a:rPr>
                                    </m:ctrlPr>
                                  </m:accPr>
                                  <m:e>
                                    <m:r>
                                      <a:rPr lang="en-US" sz="1400">
                                        <a:effectLst/>
                                        <a:latin typeface="Cambria Math" panose="02040503050406030204" pitchFamily="18" charset="0"/>
                                      </a:rPr>
                                      <m:t>|</m:t>
                                    </m:r>
                                    <m:f>
                                      <m:fPr>
                                        <m:ctrlPr>
                                          <a:rPr lang="en-US" sz="1400" i="1">
                                            <a:effectLst/>
                                            <a:latin typeface="Cambria Math" panose="02040503050406030204" pitchFamily="18" charset="0"/>
                                          </a:rPr>
                                        </m:ctrlPr>
                                      </m:fPr>
                                      <m:num>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𝑃</m:t>
                                            </m:r>
                                          </m:sub>
                                        </m:sSub>
                                      </m:num>
                                      <m:den>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𝑂</m:t>
                                            </m:r>
                                          </m:sub>
                                        </m:sSub>
                                      </m:den>
                                    </m:f>
                                    <m:r>
                                      <a:rPr lang="en-US" sz="1400">
                                        <a:effectLst/>
                                        <a:latin typeface="Cambria Math" panose="02040503050406030204" pitchFamily="18" charset="0"/>
                                      </a:rPr>
                                      <m:t>−1|</m:t>
                                    </m:r>
                                  </m:e>
                                </m:acc>
                              </m:oMath>
                            </m:oMathPara>
                          </a14:m>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tc>
                    <a:extLst>
                      <a:ext uri="{0D108BD9-81ED-4DB2-BD59-A6C34878D82A}">
                        <a16:rowId xmlns:a16="http://schemas.microsoft.com/office/drawing/2014/main" val="3392406652"/>
                      </a:ext>
                    </a:extLst>
                  </a:tr>
                  <a:tr h="311375">
                    <a:tc>
                      <a:txBody>
                        <a:bodyPr/>
                        <a:lstStyle/>
                        <a:p>
                          <a:pPr marL="228600" marR="0">
                            <a:lnSpc>
                              <a:spcPct val="107000"/>
                            </a:lnSpc>
                            <a:spcBef>
                              <a:spcPts val="0"/>
                            </a:spcBef>
                            <a:spcAft>
                              <a:spcPts val="800"/>
                            </a:spcAft>
                            <a:tabLst>
                              <a:tab pos="457200" algn="l"/>
                              <a:tab pos="914400" algn="l"/>
                              <a:tab pos="1371600" algn="l"/>
                              <a:tab pos="1828800" algn="l"/>
                              <a:tab pos="3822700" algn="l"/>
                            </a:tabLst>
                          </a:pPr>
                          <a:r>
                            <a:rPr lang="en-US" sz="1400">
                              <a:effectLst/>
                            </a:rPr>
                            <a:t>The mean error (ME)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tc>
                    <a:tc>
                      <a:txBody>
                        <a:bodyPr/>
                        <a:lstStyle/>
                        <a:p>
                          <a:pPr marL="0" marR="0" indent="457200" algn="ctr">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𝑀𝐸</m:t>
                                </m:r>
                                <m:r>
                                  <a:rPr lang="en-US" sz="1400">
                                    <a:effectLst/>
                                    <a:latin typeface="Cambria Math" panose="02040503050406030204" pitchFamily="18" charset="0"/>
                                  </a:rPr>
                                  <m:t>=</m:t>
                                </m:r>
                                <m:acc>
                                  <m:accPr>
                                    <m:chr m:val="̅"/>
                                    <m:ctrlPr>
                                      <a:rPr lang="en-US" sz="1400" i="1">
                                        <a:effectLst/>
                                        <a:latin typeface="Cambria Math" panose="02040503050406030204" pitchFamily="18" charset="0"/>
                                      </a:rPr>
                                    </m:ctrlPr>
                                  </m:accPr>
                                  <m:e>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𝑃</m:t>
                                        </m:r>
                                      </m:sub>
                                    </m:sSub>
                                    <m:r>
                                      <a:rPr lang="en-US" sz="1400">
                                        <a:effectLst/>
                                        <a:latin typeface="Cambria Math" panose="02040503050406030204" pitchFamily="18" charset="0"/>
                                      </a:rPr>
                                      <m:t>−</m:t>
                                    </m:r>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𝐶</m:t>
                                        </m:r>
                                      </m:e>
                                      <m:sub>
                                        <m:r>
                                          <a:rPr lang="en-US" sz="1400">
                                            <a:effectLst/>
                                            <a:latin typeface="Cambria Math" panose="02040503050406030204" pitchFamily="18" charset="0"/>
                                          </a:rPr>
                                          <m:t>𝑂</m:t>
                                        </m:r>
                                      </m:sub>
                                    </m:sSub>
                                    <m:r>
                                      <a:rPr lang="en-US" sz="1400">
                                        <a:effectLst/>
                                        <a:latin typeface="Cambria Math" panose="02040503050406030204" pitchFamily="18" charset="0"/>
                                      </a:rPr>
                                      <m:t>|</m:t>
                                    </m:r>
                                  </m:e>
                                </m:acc>
                              </m:oMath>
                            </m:oMathPara>
                          </a14:m>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tc>
                    <a:extLst>
                      <a:ext uri="{0D108BD9-81ED-4DB2-BD59-A6C34878D82A}">
                        <a16:rowId xmlns:a16="http://schemas.microsoft.com/office/drawing/2014/main" val="1043712907"/>
                      </a:ext>
                    </a:extLst>
                  </a:tr>
                </a:tbl>
              </a:graphicData>
            </a:graphic>
          </p:graphicFrame>
        </mc:Choice>
        <mc:Fallback xmlns="">
          <p:graphicFrame>
            <p:nvGraphicFramePr>
              <p:cNvPr id="4" name="Table 3">
                <a:extLst>
                  <a:ext uri="{FF2B5EF4-FFF2-40B4-BE49-F238E27FC236}">
                    <a16:creationId xmlns:a16="http://schemas.microsoft.com/office/drawing/2014/main" id="{AEBF564C-FB29-4C94-A214-A2489007478D}"/>
                  </a:ext>
                </a:extLst>
              </p:cNvPr>
              <p:cNvGraphicFramePr>
                <a:graphicFrameLocks noGrp="1"/>
              </p:cNvGraphicFramePr>
              <p:nvPr>
                <p:extLst>
                  <p:ext uri="{D42A27DB-BD31-4B8C-83A1-F6EECF244321}">
                    <p14:modId xmlns:p14="http://schemas.microsoft.com/office/powerpoint/2010/main" val="3415832493"/>
                  </p:ext>
                </p:extLst>
              </p:nvPr>
            </p:nvGraphicFramePr>
            <p:xfrm>
              <a:off x="1028356" y="1923948"/>
              <a:ext cx="10135287" cy="4912700"/>
            </p:xfrm>
            <a:graphic>
              <a:graphicData uri="http://schemas.openxmlformats.org/drawingml/2006/table">
                <a:tbl>
                  <a:tblPr firstRow="1" firstCol="1" bandRow="1">
                    <a:tableStyleId>{073A0DAA-6AF3-43AB-8588-CEC1D06C72B9}</a:tableStyleId>
                  </a:tblPr>
                  <a:tblGrid>
                    <a:gridCol w="4834532">
                      <a:extLst>
                        <a:ext uri="{9D8B030D-6E8A-4147-A177-3AD203B41FA5}">
                          <a16:colId xmlns:a16="http://schemas.microsoft.com/office/drawing/2014/main" val="2847639176"/>
                        </a:ext>
                      </a:extLst>
                    </a:gridCol>
                    <a:gridCol w="5300755">
                      <a:extLst>
                        <a:ext uri="{9D8B030D-6E8A-4147-A177-3AD203B41FA5}">
                          <a16:colId xmlns:a16="http://schemas.microsoft.com/office/drawing/2014/main" val="144993922"/>
                        </a:ext>
                      </a:extLst>
                    </a:gridCol>
                  </a:tblGrid>
                  <a:tr h="564303">
                    <a:tc>
                      <a:txBody>
                        <a:bodyPr/>
                        <a:lstStyle/>
                        <a:p>
                          <a:pPr marL="0" marR="0" algn="ctr">
                            <a:lnSpc>
                              <a:spcPct val="107000"/>
                            </a:lnSpc>
                            <a:spcBef>
                              <a:spcPts val="0"/>
                            </a:spcBef>
                            <a:spcAft>
                              <a:spcPts val="800"/>
                            </a:spcAft>
                            <a:tabLst>
                              <a:tab pos="457200" algn="l"/>
                              <a:tab pos="914400" algn="l"/>
                              <a:tab pos="1371600" algn="l"/>
                              <a:tab pos="1828800" algn="l"/>
                              <a:tab pos="3822700" algn="l"/>
                            </a:tabLst>
                          </a:pPr>
                          <a:r>
                            <a:rPr lang="en-US" sz="1400">
                              <a:effectLst/>
                            </a:rPr>
                            <a:t>Performance Measures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nchor="ctr"/>
                    </a:tc>
                    <a:tc>
                      <a:txBody>
                        <a:bodyPr/>
                        <a:lstStyle/>
                        <a:p>
                          <a:pPr marL="0" marR="0" algn="ctr">
                            <a:lnSpc>
                              <a:spcPct val="107000"/>
                            </a:lnSpc>
                            <a:spcBef>
                              <a:spcPts val="0"/>
                            </a:spcBef>
                            <a:spcAft>
                              <a:spcPts val="800"/>
                            </a:spcAft>
                            <a:tabLst>
                              <a:tab pos="457200" algn="l"/>
                              <a:tab pos="914400" algn="l"/>
                              <a:tab pos="1371600" algn="l"/>
                              <a:tab pos="1828800" algn="l"/>
                              <a:tab pos="3822700" algn="l"/>
                            </a:tabLst>
                          </a:pPr>
                          <a:r>
                            <a:rPr lang="en-US" sz="1400">
                              <a:effectLst/>
                            </a:rPr>
                            <a:t>Equation/Definition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nchor="ctr"/>
                    </a:tc>
                    <a:extLst>
                      <a:ext uri="{0D108BD9-81ED-4DB2-BD59-A6C34878D82A}">
                        <a16:rowId xmlns:a16="http://schemas.microsoft.com/office/drawing/2014/main" val="580857581"/>
                      </a:ext>
                    </a:extLst>
                  </a:tr>
                  <a:tr h="629095">
                    <a:tc>
                      <a:txBody>
                        <a:bodyPr/>
                        <a:lstStyle/>
                        <a:p>
                          <a:pPr marL="228600" marR="0">
                            <a:lnSpc>
                              <a:spcPct val="107000"/>
                            </a:lnSpc>
                            <a:spcBef>
                              <a:spcPts val="0"/>
                            </a:spcBef>
                            <a:spcAft>
                              <a:spcPts val="800"/>
                            </a:spcAft>
                            <a:tabLst>
                              <a:tab pos="457200" algn="l"/>
                              <a:tab pos="914400" algn="l"/>
                              <a:tab pos="1371600" algn="l"/>
                              <a:tab pos="1828800" algn="l"/>
                              <a:tab pos="3822700" algn="l"/>
                            </a:tabLst>
                          </a:pPr>
                          <a:r>
                            <a:rPr lang="en-US" sz="1400">
                              <a:effectLst/>
                            </a:rPr>
                            <a:t>Normalized mean square error (NMSE)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tc>
                    <a:tc>
                      <a:txBody>
                        <a:bodyPr/>
                        <a:lstStyle/>
                        <a:p>
                          <a:endParaRPr lang="en-US"/>
                        </a:p>
                      </a:txBody>
                      <a:tcPr marL="67407" marR="67407" marT="0" marB="0">
                        <a:blipFill>
                          <a:blip r:embed="rId3"/>
                          <a:stretch>
                            <a:fillRect l="-91379" t="-91262" r="-460" b="-595146"/>
                          </a:stretch>
                        </a:blipFill>
                      </a:tcPr>
                    </a:tc>
                    <a:extLst>
                      <a:ext uri="{0D108BD9-81ED-4DB2-BD59-A6C34878D82A}">
                        <a16:rowId xmlns:a16="http://schemas.microsoft.com/office/drawing/2014/main" val="2360435287"/>
                      </a:ext>
                    </a:extLst>
                  </a:tr>
                  <a:tr h="657733">
                    <a:tc>
                      <a:txBody>
                        <a:bodyPr/>
                        <a:lstStyle/>
                        <a:p>
                          <a:pPr marL="228600" marR="0">
                            <a:lnSpc>
                              <a:spcPct val="107000"/>
                            </a:lnSpc>
                            <a:spcBef>
                              <a:spcPts val="0"/>
                            </a:spcBef>
                            <a:spcAft>
                              <a:spcPts val="800"/>
                            </a:spcAft>
                            <a:tabLst>
                              <a:tab pos="457200" algn="l"/>
                              <a:tab pos="914400" algn="l"/>
                              <a:tab pos="1371600" algn="l"/>
                              <a:tab pos="1828800" algn="l"/>
                              <a:tab pos="3822700" algn="l"/>
                            </a:tabLst>
                          </a:pPr>
                          <a:r>
                            <a:rPr lang="en-US" sz="1400" dirty="0">
                              <a:effectLst/>
                            </a:rPr>
                            <a:t>The linear Pearson correlation coeﬃcient (R)</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tc>
                    <a:tc>
                      <a:txBody>
                        <a:bodyPr/>
                        <a:lstStyle/>
                        <a:p>
                          <a:endParaRPr lang="en-US"/>
                        </a:p>
                      </a:txBody>
                      <a:tcPr marL="67407" marR="67407" marT="0" marB="0">
                        <a:blipFill>
                          <a:blip r:embed="rId3"/>
                          <a:stretch>
                            <a:fillRect l="-91379" t="-182407" r="-460" b="-467593"/>
                          </a:stretch>
                        </a:blipFill>
                      </a:tcPr>
                    </a:tc>
                    <a:extLst>
                      <a:ext uri="{0D108BD9-81ED-4DB2-BD59-A6C34878D82A}">
                        <a16:rowId xmlns:a16="http://schemas.microsoft.com/office/drawing/2014/main" val="1816362713"/>
                      </a:ext>
                    </a:extLst>
                  </a:tr>
                  <a:tr h="608648">
                    <a:tc>
                      <a:txBody>
                        <a:bodyPr/>
                        <a:lstStyle/>
                        <a:p>
                          <a:pPr marL="228600" marR="0">
                            <a:lnSpc>
                              <a:spcPct val="107000"/>
                            </a:lnSpc>
                            <a:spcBef>
                              <a:spcPts val="0"/>
                            </a:spcBef>
                            <a:spcAft>
                              <a:spcPts val="800"/>
                            </a:spcAft>
                            <a:tabLst>
                              <a:tab pos="457200" algn="l"/>
                              <a:tab pos="914400" algn="l"/>
                              <a:tab pos="1371600" algn="l"/>
                              <a:tab pos="1828800" algn="l"/>
                              <a:tab pos="3822700" algn="l"/>
                            </a:tabLst>
                          </a:pPr>
                          <a:r>
                            <a:rPr lang="en-US" sz="1400">
                              <a:effectLst/>
                            </a:rPr>
                            <a:t>Fractional bias (FB)</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tc>
                    <a:tc>
                      <a:txBody>
                        <a:bodyPr/>
                        <a:lstStyle/>
                        <a:p>
                          <a:endParaRPr lang="en-US"/>
                        </a:p>
                      </a:txBody>
                      <a:tcPr marL="67407" marR="67407" marT="0" marB="0">
                        <a:blipFill>
                          <a:blip r:embed="rId3"/>
                          <a:stretch>
                            <a:fillRect l="-91379" t="-305000" r="-460" b="-405000"/>
                          </a:stretch>
                        </a:blipFill>
                      </a:tcPr>
                    </a:tc>
                    <a:extLst>
                      <a:ext uri="{0D108BD9-81ED-4DB2-BD59-A6C34878D82A}">
                        <a16:rowId xmlns:a16="http://schemas.microsoft.com/office/drawing/2014/main" val="2484172002"/>
                      </a:ext>
                    </a:extLst>
                  </a:tr>
                  <a:tr h="568897">
                    <a:tc>
                      <a:txBody>
                        <a:bodyPr/>
                        <a:lstStyle/>
                        <a:p>
                          <a:pPr marL="228600" marR="0">
                            <a:lnSpc>
                              <a:spcPct val="107000"/>
                            </a:lnSpc>
                            <a:spcBef>
                              <a:spcPts val="300"/>
                            </a:spcBef>
                            <a:spcAft>
                              <a:spcPts val="300"/>
                            </a:spcAft>
                            <a:tabLst>
                              <a:tab pos="457200" algn="l"/>
                              <a:tab pos="914400" algn="l"/>
                              <a:tab pos="1371600" algn="l"/>
                              <a:tab pos="1828800" algn="l"/>
                              <a:tab pos="3822700" algn="l"/>
                            </a:tabLst>
                          </a:pPr>
                          <a:r>
                            <a:rPr lang="en-US" sz="1400">
                              <a:effectLst/>
                            </a:rPr>
                            <a:t>Fraction of predictions within a factor of two of observations (FAC2) </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tc>
                    <a:tc>
                      <a:txBody>
                        <a:bodyPr/>
                        <a:lstStyle/>
                        <a:p>
                          <a:endParaRPr lang="en-US"/>
                        </a:p>
                      </a:txBody>
                      <a:tcPr marL="67407" marR="67407" marT="0" marB="0">
                        <a:blipFill>
                          <a:blip r:embed="rId3"/>
                          <a:stretch>
                            <a:fillRect l="-91379" t="-430851" r="-460" b="-330851"/>
                          </a:stretch>
                        </a:blipFill>
                      </a:tcPr>
                    </a:tc>
                    <a:extLst>
                      <a:ext uri="{0D108BD9-81ED-4DB2-BD59-A6C34878D82A}">
                        <a16:rowId xmlns:a16="http://schemas.microsoft.com/office/drawing/2014/main" val="2016269521"/>
                      </a:ext>
                    </a:extLst>
                  </a:tr>
                  <a:tr h="599313">
                    <a:tc>
                      <a:txBody>
                        <a:bodyPr/>
                        <a:lstStyle/>
                        <a:p>
                          <a:pPr marL="228600" marR="0">
                            <a:lnSpc>
                              <a:spcPct val="107000"/>
                            </a:lnSpc>
                            <a:spcBef>
                              <a:spcPts val="0"/>
                            </a:spcBef>
                            <a:spcAft>
                              <a:spcPts val="800"/>
                            </a:spcAft>
                            <a:tabLst>
                              <a:tab pos="457200" algn="l"/>
                              <a:tab pos="914400" algn="l"/>
                              <a:tab pos="1371600" algn="l"/>
                              <a:tab pos="1828800" algn="l"/>
                              <a:tab pos="3822700" algn="l"/>
                            </a:tabLst>
                          </a:pPr>
                          <a:r>
                            <a:rPr lang="en-US" sz="1400">
                              <a:effectLst/>
                            </a:rPr>
                            <a:t>The mean normalized bias (MNB)</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tc>
                    <a:tc>
                      <a:txBody>
                        <a:bodyPr/>
                        <a:lstStyle/>
                        <a:p>
                          <a:endParaRPr lang="en-US"/>
                        </a:p>
                      </a:txBody>
                      <a:tcPr marL="67407" marR="67407" marT="0" marB="0">
                        <a:blipFill>
                          <a:blip r:embed="rId3"/>
                          <a:stretch>
                            <a:fillRect l="-91379" t="-509184" r="-460" b="-217347"/>
                          </a:stretch>
                        </a:blipFill>
                      </a:tcPr>
                    </a:tc>
                    <a:extLst>
                      <a:ext uri="{0D108BD9-81ED-4DB2-BD59-A6C34878D82A}">
                        <a16:rowId xmlns:a16="http://schemas.microsoft.com/office/drawing/2014/main" val="1537007777"/>
                      </a:ext>
                    </a:extLst>
                  </a:tr>
                  <a:tr h="350435">
                    <a:tc>
                      <a:txBody>
                        <a:bodyPr/>
                        <a:lstStyle/>
                        <a:p>
                          <a:pPr marL="228600" marR="0">
                            <a:lnSpc>
                              <a:spcPct val="107000"/>
                            </a:lnSpc>
                            <a:spcBef>
                              <a:spcPts val="300"/>
                            </a:spcBef>
                            <a:spcAft>
                              <a:spcPts val="300"/>
                            </a:spcAft>
                            <a:tabLst>
                              <a:tab pos="457200" algn="l"/>
                              <a:tab pos="914400" algn="l"/>
                              <a:tab pos="1371600" algn="l"/>
                              <a:tab pos="1828800" algn="l"/>
                              <a:tab pos="3822700" algn="l"/>
                            </a:tabLst>
                          </a:pPr>
                          <a:r>
                            <a:rPr lang="en-US" sz="1400" dirty="0">
                              <a:effectLst/>
                            </a:rPr>
                            <a:t>The mean bias (MB)</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tc>
                    <a:tc>
                      <a:txBody>
                        <a:bodyPr/>
                        <a:lstStyle/>
                        <a:p>
                          <a:endParaRPr lang="en-US"/>
                        </a:p>
                      </a:txBody>
                      <a:tcPr marL="67407" marR="67407" marT="0" marB="0">
                        <a:blipFill>
                          <a:blip r:embed="rId3"/>
                          <a:stretch>
                            <a:fillRect l="-91379" t="-1029310" r="-460" b="-267241"/>
                          </a:stretch>
                        </a:blipFill>
                      </a:tcPr>
                    </a:tc>
                    <a:extLst>
                      <a:ext uri="{0D108BD9-81ED-4DB2-BD59-A6C34878D82A}">
                        <a16:rowId xmlns:a16="http://schemas.microsoft.com/office/drawing/2014/main" val="1535896765"/>
                      </a:ext>
                    </a:extLst>
                  </a:tr>
                  <a:tr h="599313">
                    <a:tc>
                      <a:txBody>
                        <a:bodyPr/>
                        <a:lstStyle/>
                        <a:p>
                          <a:pPr marL="228600" marR="0">
                            <a:lnSpc>
                              <a:spcPct val="107000"/>
                            </a:lnSpc>
                            <a:spcBef>
                              <a:spcPts val="300"/>
                            </a:spcBef>
                            <a:spcAft>
                              <a:spcPts val="300"/>
                            </a:spcAft>
                            <a:tabLst>
                              <a:tab pos="457200" algn="l"/>
                              <a:tab pos="914400" algn="l"/>
                              <a:tab pos="1371600" algn="l"/>
                              <a:tab pos="1828800" algn="l"/>
                              <a:tab pos="3822700" algn="l"/>
                            </a:tabLst>
                          </a:pPr>
                          <a:r>
                            <a:rPr lang="en-US" sz="1400">
                              <a:effectLst/>
                            </a:rPr>
                            <a:t>The mean absolute normalized gross error (MANGE)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tc>
                    <a:tc>
                      <a:txBody>
                        <a:bodyPr/>
                        <a:lstStyle/>
                        <a:p>
                          <a:endParaRPr lang="en-US"/>
                        </a:p>
                      </a:txBody>
                      <a:tcPr marL="67407" marR="67407" marT="0" marB="0">
                        <a:blipFill>
                          <a:blip r:embed="rId3"/>
                          <a:stretch>
                            <a:fillRect l="-91379" t="-668367" r="-460" b="-58163"/>
                          </a:stretch>
                        </a:blipFill>
                      </a:tcPr>
                    </a:tc>
                    <a:extLst>
                      <a:ext uri="{0D108BD9-81ED-4DB2-BD59-A6C34878D82A}">
                        <a16:rowId xmlns:a16="http://schemas.microsoft.com/office/drawing/2014/main" val="3392406652"/>
                      </a:ext>
                    </a:extLst>
                  </a:tr>
                  <a:tr h="334963">
                    <a:tc>
                      <a:txBody>
                        <a:bodyPr/>
                        <a:lstStyle/>
                        <a:p>
                          <a:pPr marL="228600" marR="0">
                            <a:lnSpc>
                              <a:spcPct val="107000"/>
                            </a:lnSpc>
                            <a:spcBef>
                              <a:spcPts val="0"/>
                            </a:spcBef>
                            <a:spcAft>
                              <a:spcPts val="800"/>
                            </a:spcAft>
                            <a:tabLst>
                              <a:tab pos="457200" algn="l"/>
                              <a:tab pos="914400" algn="l"/>
                              <a:tab pos="1371600" algn="l"/>
                              <a:tab pos="1828800" algn="l"/>
                              <a:tab pos="3822700" algn="l"/>
                            </a:tabLst>
                          </a:pPr>
                          <a:r>
                            <a:rPr lang="en-US" sz="1400">
                              <a:effectLst/>
                            </a:rPr>
                            <a:t>The mean error (ME)</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407" marR="67407" marT="0" marB="0"/>
                    </a:tc>
                    <a:tc>
                      <a:txBody>
                        <a:bodyPr/>
                        <a:lstStyle/>
                        <a:p>
                          <a:endParaRPr lang="en-US"/>
                        </a:p>
                      </a:txBody>
                      <a:tcPr marL="67407" marR="67407" marT="0" marB="0">
                        <a:blipFill>
                          <a:blip r:embed="rId3"/>
                          <a:stretch>
                            <a:fillRect l="-91379" t="-1369091" r="-460" b="-3636"/>
                          </a:stretch>
                        </a:blipFill>
                      </a:tcPr>
                    </a:tc>
                    <a:extLst>
                      <a:ext uri="{0D108BD9-81ED-4DB2-BD59-A6C34878D82A}">
                        <a16:rowId xmlns:a16="http://schemas.microsoft.com/office/drawing/2014/main" val="1043712907"/>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787ECC3-B435-4F3B-842D-D4AF7EEDAABE}"/>
                  </a:ext>
                </a:extLst>
              </p:cNvPr>
              <p:cNvSpPr txBox="1"/>
              <p:nvPr/>
            </p:nvSpPr>
            <p:spPr>
              <a:xfrm>
                <a:off x="838200" y="1308395"/>
                <a:ext cx="10515600" cy="615553"/>
              </a:xfrm>
              <a:prstGeom prst="rect">
                <a:avLst/>
              </a:prstGeom>
              <a:noFill/>
            </p:spPr>
            <p:txBody>
              <a:bodyPr wrap="square" rtlCol="0">
                <a:spAutoFit/>
              </a:bodyPr>
              <a:lstStyle/>
              <a:p>
                <a:pPr algn="ctr"/>
                <a:r>
                  <a:rPr lang="en-US" b="1" dirty="0"/>
                  <a:t>Performance Measures for Model-to-Monitor Comparison, Source: (Askariyeh et al., 2020)</a:t>
                </a:r>
              </a:p>
              <a:p>
                <a:pPr algn="ctr"/>
                <a:r>
                  <a:rPr lang="en-US" sz="1600" dirty="0"/>
                  <a:t>(</a:t>
                </a:r>
                <a14:m>
                  <m:oMath xmlns:m="http://schemas.openxmlformats.org/officeDocument/2006/math">
                    <m:sSub>
                      <m:sSubPr>
                        <m:ctrlPr>
                          <a:rPr lang="en-US" sz="1600" i="1">
                            <a:latin typeface="Cambria Math" panose="02040503050406030204" pitchFamily="18" charset="0"/>
                          </a:rPr>
                        </m:ctrlPr>
                      </m:sSubPr>
                      <m:e>
                        <m:r>
                          <a:rPr lang="en-US" sz="1600" b="1" i="1">
                            <a:latin typeface="Cambria Math" panose="02040503050406030204" pitchFamily="18" charset="0"/>
                          </a:rPr>
                          <m:t>𝑪</m:t>
                        </m:r>
                      </m:e>
                      <m:sub>
                        <m:r>
                          <a:rPr lang="en-US" sz="1600" b="1" i="1">
                            <a:latin typeface="Cambria Math" panose="02040503050406030204" pitchFamily="18" charset="0"/>
                          </a:rPr>
                          <m:t>𝑷</m:t>
                        </m:r>
                      </m:sub>
                    </m:sSub>
                  </m:oMath>
                </a14:m>
                <a:r>
                  <a:rPr lang="en-US" sz="1600" dirty="0"/>
                  <a:t> denotes “Predicted Concentrations”, </a:t>
                </a:r>
                <a14:m>
                  <m:oMath xmlns:m="http://schemas.openxmlformats.org/officeDocument/2006/math">
                    <m:sSub>
                      <m:sSubPr>
                        <m:ctrlPr>
                          <a:rPr lang="en-US" sz="1600" i="1">
                            <a:latin typeface="Cambria Math" panose="02040503050406030204" pitchFamily="18" charset="0"/>
                          </a:rPr>
                        </m:ctrlPr>
                      </m:sSubPr>
                      <m:e>
                        <m:r>
                          <a:rPr lang="en-US" sz="1600" b="1" i="1">
                            <a:latin typeface="Cambria Math" panose="02040503050406030204" pitchFamily="18" charset="0"/>
                          </a:rPr>
                          <m:t>𝑪</m:t>
                        </m:r>
                      </m:e>
                      <m:sub>
                        <m:r>
                          <a:rPr lang="en-US" sz="1600" b="1" i="1">
                            <a:latin typeface="Cambria Math" panose="02040503050406030204" pitchFamily="18" charset="0"/>
                          </a:rPr>
                          <m:t>𝑶</m:t>
                        </m:r>
                      </m:sub>
                    </m:sSub>
                  </m:oMath>
                </a14:m>
                <a:r>
                  <a:rPr lang="en-US" sz="1600" dirty="0"/>
                  <a:t> denotes “Observed Concentrations”, and </a:t>
                </a:r>
                <a14:m>
                  <m:oMath xmlns:m="http://schemas.openxmlformats.org/officeDocument/2006/math">
                    <m:r>
                      <a:rPr lang="en-US" sz="1600" b="1" i="1">
                        <a:latin typeface="Cambria Math" panose="02040503050406030204" pitchFamily="18" charset="0"/>
                      </a:rPr>
                      <m:t>𝝈</m:t>
                    </m:r>
                  </m:oMath>
                </a14:m>
                <a:r>
                  <a:rPr lang="en-US" sz="1600" dirty="0"/>
                  <a:t> stands for standard deviation) </a:t>
                </a:r>
              </a:p>
            </p:txBody>
          </p:sp>
        </mc:Choice>
        <mc:Fallback xmlns="">
          <p:sp>
            <p:nvSpPr>
              <p:cNvPr id="5" name="TextBox 4">
                <a:extLst>
                  <a:ext uri="{FF2B5EF4-FFF2-40B4-BE49-F238E27FC236}">
                    <a16:creationId xmlns:a16="http://schemas.microsoft.com/office/drawing/2014/main" id="{C787ECC3-B435-4F3B-842D-D4AF7EEDAABE}"/>
                  </a:ext>
                </a:extLst>
              </p:cNvPr>
              <p:cNvSpPr txBox="1">
                <a:spLocks noRot="1" noChangeAspect="1" noMove="1" noResize="1" noEditPoints="1" noAdjustHandles="1" noChangeArrowheads="1" noChangeShapeType="1" noTextEdit="1"/>
              </p:cNvSpPr>
              <p:nvPr/>
            </p:nvSpPr>
            <p:spPr>
              <a:xfrm>
                <a:off x="838200" y="1308395"/>
                <a:ext cx="10515600" cy="615553"/>
              </a:xfrm>
              <a:prstGeom prst="rect">
                <a:avLst/>
              </a:prstGeom>
              <a:blipFill>
                <a:blip r:embed="rId4"/>
                <a:stretch>
                  <a:fillRect t="-5941" b="-11881"/>
                </a:stretch>
              </a:blipFill>
            </p:spPr>
            <p:txBody>
              <a:bodyPr/>
              <a:lstStyle/>
              <a:p>
                <a:r>
                  <a:rPr lang="en-US">
                    <a:noFill/>
                  </a:rPr>
                  <a:t> </a:t>
                </a:r>
              </a:p>
            </p:txBody>
          </p:sp>
        </mc:Fallback>
      </mc:AlternateContent>
    </p:spTree>
    <p:extLst>
      <p:ext uri="{BB962C8B-B14F-4D97-AF65-F5344CB8AC3E}">
        <p14:creationId xmlns:p14="http://schemas.microsoft.com/office/powerpoint/2010/main" val="1806197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92500" lnSpcReduction="20000"/>
          </a:bodyPr>
          <a:lstStyle/>
          <a:p>
            <a:r>
              <a:rPr lang="en-US" dirty="0"/>
              <a:t>Despite their popularity, little is known about how well LUR models predict personal exposures. This limitation is a challenge for all exposure assessment methods.</a:t>
            </a:r>
          </a:p>
          <a:p>
            <a:r>
              <a:rPr lang="en-US" dirty="0"/>
              <a:t>One study assessed the agreement of LUR models with measured personal exposures in Helsinki, Utrecht, and Barcelona, following 15 volunteers (Montagne et al., 2013)</a:t>
            </a:r>
          </a:p>
          <a:p>
            <a:r>
              <a:rPr lang="en-US" dirty="0"/>
              <a:t>BC, NO</a:t>
            </a:r>
            <a:r>
              <a:rPr lang="en-US" baseline="-25000" dirty="0"/>
              <a:t>2</a:t>
            </a:r>
            <a:r>
              <a:rPr lang="en-US" dirty="0"/>
              <a:t>, NO</a:t>
            </a:r>
            <a:r>
              <a:rPr lang="en-US" baseline="-25000" dirty="0"/>
              <a:t>x</a:t>
            </a:r>
            <a:r>
              <a:rPr lang="en-US" dirty="0"/>
              <a:t> and PM</a:t>
            </a:r>
            <a:r>
              <a:rPr lang="en-US" baseline="-25000" dirty="0"/>
              <a:t>2.5</a:t>
            </a:r>
            <a:r>
              <a:rPr lang="en-US" dirty="0"/>
              <a:t> exposures were assessed </a:t>
            </a:r>
          </a:p>
          <a:p>
            <a:r>
              <a:rPr lang="en-US" dirty="0"/>
              <a:t>Per participant, six 96 h outdoor, indoor, and personal measurements spread over three seasons were conducted</a:t>
            </a:r>
          </a:p>
          <a:p>
            <a:r>
              <a:rPr lang="en-US" dirty="0"/>
              <a:t>The BC LUR models explained 39%, 44%, and 20% of personal exposure variability (R</a:t>
            </a:r>
            <a:r>
              <a:rPr lang="en-US" baseline="30000" dirty="0"/>
              <a:t>2</a:t>
            </a:r>
            <a:r>
              <a:rPr lang="en-US" dirty="0"/>
              <a:t>) in Helsinki, Utrecht, and Barcelona</a:t>
            </a:r>
          </a:p>
          <a:p>
            <a:r>
              <a:rPr lang="en-US" dirty="0"/>
              <a:t>The correlations with the other pollutants were much poorer (Montagne et al., 2013)</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Comparison to Personal Exposures</a:t>
            </a:r>
          </a:p>
        </p:txBody>
      </p:sp>
    </p:spTree>
    <p:extLst>
      <p:ext uri="{BB962C8B-B14F-4D97-AF65-F5344CB8AC3E}">
        <p14:creationId xmlns:p14="http://schemas.microsoft.com/office/powerpoint/2010/main" val="1552136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Comparison to Personal Exposures</a:t>
            </a:r>
          </a:p>
        </p:txBody>
      </p:sp>
      <p:sp>
        <p:nvSpPr>
          <p:cNvPr id="4" name="TextBox 3">
            <a:extLst>
              <a:ext uri="{FF2B5EF4-FFF2-40B4-BE49-F238E27FC236}">
                <a16:creationId xmlns:a16="http://schemas.microsoft.com/office/drawing/2014/main" id="{21029B96-C033-4035-A461-463F79A0F48C}"/>
              </a:ext>
            </a:extLst>
          </p:cNvPr>
          <p:cNvSpPr txBox="1"/>
          <p:nvPr/>
        </p:nvSpPr>
        <p:spPr>
          <a:xfrm>
            <a:off x="208548" y="1335505"/>
            <a:ext cx="11774906" cy="830997"/>
          </a:xfrm>
          <a:prstGeom prst="rect">
            <a:avLst/>
          </a:prstGeom>
          <a:noFill/>
        </p:spPr>
        <p:txBody>
          <a:bodyPr wrap="square" rtlCol="0">
            <a:spAutoFit/>
          </a:bodyPr>
          <a:lstStyle/>
          <a:p>
            <a:pPr algn="ctr"/>
            <a:r>
              <a:rPr lang="en-US" sz="2400" b="1" dirty="0"/>
              <a:t>Relationship between LUR-Modeled Outdoor Concentrations and Measured Average Outdoor/Indoor/Personal Concentrations (N = 15)</a:t>
            </a:r>
            <a:r>
              <a:rPr lang="en-US" sz="2400" b="1" baseline="30000" dirty="0"/>
              <a:t>a</a:t>
            </a:r>
            <a:r>
              <a:rPr lang="en-US" sz="2400" b="1" dirty="0"/>
              <a:t> , Source: (Montagne et al., 2013)</a:t>
            </a:r>
          </a:p>
        </p:txBody>
      </p:sp>
      <p:pic>
        <p:nvPicPr>
          <p:cNvPr id="5" name="Picture 4">
            <a:extLst>
              <a:ext uri="{FF2B5EF4-FFF2-40B4-BE49-F238E27FC236}">
                <a16:creationId xmlns:a16="http://schemas.microsoft.com/office/drawing/2014/main" id="{3DEEF4C0-613E-4F89-A9AA-96A599D452D4}"/>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90144" y="2174967"/>
            <a:ext cx="11411712" cy="4389120"/>
          </a:xfrm>
          <a:prstGeom prst="rect">
            <a:avLst/>
          </a:prstGeom>
        </p:spPr>
      </p:pic>
    </p:spTree>
    <p:extLst>
      <p:ext uri="{BB962C8B-B14F-4D97-AF65-F5344CB8AC3E}">
        <p14:creationId xmlns:p14="http://schemas.microsoft.com/office/powerpoint/2010/main" val="2674796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dirty="0"/>
              <a:t>While LUR models include traffic-related variables, they cannot provide specific quantification to the contribution of traffic to the modeled exposure estimates </a:t>
            </a:r>
          </a:p>
          <a:p>
            <a:r>
              <a:rPr lang="en-US" dirty="0"/>
              <a:t>The true contribution of traffic to the regression is not always known or reported</a:t>
            </a:r>
          </a:p>
          <a:p>
            <a:r>
              <a:rPr lang="en-US" dirty="0"/>
              <a:t>However, the models provide a good method to capture intraurban variations in air pollution, typically driven by traffic</a:t>
            </a:r>
          </a:p>
          <a:p>
            <a:r>
              <a:rPr lang="en-US" dirty="0"/>
              <a:t>Depending on the pollutant, LUR models may also be sensitive to a specific segment of the vehicle fleet rather than total traffic. For example, BC and ultra-fine particles may be more indicative of diesel traffic under some conditions (Bai et al. 2018a, Bai et al. 2018b, Henderson et al. 2007)</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Specificity to Traffic</a:t>
            </a:r>
          </a:p>
        </p:txBody>
      </p:sp>
    </p:spTree>
    <p:extLst>
      <p:ext uri="{BB962C8B-B14F-4D97-AF65-F5344CB8AC3E}">
        <p14:creationId xmlns:p14="http://schemas.microsoft.com/office/powerpoint/2010/main" val="2388108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r>
              <a:rPr lang="en-US" dirty="0"/>
              <a:t>Relatively practical method for modeling air pollution, relatively easy to collate input data, low costs</a:t>
            </a:r>
          </a:p>
          <a:p>
            <a:r>
              <a:rPr lang="en-US" dirty="0"/>
              <a:t>Good agreement between measured and estimated averages of BC and NO</a:t>
            </a:r>
            <a:r>
              <a:rPr lang="en-US" baseline="-25000" dirty="0"/>
              <a:t>2</a:t>
            </a:r>
            <a:r>
              <a:rPr lang="en-US" dirty="0"/>
              <a:t>, less agreement with other pollutants especially PM and PM components </a:t>
            </a:r>
          </a:p>
          <a:p>
            <a:r>
              <a:rPr lang="en-US" dirty="0"/>
              <a:t>Ability to better characterize finer scale variation in air pollution, which are important for accurate exposure assessment</a:t>
            </a:r>
          </a:p>
          <a:p>
            <a:r>
              <a:rPr lang="en-US" dirty="0"/>
              <a:t>Modelling based on measurements and information around measurement points</a:t>
            </a:r>
          </a:p>
          <a:p>
            <a:r>
              <a:rPr lang="en-US" dirty="0"/>
              <a:t>Medium need for updated data (Khreis and Nieuwenhuijsen, 2017)</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Strengths of LUR modeling </a:t>
            </a:r>
          </a:p>
        </p:txBody>
      </p:sp>
    </p:spTree>
    <p:extLst>
      <p:ext uri="{BB962C8B-B14F-4D97-AF65-F5344CB8AC3E}">
        <p14:creationId xmlns:p14="http://schemas.microsoft.com/office/powerpoint/2010/main" val="1110958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11167"/>
            <a:ext cx="10755489" cy="931207"/>
          </a:xfrm>
        </p:spPr>
        <p:txBody>
          <a:bodyPr>
            <a:normAutofit/>
          </a:bodyPr>
          <a:lstStyle/>
          <a:p>
            <a:r>
              <a:rPr lang="en-US" dirty="0"/>
              <a:t>Lecture #21: Land-Use Regression Modeling</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9" y="2459504"/>
            <a:ext cx="10298723" cy="1938992"/>
          </a:xfrm>
          <a:prstGeom prst="rect">
            <a:avLst/>
          </a:prstGeom>
          <a:noFill/>
        </p:spPr>
        <p:txBody>
          <a:bodyPr wrap="square" rtlCol="0">
            <a:spAutoFit/>
          </a:bodyPr>
          <a:lstStyle/>
          <a:p>
            <a:pPr algn="ctr"/>
            <a:r>
              <a:rPr lang="en-US" sz="2400" b="1" dirty="0"/>
              <a:t>Haneen Khreis</a:t>
            </a:r>
          </a:p>
          <a:p>
            <a:pPr algn="ctr"/>
            <a:r>
              <a:rPr lang="en-US" sz="2400" b="1" dirty="0"/>
              <a:t>Texas A&amp;M Transportation Institute</a:t>
            </a:r>
          </a:p>
          <a:p>
            <a:pPr algn="ctr"/>
            <a:r>
              <a:rPr lang="en-US" sz="2400" b="1" dirty="0">
                <a:hlinkClick r:id="rId3"/>
              </a:rPr>
              <a:t>H-Khreis@tti.tamu.edu</a:t>
            </a:r>
            <a:r>
              <a:rPr lang="en-US" sz="2400" b="1" dirty="0"/>
              <a:t>, (979) 317-2799 x42799</a:t>
            </a:r>
          </a:p>
          <a:p>
            <a:pPr algn="ctr"/>
            <a:r>
              <a:rPr lang="en-US" sz="2400" b="1" dirty="0"/>
              <a:t>The author declares that there is no conflict of interest</a:t>
            </a:r>
          </a:p>
          <a:p>
            <a:pPr algn="ctr"/>
            <a:r>
              <a:rPr lang="en-US" sz="2400" b="1" dirty="0"/>
              <a:t>Lecture Track(s): HT/TT</a:t>
            </a:r>
            <a:endParaRPr lang="en-US" sz="2400" b="1" dirty="0">
              <a:solidFill>
                <a:srgbClr val="FF0000"/>
              </a:solidFill>
            </a:endParaRPr>
          </a:p>
        </p:txBody>
      </p:sp>
    </p:spTree>
    <p:extLst>
      <p:ext uri="{BB962C8B-B14F-4D97-AF65-F5344CB8AC3E}">
        <p14:creationId xmlns:p14="http://schemas.microsoft.com/office/powerpoint/2010/main" val="3411412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77500" lnSpcReduction="20000"/>
          </a:bodyPr>
          <a:lstStyle/>
          <a:p>
            <a:r>
              <a:rPr lang="en-US" dirty="0"/>
              <a:t>Only reflect the predictors used in the model</a:t>
            </a:r>
          </a:p>
          <a:p>
            <a:r>
              <a:rPr lang="en-US" dirty="0"/>
              <a:t>Elevated number of air pollutant measurements and predictor variable (e.g. land use, geographic, traffic) data required for adequate model development and validation</a:t>
            </a:r>
          </a:p>
          <a:p>
            <a:r>
              <a:rPr lang="en-US" dirty="0"/>
              <a:t>Subject to varying uncertainties amongst different pollutants</a:t>
            </a:r>
          </a:p>
          <a:p>
            <a:r>
              <a:rPr lang="en-US" dirty="0"/>
              <a:t>The true contribution of traffic to the regression is not always known or reported</a:t>
            </a:r>
          </a:p>
          <a:p>
            <a:r>
              <a:rPr lang="en-US" dirty="0"/>
              <a:t>Difficult to take into account street canyon effects; meteorology and atmospheric chemistry</a:t>
            </a:r>
          </a:p>
          <a:p>
            <a:r>
              <a:rPr lang="en-US" dirty="0"/>
              <a:t>The quality of the data representing ‘meaningful’ predictors may be an issue and will affect the overall accuracy of the model</a:t>
            </a:r>
          </a:p>
          <a:p>
            <a:r>
              <a:rPr lang="en-US" dirty="0"/>
              <a:t>The model’s outputs are sensitive to the locations and density of the sampling sites</a:t>
            </a:r>
          </a:p>
          <a:p>
            <a:r>
              <a:rPr lang="en-US" dirty="0"/>
              <a:t>Generally disregards exposure variability due to mobility/individual activity</a:t>
            </a:r>
          </a:p>
          <a:p>
            <a:r>
              <a:rPr lang="en-US" dirty="0"/>
              <a:t>Assume independence between sampled locations</a:t>
            </a:r>
          </a:p>
          <a:p>
            <a:r>
              <a:rPr lang="en-US" dirty="0"/>
              <a:t>Location specific and may not be applicable to other locations (Khreis and Nieuwenhuijsen, 2017)</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Limitations of LUR modeling  </a:t>
            </a:r>
          </a:p>
        </p:txBody>
      </p:sp>
    </p:spTree>
    <p:extLst>
      <p:ext uri="{BB962C8B-B14F-4D97-AF65-F5344CB8AC3E}">
        <p14:creationId xmlns:p14="http://schemas.microsoft.com/office/powerpoint/2010/main" val="1510635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92500" lnSpcReduction="10000"/>
          </a:bodyPr>
          <a:lstStyle/>
          <a:p>
            <a:r>
              <a:rPr lang="en-US" dirty="0"/>
              <a:t>LUR modeling is an increasingly popular method used in exposure assessment in epidemiological, health impact and burden of disease assessment studies </a:t>
            </a:r>
          </a:p>
          <a:p>
            <a:r>
              <a:rPr lang="en-US" dirty="0"/>
              <a:t>The method is practical but has important limitations mainly related to the input data and the sampling density of the monitoring sites</a:t>
            </a:r>
          </a:p>
          <a:p>
            <a:r>
              <a:rPr lang="en-US" dirty="0"/>
              <a:t>The validation of LUR models is a critical part of the development and application of this method </a:t>
            </a:r>
          </a:p>
          <a:p>
            <a:r>
              <a:rPr lang="en-US" dirty="0"/>
              <a:t>Certain validation methods might result in artificially high R</a:t>
            </a:r>
            <a:r>
              <a:rPr lang="en-US" baseline="30000" dirty="0"/>
              <a:t>2</a:t>
            </a:r>
            <a:r>
              <a:rPr lang="en-US" dirty="0"/>
              <a:t> and the use of independent measurements for validation, which have not been used in model development, is recommended</a:t>
            </a:r>
          </a:p>
          <a:p>
            <a:r>
              <a:rPr lang="en-US" dirty="0"/>
              <a:t>BC and NO</a:t>
            </a:r>
            <a:r>
              <a:rPr lang="en-US" baseline="-25000" dirty="0"/>
              <a:t>2</a:t>
            </a:r>
            <a:r>
              <a:rPr lang="en-US" dirty="0"/>
              <a:t> LUR models seem to capture the variability of these pollutants better than PM</a:t>
            </a:r>
            <a:r>
              <a:rPr lang="en-US" baseline="-25000" dirty="0"/>
              <a:t>2.5</a:t>
            </a:r>
            <a:r>
              <a:rPr lang="en-US" dirty="0"/>
              <a:t> and PM</a:t>
            </a:r>
            <a:r>
              <a:rPr lang="en-US" baseline="-25000" dirty="0"/>
              <a:t>10 </a:t>
            </a:r>
            <a:r>
              <a:rPr lang="en-US" dirty="0"/>
              <a:t>models </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792981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sz="2600" dirty="0"/>
              <a:t>More information on how well LUR models agree with personal exposures is needed (applicable to other exposure assessment methods too)</a:t>
            </a:r>
          </a:p>
          <a:p>
            <a:r>
              <a:rPr lang="en-US" sz="2600" dirty="0"/>
              <a:t>More work to improve the accuracy of LUR models is needed, especially in the case of PM pollutants</a:t>
            </a:r>
          </a:p>
          <a:p>
            <a:r>
              <a:rPr lang="en-US" sz="2600" dirty="0"/>
              <a:t>Proper validation of LUR models needs to be done using an independent measurements data set that was not used in model development</a:t>
            </a:r>
          </a:p>
          <a:p>
            <a:r>
              <a:rPr lang="en-US" sz="2600" dirty="0"/>
              <a:t>The application of LUR in assessing personal exposures is still in its infancy</a:t>
            </a:r>
          </a:p>
          <a:p>
            <a:r>
              <a:rPr lang="en-US" sz="2600" dirty="0"/>
              <a:t>The integration of LUR models with other models or measurements (hybrid models) may improve the overall accuracy of the models’ predictions (Medeiros and Khreis, 2020)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LUR models are becoming an increasingly popular to estimate human exposure to air pollution with a significant recent growth in the number of studies using these models</a:t>
            </a:r>
          </a:p>
          <a:p>
            <a:r>
              <a:rPr lang="en-US" dirty="0"/>
              <a:t>These models are practical, relatively inexpensive and can capture intra-urban variations of air pollution at a relatively fine spatial resolution and stable temporal predictions</a:t>
            </a:r>
          </a:p>
          <a:p>
            <a:r>
              <a:rPr lang="en-US" dirty="0"/>
              <a:t>However, these models have many limitations and their quality differs significantly across different pollutants and different locations</a:t>
            </a:r>
          </a:p>
          <a:p>
            <a:r>
              <a:rPr lang="en-US" dirty="0"/>
              <a:t>They are also incapable of source apportionment and tracing the air pollution concentrations back to their sources </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pPr lvl="0"/>
            <a:r>
              <a:rPr lang="en-US" dirty="0"/>
              <a:t>BC: Black Carbon </a:t>
            </a:r>
          </a:p>
          <a:p>
            <a:pPr lvl="0"/>
            <a:r>
              <a:rPr lang="en-US" dirty="0"/>
              <a:t>ESCAPE: European Study of Cohorts for Air Pollution Effects</a:t>
            </a:r>
          </a:p>
          <a:p>
            <a:pPr lvl="0"/>
            <a:r>
              <a:rPr lang="en-US" dirty="0"/>
              <a:t>GIS: Geographical Information Systems </a:t>
            </a:r>
          </a:p>
          <a:p>
            <a:pPr lvl="0"/>
            <a:r>
              <a:rPr lang="en-US" dirty="0"/>
              <a:t>HEV: Hold-Out-Evaluation</a:t>
            </a:r>
          </a:p>
          <a:p>
            <a:pPr lvl="0"/>
            <a:r>
              <a:rPr lang="en-US" dirty="0"/>
              <a:t>LOOCV: Leave-One-Out-Cross-Validation</a:t>
            </a:r>
          </a:p>
          <a:p>
            <a:pPr lvl="0"/>
            <a:r>
              <a:rPr lang="en-US" dirty="0"/>
              <a:t>LUR: Land Use Regression </a:t>
            </a:r>
          </a:p>
          <a:p>
            <a:pPr lvl="0"/>
            <a:r>
              <a:rPr lang="en-US" dirty="0"/>
              <a:t>NO</a:t>
            </a:r>
            <a:r>
              <a:rPr lang="en-US" baseline="-25000" dirty="0"/>
              <a:t>2</a:t>
            </a:r>
            <a:r>
              <a:rPr lang="en-US" dirty="0"/>
              <a:t>: Nitrogen Dioxide</a:t>
            </a:r>
          </a:p>
          <a:p>
            <a:pPr lvl="0"/>
            <a:r>
              <a:rPr lang="en-US" dirty="0"/>
              <a:t>NO</a:t>
            </a:r>
            <a:r>
              <a:rPr lang="en-US" baseline="-25000" dirty="0"/>
              <a:t>x</a:t>
            </a:r>
            <a:r>
              <a:rPr lang="en-US" dirty="0"/>
              <a:t>: Nitrogen Oxides </a:t>
            </a:r>
          </a:p>
          <a:p>
            <a:pPr lvl="0"/>
            <a:r>
              <a:rPr lang="en-US" dirty="0"/>
              <a:t>PM</a:t>
            </a:r>
            <a:r>
              <a:rPr lang="en-US" baseline="-25000" dirty="0"/>
              <a:t>10</a:t>
            </a:r>
            <a:r>
              <a:rPr lang="en-US" dirty="0"/>
              <a:t>: Particulate Matter with a diameter less than 10 micrometers</a:t>
            </a:r>
          </a:p>
          <a:p>
            <a:pPr lvl="0"/>
            <a:r>
              <a:rPr lang="en-US" dirty="0"/>
              <a:t>PM</a:t>
            </a:r>
            <a:r>
              <a:rPr lang="en-US" baseline="-25000" dirty="0"/>
              <a:t>2.5</a:t>
            </a:r>
            <a:r>
              <a:rPr lang="en-US" dirty="0"/>
              <a:t>: Particulate Matter with a diameter less than 2.5 micrometers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spTree>
    <p:extLst>
      <p:ext uri="{BB962C8B-B14F-4D97-AF65-F5344CB8AC3E}">
        <p14:creationId xmlns:p14="http://schemas.microsoft.com/office/powerpoint/2010/main" val="1573085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311442"/>
            <a:ext cx="10515600" cy="5044907"/>
          </a:xfrm>
        </p:spPr>
        <p:txBody>
          <a:bodyPr>
            <a:normAutofit/>
          </a:bodyPr>
          <a:lstStyle/>
          <a:p>
            <a:pPr lvl="0"/>
            <a:r>
              <a:rPr lang="en-US" sz="1400" dirty="0"/>
              <a:t>Askariyeh, M.H., H. Khreis, and S. </a:t>
            </a:r>
            <a:r>
              <a:rPr lang="en-US" sz="1400" dirty="0" err="1"/>
              <a:t>Vallamsundar</a:t>
            </a:r>
            <a:r>
              <a:rPr lang="en-US" sz="1400" dirty="0"/>
              <a:t>, Air Pollution Monitoring and Modeling, in Traffic-Related Air Pollution, H. Khreis, et al., Editors. 2020, Elsevier.</a:t>
            </a:r>
          </a:p>
          <a:p>
            <a:pPr lvl="0"/>
            <a:r>
              <a:rPr lang="en-US" sz="1400" dirty="0"/>
              <a:t>Bai L; Chen H; </a:t>
            </a:r>
            <a:r>
              <a:rPr lang="en-US" sz="1400" dirty="0" err="1"/>
              <a:t>Hatzopoulou</a:t>
            </a:r>
            <a:r>
              <a:rPr lang="en-US" sz="1400" dirty="0"/>
              <a:t> M; </a:t>
            </a:r>
            <a:r>
              <a:rPr lang="en-US" sz="1400" dirty="0" err="1"/>
              <a:t>Jerrett</a:t>
            </a:r>
            <a:r>
              <a:rPr lang="en-US" sz="1400" dirty="0"/>
              <a:t> M; </a:t>
            </a:r>
            <a:r>
              <a:rPr lang="en-US" sz="1400" dirty="0" err="1"/>
              <a:t>Kwong</a:t>
            </a:r>
            <a:r>
              <a:rPr lang="en-US" sz="1400" dirty="0"/>
              <a:t> JC; Burnett RT; van </a:t>
            </a:r>
            <a:r>
              <a:rPr lang="en-US" sz="1400" dirty="0" err="1"/>
              <a:t>Donkelaar</a:t>
            </a:r>
            <a:r>
              <a:rPr lang="en-US" sz="1400" dirty="0"/>
              <a:t> A; Copes R; Martin RV; Van Ryswyk K; Lu H; Kopp A; </a:t>
            </a:r>
            <a:r>
              <a:rPr lang="en-US" sz="1400" dirty="0" err="1"/>
              <a:t>Weichenthal</a:t>
            </a:r>
            <a:r>
              <a:rPr lang="en-US" sz="1400" dirty="0"/>
              <a:t> S (2018a). Exposure to ambient ultrafine particles and nitrogen dioxide and incident hypertension and diabetes. Epidemiology 29: 323–332.</a:t>
            </a:r>
          </a:p>
          <a:p>
            <a:pPr lvl="0"/>
            <a:r>
              <a:rPr lang="en-US" sz="1400" dirty="0"/>
              <a:t>Bai L; </a:t>
            </a:r>
            <a:r>
              <a:rPr lang="en-US" sz="1400" dirty="0" err="1"/>
              <a:t>Weichenthal</a:t>
            </a:r>
            <a:r>
              <a:rPr lang="en-US" sz="1400" dirty="0"/>
              <a:t> S; </a:t>
            </a:r>
            <a:r>
              <a:rPr lang="en-US" sz="1400" dirty="0" err="1"/>
              <a:t>Kwong</a:t>
            </a:r>
            <a:r>
              <a:rPr lang="en-US" sz="1400" dirty="0"/>
              <a:t> JC; Burnett RT; </a:t>
            </a:r>
            <a:r>
              <a:rPr lang="en-US" sz="1400" dirty="0" err="1"/>
              <a:t>Hatzopoulou</a:t>
            </a:r>
            <a:r>
              <a:rPr lang="en-US" sz="1400" dirty="0"/>
              <a:t> M; </a:t>
            </a:r>
            <a:r>
              <a:rPr lang="en-US" sz="1400" dirty="0" err="1"/>
              <a:t>Jerrett</a:t>
            </a:r>
            <a:r>
              <a:rPr lang="en-US" sz="1400" dirty="0"/>
              <a:t> M; van </a:t>
            </a:r>
            <a:r>
              <a:rPr lang="en-US" sz="1400" dirty="0" err="1"/>
              <a:t>Donkelaar</a:t>
            </a:r>
            <a:r>
              <a:rPr lang="en-US" sz="1400" dirty="0"/>
              <a:t> A; Martin RV; Van Ryswyk K; Lu H; Kopp A; Chen H (2018b). Associations of long-term exposure to ultrafine particles and nitrogen dioxide with increased incidence of congestive heart failure and acute myocardial infarction. American J Epidemiol 188(1): 151–159.</a:t>
            </a:r>
          </a:p>
          <a:p>
            <a:pPr lvl="0"/>
            <a:r>
              <a:rPr lang="en-US" sz="1400" dirty="0" err="1"/>
              <a:t>Eeftens</a:t>
            </a:r>
            <a:r>
              <a:rPr lang="en-US" sz="1400" dirty="0"/>
              <a:t>, M., Tsai, M.Y., </a:t>
            </a:r>
            <a:r>
              <a:rPr lang="en-US" sz="1400" dirty="0" err="1"/>
              <a:t>Ampe</a:t>
            </a:r>
            <a:r>
              <a:rPr lang="en-US" sz="1400" dirty="0"/>
              <a:t>, C., </a:t>
            </a:r>
            <a:r>
              <a:rPr lang="en-US" sz="1400" dirty="0" err="1"/>
              <a:t>Anwander</a:t>
            </a:r>
            <a:r>
              <a:rPr lang="en-US" sz="1400" dirty="0"/>
              <a:t>, B., </a:t>
            </a:r>
            <a:r>
              <a:rPr lang="en-US" sz="1400" dirty="0" err="1"/>
              <a:t>Beelen</a:t>
            </a:r>
            <a:r>
              <a:rPr lang="en-US" sz="1400" dirty="0"/>
              <a:t>, R., </a:t>
            </a:r>
            <a:r>
              <a:rPr lang="en-US" sz="1400" dirty="0" err="1"/>
              <a:t>Bellander</a:t>
            </a:r>
            <a:r>
              <a:rPr lang="en-US" sz="1400" dirty="0"/>
              <a:t>, T., Cesaroni, G., </a:t>
            </a:r>
            <a:r>
              <a:rPr lang="en-US" sz="1400" dirty="0" err="1"/>
              <a:t>Cirach</a:t>
            </a:r>
            <a:r>
              <a:rPr lang="en-US" sz="1400" dirty="0"/>
              <a:t>, M., </a:t>
            </a:r>
            <a:r>
              <a:rPr lang="en-US" sz="1400" dirty="0" err="1"/>
              <a:t>Cyrys</a:t>
            </a:r>
            <a:r>
              <a:rPr lang="en-US" sz="1400" dirty="0"/>
              <a:t>, J., de </a:t>
            </a:r>
            <a:r>
              <a:rPr lang="en-US" sz="1400" dirty="0" err="1"/>
              <a:t>Hoogh</a:t>
            </a:r>
            <a:r>
              <a:rPr lang="en-US" sz="1400" dirty="0"/>
              <a:t>, K. and De </a:t>
            </a:r>
            <a:r>
              <a:rPr lang="en-US" sz="1400" dirty="0" err="1"/>
              <a:t>Nazelle</a:t>
            </a:r>
            <a:r>
              <a:rPr lang="en-US" sz="1400" dirty="0"/>
              <a:t>, A., 2012 a. Spatial variation of PM2. 5, PM10, PM2. 5 absorbance and </a:t>
            </a:r>
            <a:r>
              <a:rPr lang="en-US" sz="1400" dirty="0" err="1"/>
              <a:t>PMcoarse</a:t>
            </a:r>
            <a:r>
              <a:rPr lang="en-US" sz="1400" dirty="0"/>
              <a:t> concentrations between and within 20 European study areas and the relationship with NO2–results of the ESCAPE project. Atmospheric Environment, 62, pp.303-317.</a:t>
            </a:r>
          </a:p>
          <a:p>
            <a:pPr lvl="0"/>
            <a:r>
              <a:rPr lang="en-US" sz="1400" dirty="0" err="1"/>
              <a:t>Eeftens</a:t>
            </a:r>
            <a:r>
              <a:rPr lang="en-US" sz="1400" dirty="0"/>
              <a:t>, M., </a:t>
            </a:r>
            <a:r>
              <a:rPr lang="en-US" sz="1400" dirty="0" err="1"/>
              <a:t>Beelen</a:t>
            </a:r>
            <a:r>
              <a:rPr lang="en-US" sz="1400" dirty="0"/>
              <a:t>, R., de </a:t>
            </a:r>
            <a:r>
              <a:rPr lang="en-US" sz="1400" dirty="0" err="1"/>
              <a:t>Hoogh</a:t>
            </a:r>
            <a:r>
              <a:rPr lang="en-US" sz="1400" dirty="0"/>
              <a:t>, K., </a:t>
            </a:r>
            <a:r>
              <a:rPr lang="en-US" sz="1400" dirty="0" err="1"/>
              <a:t>Bellander</a:t>
            </a:r>
            <a:r>
              <a:rPr lang="en-US" sz="1400" dirty="0"/>
              <a:t>, T., Cesaroni, G., </a:t>
            </a:r>
            <a:r>
              <a:rPr lang="en-US" sz="1400" dirty="0" err="1"/>
              <a:t>Cirach</a:t>
            </a:r>
            <a:r>
              <a:rPr lang="en-US" sz="1400" dirty="0"/>
              <a:t>, M., </a:t>
            </a:r>
            <a:r>
              <a:rPr lang="en-US" sz="1400" dirty="0" err="1"/>
              <a:t>Declercq</a:t>
            </a:r>
            <a:r>
              <a:rPr lang="en-US" sz="1400" dirty="0"/>
              <a:t>, C., </a:t>
            </a:r>
            <a:r>
              <a:rPr lang="en-US" sz="1400" dirty="0" err="1"/>
              <a:t>Dedele</a:t>
            </a:r>
            <a:r>
              <a:rPr lang="en-US" sz="1400" dirty="0"/>
              <a:t>, A., Dons, E., de </a:t>
            </a:r>
            <a:r>
              <a:rPr lang="en-US" sz="1400" dirty="0" err="1"/>
              <a:t>Nazelle</a:t>
            </a:r>
            <a:r>
              <a:rPr lang="en-US" sz="1400" dirty="0"/>
              <a:t>, A. and </a:t>
            </a:r>
            <a:r>
              <a:rPr lang="en-US" sz="1400" dirty="0" err="1"/>
              <a:t>Dimakopoulou</a:t>
            </a:r>
            <a:r>
              <a:rPr lang="en-US" sz="1400" dirty="0"/>
              <a:t>, K., 2012 b. Development of land use regression models for PM2. 5, PM2. 5 absorbance, PM10 and </a:t>
            </a:r>
            <a:r>
              <a:rPr lang="en-US" sz="1400" dirty="0" err="1"/>
              <a:t>PMcoarse</a:t>
            </a:r>
            <a:r>
              <a:rPr lang="en-US" sz="1400" dirty="0"/>
              <a:t> in 20 European study areas; results of the ESCAPE project. Environmental science &amp; technology, 46(20), pp.11195-11205.</a:t>
            </a:r>
          </a:p>
          <a:p>
            <a:pPr lvl="0"/>
            <a:r>
              <a:rPr lang="en-US" sz="1400" dirty="0"/>
              <a:t>European Study of Cohorts For Air Pollution Effects, E., 2014. ESCAPE – European Study of Cohorts for Air Pollution Effects [Online] Available: </a:t>
            </a:r>
            <a:r>
              <a:rPr lang="en-US" sz="1400" u="sng" dirty="0">
                <a:hlinkClick r:id="rId3"/>
              </a:rPr>
              <a:t>https://cordis.europa.eu/project/id/211250</a:t>
            </a:r>
            <a:r>
              <a:rPr lang="en-US" sz="1400" dirty="0"/>
              <a:t>.</a:t>
            </a:r>
          </a:p>
          <a:p>
            <a:pPr lvl="0"/>
            <a:r>
              <a:rPr lang="en-US" sz="1400" dirty="0" err="1"/>
              <a:t>Jerrett</a:t>
            </a:r>
            <a:r>
              <a:rPr lang="en-US" sz="1400" dirty="0"/>
              <a:t>, M., </a:t>
            </a:r>
            <a:r>
              <a:rPr lang="en-US" sz="1400" dirty="0" err="1"/>
              <a:t>Arain</a:t>
            </a:r>
            <a:r>
              <a:rPr lang="en-US" sz="1400" dirty="0"/>
              <a:t>, A., </a:t>
            </a:r>
            <a:r>
              <a:rPr lang="en-US" sz="1400" dirty="0" err="1"/>
              <a:t>Kanaroglou</a:t>
            </a:r>
            <a:r>
              <a:rPr lang="en-US" sz="1400" dirty="0"/>
              <a:t>, P., Beckerman, B., </a:t>
            </a:r>
            <a:r>
              <a:rPr lang="en-US" sz="1400" dirty="0" err="1"/>
              <a:t>Potoglou</a:t>
            </a:r>
            <a:r>
              <a:rPr lang="en-US" sz="1400" dirty="0"/>
              <a:t>, D., </a:t>
            </a:r>
            <a:r>
              <a:rPr lang="en-US" sz="1400" dirty="0" err="1"/>
              <a:t>Sahsuvaroglu</a:t>
            </a:r>
            <a:r>
              <a:rPr lang="en-US" sz="1400" dirty="0"/>
              <a:t>, T., Morrison, J. and </a:t>
            </a:r>
            <a:r>
              <a:rPr lang="en-US" sz="1400" dirty="0" err="1"/>
              <a:t>Giovis</a:t>
            </a:r>
            <a:r>
              <a:rPr lang="en-US" sz="1400" dirty="0"/>
              <a:t>, C., 2005. A review and evaluation of intraurban air pollution exposure models. Journal of Exposure Science &amp; Environmental Epidemiology, 15(2), pp.185-204.</a:t>
            </a:r>
          </a:p>
          <a:p>
            <a:pPr lvl="0"/>
            <a:r>
              <a:rPr lang="en-US" sz="1400" dirty="0"/>
              <a:t>Henderson SB; Beckerman B; </a:t>
            </a:r>
            <a:r>
              <a:rPr lang="en-US" sz="1400" dirty="0" err="1"/>
              <a:t>Jerrett</a:t>
            </a:r>
            <a:r>
              <a:rPr lang="en-US" sz="1400" dirty="0"/>
              <a:t> M; </a:t>
            </a:r>
            <a:r>
              <a:rPr lang="en-US" sz="1400" dirty="0" err="1"/>
              <a:t>Brauer</a:t>
            </a:r>
            <a:r>
              <a:rPr lang="en-US" sz="1400" dirty="0"/>
              <a:t> M (2007). Application of land use regression to estimate long-term concentrations of traffic-related nitrogen oxides and fine particulate matter. Environ Sci Technol 41: 2422–27428.</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311442"/>
            <a:ext cx="10515600" cy="5044907"/>
          </a:xfrm>
        </p:spPr>
        <p:txBody>
          <a:bodyPr>
            <a:normAutofit/>
          </a:bodyPr>
          <a:lstStyle/>
          <a:p>
            <a:pPr lvl="0"/>
            <a:r>
              <a:rPr lang="en-US" sz="1400" dirty="0" err="1"/>
              <a:t>Hystad</a:t>
            </a:r>
            <a:r>
              <a:rPr lang="en-US" sz="1400" dirty="0"/>
              <a:t> P; </a:t>
            </a:r>
            <a:r>
              <a:rPr lang="en-US" sz="1400" dirty="0" err="1"/>
              <a:t>Setton</a:t>
            </a:r>
            <a:r>
              <a:rPr lang="en-US" sz="1400" dirty="0"/>
              <a:t> E; Cervantes A; </a:t>
            </a:r>
            <a:r>
              <a:rPr lang="en-US" sz="1400" dirty="0" err="1"/>
              <a:t>Poplawski</a:t>
            </a:r>
            <a:r>
              <a:rPr lang="en-US" sz="1400" dirty="0"/>
              <a:t> K; Deschenes S; </a:t>
            </a:r>
            <a:r>
              <a:rPr lang="en-US" sz="1400" dirty="0" err="1"/>
              <a:t>Brauer</a:t>
            </a:r>
            <a:r>
              <a:rPr lang="en-US" sz="1400" dirty="0"/>
              <a:t> M; van </a:t>
            </a:r>
            <a:r>
              <a:rPr lang="en-US" sz="1400" dirty="0" err="1"/>
              <a:t>Donkelaar</a:t>
            </a:r>
            <a:r>
              <a:rPr lang="en-US" sz="1400" dirty="0"/>
              <a:t> A; </a:t>
            </a:r>
            <a:r>
              <a:rPr lang="en-US" sz="1400" dirty="0" err="1"/>
              <a:t>Lamsa</a:t>
            </a:r>
            <a:r>
              <a:rPr lang="en-US" sz="1400" dirty="0"/>
              <a:t> L; Martin R; </a:t>
            </a:r>
            <a:r>
              <a:rPr lang="en-US" sz="1400" dirty="0" err="1"/>
              <a:t>Jerrett</a:t>
            </a:r>
            <a:r>
              <a:rPr lang="en-US" sz="1400" dirty="0"/>
              <a:t> M; Demers P (2011). Creating national air pollution models for population exposure assessment in Canada. Environ Health </a:t>
            </a:r>
            <a:r>
              <a:rPr lang="en-US" sz="1400" dirty="0" err="1"/>
              <a:t>Perspect</a:t>
            </a:r>
            <a:r>
              <a:rPr lang="en-US" sz="1400" dirty="0"/>
              <a:t> 119(8): 1123–1129.</a:t>
            </a:r>
          </a:p>
          <a:p>
            <a:pPr lvl="0"/>
            <a:r>
              <a:rPr lang="en-US" sz="1400" dirty="0"/>
              <a:t>Khreis, H. and Nieuwenhuijsen, M.J., 2017. Traffic-related air pollution and childhood asthma: recent advances and remaining gaps in the exposure assessment methods. International journal of environmental research and public health, 14(3), p.312.</a:t>
            </a:r>
          </a:p>
          <a:p>
            <a:pPr lvl="0"/>
            <a:r>
              <a:rPr lang="en-US" sz="1400" dirty="0"/>
              <a:t>Khreis, H., Ramani, T., de </a:t>
            </a:r>
            <a:r>
              <a:rPr lang="en-US" sz="1400" dirty="0" err="1"/>
              <a:t>Hoogh</a:t>
            </a:r>
            <a:r>
              <a:rPr lang="en-US" sz="1400" dirty="0"/>
              <a:t>, K., Mueller, N., Rojas-Rueda, D., Zietsman, J. and Nieuwenhuijsen, M.J., 2019. Traffic-related air pollution and the local burden of childhood asthma in Bradford, UK. International Journal of Transportation Science and Technology, 8(2), pp.116-128.</a:t>
            </a:r>
          </a:p>
          <a:p>
            <a:pPr lvl="0"/>
            <a:r>
              <a:rPr lang="en-US" sz="1400" dirty="0"/>
              <a:t>Medeiros, J. and H. Khreis, How Emerging Technology and its Integrations is Advancing Our Understanding of Urban and Traffic Related Air Pollution, in Traffic-Related Air Pollution, H. Khreis, et al., Editors. 2020, Elsevier.</a:t>
            </a:r>
          </a:p>
          <a:p>
            <a:pPr lvl="0"/>
            <a:r>
              <a:rPr lang="en-US" sz="1400" dirty="0"/>
              <a:t>Montagne, D., Hoek, G., Nieuwenhuijsen, M., </a:t>
            </a:r>
            <a:r>
              <a:rPr lang="en-US" sz="1400" dirty="0" err="1"/>
              <a:t>Lanki</a:t>
            </a:r>
            <a:r>
              <a:rPr lang="en-US" sz="1400" dirty="0"/>
              <a:t>, T., </a:t>
            </a:r>
            <a:r>
              <a:rPr lang="en-US" sz="1400" dirty="0" err="1"/>
              <a:t>Pennanen</a:t>
            </a:r>
            <a:r>
              <a:rPr lang="en-US" sz="1400" dirty="0"/>
              <a:t>, A., Portella, M., </a:t>
            </a:r>
            <a:r>
              <a:rPr lang="en-US" sz="1400" dirty="0" err="1"/>
              <a:t>Meliefste</a:t>
            </a:r>
            <a:r>
              <a:rPr lang="en-US" sz="1400" dirty="0"/>
              <a:t>, K., </a:t>
            </a:r>
            <a:r>
              <a:rPr lang="en-US" sz="1400" dirty="0" err="1"/>
              <a:t>Eeftens</a:t>
            </a:r>
            <a:r>
              <a:rPr lang="en-US" sz="1400" dirty="0"/>
              <a:t>, M., </a:t>
            </a:r>
            <a:r>
              <a:rPr lang="en-US" sz="1400" dirty="0" err="1"/>
              <a:t>Yli-Tuomi</a:t>
            </a:r>
            <a:r>
              <a:rPr lang="en-US" sz="1400" dirty="0"/>
              <a:t>, T., </a:t>
            </a:r>
            <a:r>
              <a:rPr lang="en-US" sz="1400" dirty="0" err="1"/>
              <a:t>Cirach</a:t>
            </a:r>
            <a:r>
              <a:rPr lang="en-US" sz="1400" dirty="0"/>
              <a:t>, M. and </a:t>
            </a:r>
            <a:r>
              <a:rPr lang="en-US" sz="1400" dirty="0" err="1"/>
              <a:t>Brunekreef</a:t>
            </a:r>
            <a:r>
              <a:rPr lang="en-US" sz="1400" dirty="0"/>
              <a:t>, B., 2013. Agreement of land use regression models with personal exposure measurements of particulate matter and nitrogen oxides air pollution. Environmental science &amp; technology, 47(15), pp.8523-8531.</a:t>
            </a:r>
          </a:p>
          <a:p>
            <a:pPr lvl="0"/>
            <a:r>
              <a:rPr lang="en-US" sz="1400" dirty="0"/>
              <a:t>Ryan, P.H. and LeMasters, G.K., 2007. A review of land-use regression models for characterizing intraurban air pollution exposure. Inhalation toxicology, 19(sup1), pp.127-133.</a:t>
            </a:r>
          </a:p>
          <a:p>
            <a:pPr lvl="0"/>
            <a:r>
              <a:rPr lang="en-US" sz="1400" dirty="0"/>
              <a:t>Wang, M., </a:t>
            </a:r>
            <a:r>
              <a:rPr lang="en-US" sz="1400" dirty="0" err="1"/>
              <a:t>Beelen</a:t>
            </a:r>
            <a:r>
              <a:rPr lang="en-US" sz="1400" dirty="0"/>
              <a:t>, R., </a:t>
            </a:r>
            <a:r>
              <a:rPr lang="en-US" sz="1400" dirty="0" err="1"/>
              <a:t>Basagana</a:t>
            </a:r>
            <a:r>
              <a:rPr lang="en-US" sz="1400" dirty="0"/>
              <a:t>, X., Becker, T., Cesaroni, G., de </a:t>
            </a:r>
            <a:r>
              <a:rPr lang="en-US" sz="1400" dirty="0" err="1"/>
              <a:t>Hoogh</a:t>
            </a:r>
            <a:r>
              <a:rPr lang="en-US" sz="1400" dirty="0"/>
              <a:t>, K., </a:t>
            </a:r>
            <a:r>
              <a:rPr lang="en-US" sz="1400" dirty="0" err="1"/>
              <a:t>Dedele</a:t>
            </a:r>
            <a:r>
              <a:rPr lang="en-US" sz="1400" dirty="0"/>
              <a:t>, A., </a:t>
            </a:r>
            <a:r>
              <a:rPr lang="en-US" sz="1400" dirty="0" err="1"/>
              <a:t>Declercq</a:t>
            </a:r>
            <a:r>
              <a:rPr lang="en-US" sz="1400" dirty="0"/>
              <a:t>, C., </a:t>
            </a:r>
            <a:r>
              <a:rPr lang="en-US" sz="1400" dirty="0" err="1"/>
              <a:t>Dimakopoulou</a:t>
            </a:r>
            <a:r>
              <a:rPr lang="en-US" sz="1400" dirty="0"/>
              <a:t>, K., </a:t>
            </a:r>
            <a:r>
              <a:rPr lang="en-US" sz="1400" dirty="0" err="1"/>
              <a:t>Eeftens</a:t>
            </a:r>
            <a:r>
              <a:rPr lang="en-US" sz="1400" dirty="0"/>
              <a:t>, M. and </a:t>
            </a:r>
            <a:r>
              <a:rPr lang="en-US" sz="1400" dirty="0" err="1"/>
              <a:t>Forastiere</a:t>
            </a:r>
            <a:r>
              <a:rPr lang="en-US" sz="1400" dirty="0"/>
              <a:t>, F., 2013. Evaluation of land use regression models for NO2 and particulate matter in 20 European study areas: the ESCAPE project. Environmental science &amp; technology, 47(9), pp.4357-4364.</a:t>
            </a:r>
          </a:p>
          <a:p>
            <a:pPr lvl="0"/>
            <a:r>
              <a:rPr lang="en-US" sz="1400" dirty="0" err="1"/>
              <a:t>Xie</a:t>
            </a:r>
            <a:r>
              <a:rPr lang="en-US" sz="1400" dirty="0"/>
              <a:t>, X., </a:t>
            </a:r>
            <a:r>
              <a:rPr lang="en-US" sz="1400" dirty="0" err="1"/>
              <a:t>Semanjski</a:t>
            </a:r>
            <a:r>
              <a:rPr lang="en-US" sz="1400" dirty="0"/>
              <a:t>, I., Gautama, S., </a:t>
            </a:r>
            <a:r>
              <a:rPr lang="en-US" sz="1400" dirty="0" err="1"/>
              <a:t>Tsiligianni</a:t>
            </a:r>
            <a:r>
              <a:rPr lang="en-US" sz="1400" dirty="0"/>
              <a:t>, E., </a:t>
            </a:r>
            <a:r>
              <a:rPr lang="en-US" sz="1400" dirty="0" err="1"/>
              <a:t>Deligiannis</a:t>
            </a:r>
            <a:r>
              <a:rPr lang="en-US" sz="1400" dirty="0"/>
              <a:t>, N., </a:t>
            </a:r>
            <a:r>
              <a:rPr lang="en-US" sz="1400" dirty="0" err="1"/>
              <a:t>Rajan</a:t>
            </a:r>
            <a:r>
              <a:rPr lang="en-US" sz="1400" dirty="0"/>
              <a:t>, R.T., </a:t>
            </a:r>
            <a:r>
              <a:rPr lang="en-US" sz="1400" dirty="0" err="1"/>
              <a:t>Pasveer</a:t>
            </a:r>
            <a:r>
              <a:rPr lang="en-US" sz="1400" dirty="0"/>
              <a:t>, F. and Philips, W., 2017. A review of urban air pollution monitoring exposure assessment methods. ISPRS International Journal of Geo-Information, 6(12), p.389.</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4220636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55000" lnSpcReduction="20000"/>
          </a:bodyPr>
          <a:lstStyle/>
          <a:p>
            <a:r>
              <a:rPr lang="en-US" dirty="0" err="1"/>
              <a:t>Basagaña</a:t>
            </a:r>
            <a:r>
              <a:rPr lang="en-US" dirty="0"/>
              <a:t>, X., Rivera, M., Aguilera, I., Agis, D., </a:t>
            </a:r>
            <a:r>
              <a:rPr lang="en-US" dirty="0" err="1"/>
              <a:t>Bouso</a:t>
            </a:r>
            <a:r>
              <a:rPr lang="en-US" dirty="0"/>
              <a:t>, L., </a:t>
            </a:r>
            <a:r>
              <a:rPr lang="en-US" dirty="0" err="1"/>
              <a:t>Elosua</a:t>
            </a:r>
            <a:r>
              <a:rPr lang="en-US" dirty="0"/>
              <a:t>, R., </a:t>
            </a:r>
            <a:r>
              <a:rPr lang="en-US" dirty="0" err="1"/>
              <a:t>Foraster</a:t>
            </a:r>
            <a:r>
              <a:rPr lang="en-US" dirty="0"/>
              <a:t>, M., de </a:t>
            </a:r>
            <a:r>
              <a:rPr lang="en-US" dirty="0" err="1"/>
              <a:t>Nazelle</a:t>
            </a:r>
            <a:r>
              <a:rPr lang="en-US" dirty="0"/>
              <a:t>, A., Nieuwenhuijsen, M., Vila, J. and </a:t>
            </a:r>
            <a:r>
              <a:rPr lang="en-US" dirty="0" err="1"/>
              <a:t>Künzli</a:t>
            </a:r>
            <a:r>
              <a:rPr lang="en-US" dirty="0"/>
              <a:t>, N., 2012. Effect of the number of measurement sites on land use regression models in estimating local air pollution. Atmospheric environment, 54, pp.634-642.</a:t>
            </a:r>
          </a:p>
          <a:p>
            <a:r>
              <a:rPr lang="en-US" dirty="0" err="1"/>
              <a:t>Beelen</a:t>
            </a:r>
            <a:r>
              <a:rPr lang="en-US" dirty="0"/>
              <a:t>, R., Hoek, G., </a:t>
            </a:r>
            <a:r>
              <a:rPr lang="en-US" dirty="0" err="1"/>
              <a:t>Vienneau</a:t>
            </a:r>
            <a:r>
              <a:rPr lang="en-US" dirty="0"/>
              <a:t>, D., </a:t>
            </a:r>
            <a:r>
              <a:rPr lang="en-US" dirty="0" err="1"/>
              <a:t>Eeftens</a:t>
            </a:r>
            <a:r>
              <a:rPr lang="en-US" dirty="0"/>
              <a:t>, M., </a:t>
            </a:r>
            <a:r>
              <a:rPr lang="en-US" dirty="0" err="1"/>
              <a:t>Dimakopoulou</a:t>
            </a:r>
            <a:r>
              <a:rPr lang="en-US" dirty="0"/>
              <a:t>, K., </a:t>
            </a:r>
            <a:r>
              <a:rPr lang="en-US" dirty="0" err="1"/>
              <a:t>Pedeli</a:t>
            </a:r>
            <a:r>
              <a:rPr lang="en-US" dirty="0"/>
              <a:t>, X., Tsai, M.Y., </a:t>
            </a:r>
            <a:r>
              <a:rPr lang="en-US" dirty="0" err="1"/>
              <a:t>Künzli</a:t>
            </a:r>
            <a:r>
              <a:rPr lang="en-US" dirty="0"/>
              <a:t>, N., </a:t>
            </a:r>
            <a:r>
              <a:rPr lang="en-US" dirty="0" err="1"/>
              <a:t>Schikowski</a:t>
            </a:r>
            <a:r>
              <a:rPr lang="en-US" dirty="0"/>
              <a:t>, T., Marcon, A. and Eriksen, K.T., 2013. Development of NO2 and NOx land use regression models for estimating air pollution exposure in 36 study areas in Europe–the ESCAPE project. Atmospheric Environment, 72, pp.10-23.</a:t>
            </a:r>
          </a:p>
          <a:p>
            <a:r>
              <a:rPr lang="en-US" dirty="0"/>
              <a:t>Beckerman BS; </a:t>
            </a:r>
            <a:r>
              <a:rPr lang="en-US" dirty="0" err="1"/>
              <a:t>Jerrett</a:t>
            </a:r>
            <a:r>
              <a:rPr lang="en-US" dirty="0"/>
              <a:t> M; Serre M; Martin RV; Lee SJ; van </a:t>
            </a:r>
            <a:r>
              <a:rPr lang="en-US" dirty="0" err="1"/>
              <a:t>Donkelaar</a:t>
            </a:r>
            <a:r>
              <a:rPr lang="en-US" dirty="0"/>
              <a:t> A; Ross Z; </a:t>
            </a:r>
            <a:r>
              <a:rPr lang="en-US" dirty="0" err="1"/>
              <a:t>Su</a:t>
            </a:r>
            <a:r>
              <a:rPr lang="en-US" dirty="0"/>
              <a:t> J; Burnett RT (2013). A hybrid approach to estimating national scale spatiotemporal variability of PM2.5 in the contiguous United States. Environ Sc. Technol 47: 7233–7241.</a:t>
            </a:r>
          </a:p>
          <a:p>
            <a:r>
              <a:rPr lang="en-US" dirty="0"/>
              <a:t>de </a:t>
            </a:r>
            <a:r>
              <a:rPr lang="en-US" dirty="0" err="1"/>
              <a:t>Hoogh</a:t>
            </a:r>
            <a:r>
              <a:rPr lang="en-US" dirty="0"/>
              <a:t>, K., </a:t>
            </a:r>
            <a:r>
              <a:rPr lang="en-US" dirty="0" err="1"/>
              <a:t>Korek</a:t>
            </a:r>
            <a:r>
              <a:rPr lang="en-US" dirty="0"/>
              <a:t>, M., </a:t>
            </a:r>
            <a:r>
              <a:rPr lang="en-US" dirty="0" err="1"/>
              <a:t>Vienneau</a:t>
            </a:r>
            <a:r>
              <a:rPr lang="en-US" dirty="0"/>
              <a:t>, D., </a:t>
            </a:r>
            <a:r>
              <a:rPr lang="en-US" dirty="0" err="1"/>
              <a:t>Keuken</a:t>
            </a:r>
            <a:r>
              <a:rPr lang="en-US" dirty="0"/>
              <a:t>, M., </a:t>
            </a:r>
            <a:r>
              <a:rPr lang="en-US" dirty="0" err="1"/>
              <a:t>Kukkonen</a:t>
            </a:r>
            <a:r>
              <a:rPr lang="en-US" dirty="0"/>
              <a:t>, J., Nieuwenhuijsen, M.J., </a:t>
            </a:r>
            <a:r>
              <a:rPr lang="en-US" dirty="0" err="1"/>
              <a:t>Badaloni</a:t>
            </a:r>
            <a:r>
              <a:rPr lang="en-US" dirty="0"/>
              <a:t>, C., </a:t>
            </a:r>
            <a:r>
              <a:rPr lang="en-US" dirty="0" err="1"/>
              <a:t>Beelen</a:t>
            </a:r>
            <a:r>
              <a:rPr lang="en-US" dirty="0"/>
              <a:t>, R., </a:t>
            </a:r>
            <a:r>
              <a:rPr lang="en-US" dirty="0" err="1"/>
              <a:t>Bolignano</a:t>
            </a:r>
            <a:r>
              <a:rPr lang="en-US" dirty="0"/>
              <a:t>, A., Cesaroni, G. and </a:t>
            </a:r>
            <a:r>
              <a:rPr lang="en-US" dirty="0" err="1"/>
              <a:t>Pradas</a:t>
            </a:r>
            <a:r>
              <a:rPr lang="en-US" dirty="0"/>
              <a:t>, M.C., 2014. Comparing land use regression and dispersion modelling to assess residential exposure to ambient air pollution for epidemiological studies. Environment international, 73, pp.382-392.</a:t>
            </a:r>
          </a:p>
          <a:p>
            <a:r>
              <a:rPr lang="en-US" dirty="0"/>
              <a:t>de </a:t>
            </a:r>
            <a:r>
              <a:rPr lang="en-US" dirty="0" err="1"/>
              <a:t>Hoogh</a:t>
            </a:r>
            <a:r>
              <a:rPr lang="en-US" dirty="0"/>
              <a:t>, K., Wang, M., Adam, M., </a:t>
            </a:r>
            <a:r>
              <a:rPr lang="en-US" dirty="0" err="1"/>
              <a:t>Badaloni</a:t>
            </a:r>
            <a:r>
              <a:rPr lang="en-US" dirty="0"/>
              <a:t>, C., </a:t>
            </a:r>
            <a:r>
              <a:rPr lang="en-US" dirty="0" err="1"/>
              <a:t>Beelen</a:t>
            </a:r>
            <a:r>
              <a:rPr lang="en-US" dirty="0"/>
              <a:t>, R., </a:t>
            </a:r>
            <a:r>
              <a:rPr lang="en-US" dirty="0" err="1"/>
              <a:t>Birk</a:t>
            </a:r>
            <a:r>
              <a:rPr lang="en-US" dirty="0"/>
              <a:t>, M., Cesaroni, G., </a:t>
            </a:r>
            <a:r>
              <a:rPr lang="en-US" dirty="0" err="1"/>
              <a:t>Cirach</a:t>
            </a:r>
            <a:r>
              <a:rPr lang="en-US" dirty="0"/>
              <a:t>, M., </a:t>
            </a:r>
            <a:r>
              <a:rPr lang="en-US" dirty="0" err="1"/>
              <a:t>Declercq</a:t>
            </a:r>
            <a:r>
              <a:rPr lang="en-US" dirty="0"/>
              <a:t>, C., </a:t>
            </a:r>
            <a:r>
              <a:rPr lang="en-US" dirty="0" err="1"/>
              <a:t>Dedele</a:t>
            </a:r>
            <a:r>
              <a:rPr lang="en-US" dirty="0"/>
              <a:t>, A. and Dons, E., 2013. Development of land use regression models for particle composition in twenty study areas in Europe. Environmental science &amp; technology, 47(11), pp.5778-5786.</a:t>
            </a:r>
          </a:p>
          <a:p>
            <a:r>
              <a:rPr lang="en-US" dirty="0" err="1"/>
              <a:t>Jedynska</a:t>
            </a:r>
            <a:r>
              <a:rPr lang="en-US" dirty="0"/>
              <a:t>, A., Hoek, G., Wang, M., </a:t>
            </a:r>
            <a:r>
              <a:rPr lang="en-US" dirty="0" err="1"/>
              <a:t>Eeftens</a:t>
            </a:r>
            <a:r>
              <a:rPr lang="en-US" dirty="0"/>
              <a:t>, M., </a:t>
            </a:r>
            <a:r>
              <a:rPr lang="en-US" dirty="0" err="1"/>
              <a:t>Cyrys</a:t>
            </a:r>
            <a:r>
              <a:rPr lang="en-US" dirty="0"/>
              <a:t>, J., </a:t>
            </a:r>
            <a:r>
              <a:rPr lang="en-US" dirty="0" err="1"/>
              <a:t>Keuken</a:t>
            </a:r>
            <a:r>
              <a:rPr lang="en-US" dirty="0"/>
              <a:t>, M., </a:t>
            </a:r>
            <a:r>
              <a:rPr lang="en-US" dirty="0" err="1"/>
              <a:t>Ampe</a:t>
            </a:r>
            <a:r>
              <a:rPr lang="en-US" dirty="0"/>
              <a:t>, C., </a:t>
            </a:r>
            <a:r>
              <a:rPr lang="en-US" dirty="0" err="1"/>
              <a:t>Beelen</a:t>
            </a:r>
            <a:r>
              <a:rPr lang="en-US" dirty="0"/>
              <a:t>, R., Cesaroni, G., </a:t>
            </a:r>
            <a:r>
              <a:rPr lang="en-US" dirty="0" err="1"/>
              <a:t>Forastiere</a:t>
            </a:r>
            <a:r>
              <a:rPr lang="en-US" dirty="0"/>
              <a:t>, F. and </a:t>
            </a:r>
            <a:r>
              <a:rPr lang="en-US" dirty="0" err="1"/>
              <a:t>Cirach</a:t>
            </a:r>
            <a:r>
              <a:rPr lang="en-US" dirty="0"/>
              <a:t>, M., 2014. Development of land use regression models for elemental, organic carbon, PAH, and </a:t>
            </a:r>
            <a:r>
              <a:rPr lang="en-US" dirty="0" err="1"/>
              <a:t>hopanes</a:t>
            </a:r>
            <a:r>
              <a:rPr lang="en-US" dirty="0"/>
              <a:t>/steranes in 10 ESCAPE/TRANSPHORM European study areas. Environmental science &amp; technology, 48(24), pp.14435-14444.</a:t>
            </a:r>
          </a:p>
          <a:p>
            <a:r>
              <a:rPr lang="en-US" dirty="0"/>
              <a:t>Khreis, H., de </a:t>
            </a:r>
            <a:r>
              <a:rPr lang="en-US" dirty="0" err="1"/>
              <a:t>Hoogh</a:t>
            </a:r>
            <a:r>
              <a:rPr lang="en-US" dirty="0"/>
              <a:t>, K., Zietsman, J. and Nieuwenhuijsen, M.J., 2018. The impact of different validation datasets on air quality modeling performance. Transportation Research Record, 2672(25), pp.57-66.</a:t>
            </a:r>
          </a:p>
          <a:p>
            <a:r>
              <a:rPr lang="en-US" dirty="0"/>
              <a:t>Wang, M., </a:t>
            </a:r>
            <a:r>
              <a:rPr lang="en-US" dirty="0" err="1"/>
              <a:t>Beelen</a:t>
            </a:r>
            <a:r>
              <a:rPr lang="en-US" dirty="0"/>
              <a:t>, R., </a:t>
            </a:r>
            <a:r>
              <a:rPr lang="en-US" dirty="0" err="1"/>
              <a:t>Eeftens</a:t>
            </a:r>
            <a:r>
              <a:rPr lang="en-US" dirty="0"/>
              <a:t>, M., </a:t>
            </a:r>
            <a:r>
              <a:rPr lang="en-US" dirty="0" err="1"/>
              <a:t>Meliefste</a:t>
            </a:r>
            <a:r>
              <a:rPr lang="en-US" dirty="0"/>
              <a:t>, K., Hoek, G. and </a:t>
            </a:r>
            <a:r>
              <a:rPr lang="en-US" dirty="0" err="1"/>
              <a:t>Brunekreef</a:t>
            </a:r>
            <a:r>
              <a:rPr lang="en-US" dirty="0"/>
              <a:t>, B., 2012. Systematic evaluation of land use regression models for NO2. Environmental science &amp; technology, 46(8), pp.4481-4489.</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30726752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pPr marL="0" indent="0">
              <a:buNone/>
            </a:pPr>
            <a:r>
              <a:rPr lang="en-US" dirty="0"/>
              <a:t>The author acknowledges constructive and thoughtful comments from Mathieu Rouleau at Health Canada which enabled this lecture.</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Acknowledgements</a:t>
            </a:r>
          </a:p>
        </p:txBody>
      </p:sp>
    </p:spTree>
    <p:extLst>
      <p:ext uri="{BB962C8B-B14F-4D97-AF65-F5344CB8AC3E}">
        <p14:creationId xmlns:p14="http://schemas.microsoft.com/office/powerpoint/2010/main" val="324122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dirty="0"/>
              <a:t>It is neither practical nor feasible to measure personal exposure of individuals to (traffic-related) air pollution at all points and at all times</a:t>
            </a:r>
          </a:p>
          <a:p>
            <a:r>
              <a:rPr lang="en-US" dirty="0"/>
              <a:t>Different surrogates for the human exposure have been customarily employed in different studies as a compromise for actual measurements</a:t>
            </a:r>
          </a:p>
          <a:p>
            <a:r>
              <a:rPr lang="en-US" dirty="0"/>
              <a:t>Land use regression (LUR) models are becoming an increasingly popular method to estimate human exposure to air pollution</a:t>
            </a:r>
          </a:p>
          <a:p>
            <a:r>
              <a:rPr lang="en-US" dirty="0"/>
              <a:t>There has been a significant recent growth in the number of studies using LUR models</a:t>
            </a:r>
          </a:p>
          <a:p>
            <a:r>
              <a:rPr lang="en-US" dirty="0"/>
              <a:t>LUR models are being used in epidemiological studies as well as in burden of disease and health impact assessment studies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417513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85000" lnSpcReduction="20000"/>
          </a:bodyPr>
          <a:lstStyle/>
          <a:p>
            <a:r>
              <a:rPr lang="en-US" dirty="0"/>
              <a:t>LUR models seek to predict air pollution concentrations at sites of interest based on previous monitoring data and surrounding land use, geographic and traffic characteristics (</a:t>
            </a:r>
            <a:r>
              <a:rPr lang="en-US" dirty="0" err="1"/>
              <a:t>Jerrett</a:t>
            </a:r>
            <a:r>
              <a:rPr lang="en-US" dirty="0"/>
              <a:t> et al., 2005)</a:t>
            </a:r>
          </a:p>
          <a:p>
            <a:r>
              <a:rPr lang="en-US" dirty="0"/>
              <a:t>Modeling is done through multiple regressions based on the relationship between the measured pollutants, and the land use and traffic characteristics which are called predictor variables </a:t>
            </a:r>
          </a:p>
          <a:p>
            <a:r>
              <a:rPr lang="en-US" dirty="0"/>
              <a:t>The modeling is typically done in a Geographical Information Systems (GIS) framework (</a:t>
            </a:r>
            <a:r>
              <a:rPr lang="en-US" dirty="0" err="1"/>
              <a:t>Xie</a:t>
            </a:r>
            <a:r>
              <a:rPr lang="en-US" dirty="0"/>
              <a:t> et al., 2017)</a:t>
            </a:r>
          </a:p>
          <a:p>
            <a:r>
              <a:rPr lang="en-US" dirty="0"/>
              <a:t>Typical predictor variables include traffic intensity, road type and/or length, land cover, population density and meteorological conditions (</a:t>
            </a:r>
            <a:r>
              <a:rPr lang="en-US" dirty="0" err="1"/>
              <a:t>Xie</a:t>
            </a:r>
            <a:r>
              <a:rPr lang="en-US" dirty="0"/>
              <a:t> et al., 2017)</a:t>
            </a:r>
          </a:p>
          <a:p>
            <a:r>
              <a:rPr lang="en-US" dirty="0"/>
              <a:t>Pollutant concentration is treated as the </a:t>
            </a:r>
            <a:r>
              <a:rPr lang="en-US" b="1" dirty="0"/>
              <a:t>dependent variable </a:t>
            </a:r>
            <a:r>
              <a:rPr lang="en-US" dirty="0"/>
              <a:t>while the predictor variables are treated as the </a:t>
            </a:r>
            <a:r>
              <a:rPr lang="en-US" b="1" dirty="0"/>
              <a:t>independent variables</a:t>
            </a:r>
          </a:p>
          <a:p>
            <a:r>
              <a:rPr lang="en-US" dirty="0"/>
              <a:t>Pollutant concentrations can then be predicted in other locations based on the model containing the best identified predictor variables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Overview and definitions  </a:t>
            </a:r>
          </a:p>
        </p:txBody>
      </p:sp>
    </p:spTree>
    <p:extLst>
      <p:ext uri="{BB962C8B-B14F-4D97-AF65-F5344CB8AC3E}">
        <p14:creationId xmlns:p14="http://schemas.microsoft.com/office/powerpoint/2010/main" val="2618093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Examples of LUR models</a:t>
            </a:r>
          </a:p>
        </p:txBody>
      </p:sp>
      <p:sp>
        <p:nvSpPr>
          <p:cNvPr id="5" name="Content Placeholder 1">
            <a:extLst>
              <a:ext uri="{FF2B5EF4-FFF2-40B4-BE49-F238E27FC236}">
                <a16:creationId xmlns:a16="http://schemas.microsoft.com/office/drawing/2014/main" id="{755B86F4-272F-4145-A7ED-FA87B2DCA041}"/>
              </a:ext>
            </a:extLst>
          </p:cNvPr>
          <p:cNvSpPr>
            <a:spLocks noGrp="1"/>
          </p:cNvSpPr>
          <p:nvPr>
            <p:ph idx="1"/>
          </p:nvPr>
        </p:nvSpPr>
        <p:spPr>
          <a:xfrm>
            <a:off x="816935" y="1585220"/>
            <a:ext cx="10515600" cy="5061613"/>
          </a:xfrm>
        </p:spPr>
        <p:txBody>
          <a:bodyPr>
            <a:normAutofit/>
          </a:bodyPr>
          <a:lstStyle/>
          <a:p>
            <a:r>
              <a:rPr lang="en-US" dirty="0"/>
              <a:t>The following slides show three LUR models which were developed for London/Oxford as part of the European-wide ESCAPE project (European Study of Cohorts for Air Pollution Effects, 2014)</a:t>
            </a:r>
          </a:p>
          <a:p>
            <a:r>
              <a:rPr lang="en-US" dirty="0"/>
              <a:t>These models were developed for Particulate Matter with a diameter less than 2.5 micrometers (PM</a:t>
            </a:r>
            <a:r>
              <a:rPr lang="en-US" baseline="-25000" dirty="0"/>
              <a:t>2.5</a:t>
            </a:r>
            <a:r>
              <a:rPr lang="en-US" dirty="0"/>
              <a:t>), Particulate Matter with a diameter less than 10 micrometers (PM</a:t>
            </a:r>
            <a:r>
              <a:rPr lang="en-US" baseline="-25000" dirty="0"/>
              <a:t>10</a:t>
            </a:r>
            <a:r>
              <a:rPr lang="en-US" dirty="0"/>
              <a:t>) and Black Carbon (BC) (and also for NO</a:t>
            </a:r>
            <a:r>
              <a:rPr lang="en-US" baseline="-25000" dirty="0"/>
              <a:t>2</a:t>
            </a:r>
            <a:r>
              <a:rPr lang="en-US" dirty="0"/>
              <a:t> and NO</a:t>
            </a:r>
            <a:r>
              <a:rPr lang="en-US" baseline="-25000" dirty="0"/>
              <a:t>x</a:t>
            </a:r>
            <a:r>
              <a:rPr lang="en-US" dirty="0"/>
              <a:t> but these are not discussed here further)</a:t>
            </a:r>
          </a:p>
          <a:p>
            <a:r>
              <a:rPr lang="en-US" dirty="0"/>
              <a:t>PM</a:t>
            </a:r>
            <a:r>
              <a:rPr lang="en-US" baseline="-25000" dirty="0"/>
              <a:t>2.5</a:t>
            </a:r>
            <a:r>
              <a:rPr lang="en-US" dirty="0"/>
              <a:t> and PM</a:t>
            </a:r>
            <a:r>
              <a:rPr lang="en-US" baseline="-25000" dirty="0"/>
              <a:t>10</a:t>
            </a:r>
            <a:r>
              <a:rPr lang="en-US" dirty="0"/>
              <a:t> samples were collected using Harvard impactors with Andersen 37 mm 2 mm pore size Teflon filters.  PM2.5 and PM10 mass were measured whilst the BC calculations were done based on PM2.5 reflectance measurements (</a:t>
            </a:r>
            <a:r>
              <a:rPr lang="en-US" dirty="0" err="1"/>
              <a:t>Eeftens</a:t>
            </a:r>
            <a:r>
              <a:rPr lang="en-US" dirty="0"/>
              <a:t> et al., 2012a)</a:t>
            </a:r>
          </a:p>
        </p:txBody>
      </p:sp>
    </p:spTree>
    <p:extLst>
      <p:ext uri="{BB962C8B-B14F-4D97-AF65-F5344CB8AC3E}">
        <p14:creationId xmlns:p14="http://schemas.microsoft.com/office/powerpoint/2010/main" val="192760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Examples of LUR models</a:t>
            </a:r>
          </a:p>
        </p:txBody>
      </p:sp>
      <p:sp>
        <p:nvSpPr>
          <p:cNvPr id="5" name="Content Placeholder 1">
            <a:extLst>
              <a:ext uri="{FF2B5EF4-FFF2-40B4-BE49-F238E27FC236}">
                <a16:creationId xmlns:a16="http://schemas.microsoft.com/office/drawing/2014/main" id="{755B86F4-272F-4145-A7ED-FA87B2DCA041}"/>
              </a:ext>
            </a:extLst>
          </p:cNvPr>
          <p:cNvSpPr>
            <a:spLocks noGrp="1"/>
          </p:cNvSpPr>
          <p:nvPr>
            <p:ph idx="1"/>
          </p:nvPr>
        </p:nvSpPr>
        <p:spPr>
          <a:xfrm>
            <a:off x="816935" y="1585220"/>
            <a:ext cx="10515600" cy="4771129"/>
          </a:xfrm>
        </p:spPr>
        <p:txBody>
          <a:bodyPr>
            <a:normAutofit/>
          </a:bodyPr>
          <a:lstStyle/>
          <a:p>
            <a:r>
              <a:rPr lang="en-US" dirty="0"/>
              <a:t>All measurements were taken between 26 January 2010 and 18 January 2011</a:t>
            </a:r>
          </a:p>
          <a:p>
            <a:r>
              <a:rPr lang="en-US" dirty="0"/>
              <a:t>The measurement sites were classified as regional background (n = 1), urban background (n = 12) and traffic sites (n = 7)</a:t>
            </a:r>
          </a:p>
          <a:p>
            <a:r>
              <a:rPr lang="en-US" dirty="0"/>
              <a:t>At each site, measurements were made for three 14-days periods, with each period representing a different season namely the warm, cold and intermediate season</a:t>
            </a:r>
          </a:p>
          <a:p>
            <a:r>
              <a:rPr lang="en-US" dirty="0"/>
              <a:t>The measurements were adjusted for temporal variability using measurements obtained from a reference fixed-site monitoring station which was operated all year around (</a:t>
            </a:r>
            <a:r>
              <a:rPr lang="en-US" dirty="0" err="1"/>
              <a:t>Eeftens</a:t>
            </a:r>
            <a:r>
              <a:rPr lang="en-US" dirty="0"/>
              <a:t> et al., 2012a)</a:t>
            </a:r>
          </a:p>
        </p:txBody>
      </p:sp>
    </p:spTree>
    <p:extLst>
      <p:ext uri="{BB962C8B-B14F-4D97-AF65-F5344CB8AC3E}">
        <p14:creationId xmlns:p14="http://schemas.microsoft.com/office/powerpoint/2010/main" val="1985071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Examples of LUR models</a:t>
            </a:r>
          </a:p>
        </p:txBody>
      </p:sp>
      <p:pic>
        <p:nvPicPr>
          <p:cNvPr id="6" name="Picture 5">
            <a:extLst>
              <a:ext uri="{FF2B5EF4-FFF2-40B4-BE49-F238E27FC236}">
                <a16:creationId xmlns:a16="http://schemas.microsoft.com/office/drawing/2014/main" id="{A0EBD626-407C-4ED2-AEED-1503AF29393F}"/>
              </a:ext>
            </a:extLst>
          </p:cNvPr>
          <p:cNvPicPr>
            <a:picLocks noChangeAspect="1"/>
          </p:cNvPicPr>
          <p:nvPr/>
        </p:nvPicPr>
        <p:blipFill>
          <a:blip r:embed="rId3"/>
          <a:stretch>
            <a:fillRect/>
          </a:stretch>
        </p:blipFill>
        <p:spPr>
          <a:xfrm>
            <a:off x="324976" y="3332494"/>
            <a:ext cx="11662116" cy="1280160"/>
          </a:xfrm>
          <a:prstGeom prst="rect">
            <a:avLst/>
          </a:prstGeom>
        </p:spPr>
      </p:pic>
      <p:sp>
        <p:nvSpPr>
          <p:cNvPr id="7" name="TextBox 6">
            <a:extLst>
              <a:ext uri="{FF2B5EF4-FFF2-40B4-BE49-F238E27FC236}">
                <a16:creationId xmlns:a16="http://schemas.microsoft.com/office/drawing/2014/main" id="{47EC19AF-425B-4221-AEBC-D09AA9F261C0}"/>
              </a:ext>
            </a:extLst>
          </p:cNvPr>
          <p:cNvSpPr txBox="1"/>
          <p:nvPr/>
        </p:nvSpPr>
        <p:spPr>
          <a:xfrm>
            <a:off x="324976" y="5068783"/>
            <a:ext cx="11662115" cy="646331"/>
          </a:xfrm>
          <a:prstGeom prst="rect">
            <a:avLst/>
          </a:prstGeom>
          <a:noFill/>
        </p:spPr>
        <p:txBody>
          <a:bodyPr wrap="square" rtlCol="0">
            <a:spAutoFit/>
          </a:bodyPr>
          <a:lstStyle/>
          <a:p>
            <a:r>
              <a:rPr lang="en-US" dirty="0"/>
              <a:t>Source: Khreis et al., 2019. Abbreviations: PM</a:t>
            </a:r>
            <a:r>
              <a:rPr lang="en-US" baseline="-25000" dirty="0"/>
              <a:t>2.5</a:t>
            </a:r>
            <a:r>
              <a:rPr lang="en-US" dirty="0"/>
              <a:t>: Particulate Matter with a diameter less than 2.5 micrometers, PM</a:t>
            </a:r>
            <a:r>
              <a:rPr lang="en-US" baseline="-25000" dirty="0"/>
              <a:t>10</a:t>
            </a:r>
            <a:r>
              <a:rPr lang="en-US" dirty="0"/>
              <a:t>: Particulate Matter with a diameter less than 10 micrometers, BC: Black Carbon </a:t>
            </a:r>
          </a:p>
        </p:txBody>
      </p:sp>
      <p:sp>
        <p:nvSpPr>
          <p:cNvPr id="8" name="TextBox 7">
            <a:extLst>
              <a:ext uri="{FF2B5EF4-FFF2-40B4-BE49-F238E27FC236}">
                <a16:creationId xmlns:a16="http://schemas.microsoft.com/office/drawing/2014/main" id="{BD9FE417-16B8-4AF3-8B9A-657646A0E1EE}"/>
              </a:ext>
            </a:extLst>
          </p:cNvPr>
          <p:cNvSpPr txBox="1"/>
          <p:nvPr/>
        </p:nvSpPr>
        <p:spPr>
          <a:xfrm>
            <a:off x="264941" y="2045368"/>
            <a:ext cx="11782186" cy="830997"/>
          </a:xfrm>
          <a:prstGeom prst="rect">
            <a:avLst/>
          </a:prstGeom>
          <a:noFill/>
        </p:spPr>
        <p:txBody>
          <a:bodyPr wrap="square" rtlCol="0">
            <a:spAutoFit/>
          </a:bodyPr>
          <a:lstStyle/>
          <a:p>
            <a:pPr algn="ctr"/>
            <a:r>
              <a:rPr lang="en-US" sz="2400" b="1" dirty="0"/>
              <a:t>Means and overall contrasts (total range/mean) of adjusted annual average concentrations of PM</a:t>
            </a:r>
            <a:r>
              <a:rPr lang="en-US" sz="2400" b="1" baseline="-25000" dirty="0"/>
              <a:t>2.5</a:t>
            </a:r>
            <a:r>
              <a:rPr lang="en-US" sz="2400" b="1" dirty="0"/>
              <a:t>, PM</a:t>
            </a:r>
            <a:r>
              <a:rPr lang="en-US" sz="2400" b="1" baseline="-25000" dirty="0"/>
              <a:t>2.5</a:t>
            </a:r>
            <a:r>
              <a:rPr lang="en-US" sz="2400" b="1" dirty="0"/>
              <a:t> absorbance/BC, and PM</a:t>
            </a:r>
            <a:r>
              <a:rPr lang="en-US" sz="2400" b="1" baseline="-25000" dirty="0"/>
              <a:t>10</a:t>
            </a:r>
            <a:r>
              <a:rPr lang="en-US" sz="2400" b="1" dirty="0"/>
              <a:t> in London/Oxford</a:t>
            </a:r>
          </a:p>
        </p:txBody>
      </p:sp>
    </p:spTree>
    <p:extLst>
      <p:ext uri="{BB962C8B-B14F-4D97-AF65-F5344CB8AC3E}">
        <p14:creationId xmlns:p14="http://schemas.microsoft.com/office/powerpoint/2010/main" val="4068910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Examples of LUR models</a:t>
            </a:r>
          </a:p>
        </p:txBody>
      </p:sp>
      <p:sp>
        <p:nvSpPr>
          <p:cNvPr id="7" name="TextBox 6">
            <a:extLst>
              <a:ext uri="{FF2B5EF4-FFF2-40B4-BE49-F238E27FC236}">
                <a16:creationId xmlns:a16="http://schemas.microsoft.com/office/drawing/2014/main" id="{DD35F2B5-BA1C-4E72-A8DB-5CE63780838D}"/>
              </a:ext>
            </a:extLst>
          </p:cNvPr>
          <p:cNvSpPr txBox="1"/>
          <p:nvPr/>
        </p:nvSpPr>
        <p:spPr>
          <a:xfrm>
            <a:off x="259038" y="6245134"/>
            <a:ext cx="11094762" cy="646331"/>
          </a:xfrm>
          <a:prstGeom prst="rect">
            <a:avLst/>
          </a:prstGeom>
          <a:noFill/>
        </p:spPr>
        <p:txBody>
          <a:bodyPr wrap="square" rtlCol="0">
            <a:spAutoFit/>
          </a:bodyPr>
          <a:lstStyle/>
          <a:p>
            <a:r>
              <a:rPr lang="en-US" dirty="0"/>
              <a:t>Source: </a:t>
            </a:r>
            <a:r>
              <a:rPr lang="en-US" dirty="0" err="1"/>
              <a:t>Eeftens</a:t>
            </a:r>
            <a:r>
              <a:rPr lang="en-US" dirty="0"/>
              <a:t> et al., 2012 b. Abbreviations: PM</a:t>
            </a:r>
            <a:r>
              <a:rPr lang="en-US" baseline="-25000" dirty="0"/>
              <a:t>2.5</a:t>
            </a:r>
            <a:r>
              <a:rPr lang="en-US" dirty="0"/>
              <a:t>: Particulate Matter with a diameter less than 2.5 micrometers, PM</a:t>
            </a:r>
            <a:r>
              <a:rPr lang="en-US" baseline="-25000" dirty="0"/>
              <a:t>10</a:t>
            </a:r>
            <a:r>
              <a:rPr lang="en-US" dirty="0"/>
              <a:t>: Particulate Matter with a diameter less than 10 micrometers, BC: Black Carbon </a:t>
            </a:r>
          </a:p>
        </p:txBody>
      </p:sp>
      <p:graphicFrame>
        <p:nvGraphicFramePr>
          <p:cNvPr id="2" name="Table 1">
            <a:extLst>
              <a:ext uri="{FF2B5EF4-FFF2-40B4-BE49-F238E27FC236}">
                <a16:creationId xmlns:a16="http://schemas.microsoft.com/office/drawing/2014/main" id="{8E052264-5A76-4E52-9751-F8C7BD092062}"/>
              </a:ext>
            </a:extLst>
          </p:cNvPr>
          <p:cNvGraphicFramePr>
            <a:graphicFrameLocks noGrp="1"/>
          </p:cNvGraphicFramePr>
          <p:nvPr>
            <p:extLst>
              <p:ext uri="{D42A27DB-BD31-4B8C-83A1-F6EECF244321}">
                <p14:modId xmlns:p14="http://schemas.microsoft.com/office/powerpoint/2010/main" val="1090350881"/>
              </p:ext>
            </p:extLst>
          </p:nvPr>
        </p:nvGraphicFramePr>
        <p:xfrm>
          <a:off x="259036" y="1695450"/>
          <a:ext cx="11666263" cy="4381784"/>
        </p:xfrm>
        <a:graphic>
          <a:graphicData uri="http://schemas.openxmlformats.org/drawingml/2006/table">
            <a:tbl>
              <a:tblPr firstRow="1" firstCol="1" bandRow="1">
                <a:tableStyleId>{5C22544A-7EE6-4342-B048-85BDC9FD1C3A}</a:tableStyleId>
              </a:tblPr>
              <a:tblGrid>
                <a:gridCol w="1593623">
                  <a:extLst>
                    <a:ext uri="{9D8B030D-6E8A-4147-A177-3AD203B41FA5}">
                      <a16:colId xmlns:a16="http://schemas.microsoft.com/office/drawing/2014/main" val="1395513706"/>
                    </a:ext>
                  </a:extLst>
                </a:gridCol>
                <a:gridCol w="4633121">
                  <a:extLst>
                    <a:ext uri="{9D8B030D-6E8A-4147-A177-3AD203B41FA5}">
                      <a16:colId xmlns:a16="http://schemas.microsoft.com/office/drawing/2014/main" val="3850183824"/>
                    </a:ext>
                  </a:extLst>
                </a:gridCol>
                <a:gridCol w="4471842">
                  <a:extLst>
                    <a:ext uri="{9D8B030D-6E8A-4147-A177-3AD203B41FA5}">
                      <a16:colId xmlns:a16="http://schemas.microsoft.com/office/drawing/2014/main" val="4088657166"/>
                    </a:ext>
                  </a:extLst>
                </a:gridCol>
                <a:gridCol w="967677">
                  <a:extLst>
                    <a:ext uri="{9D8B030D-6E8A-4147-A177-3AD203B41FA5}">
                      <a16:colId xmlns:a16="http://schemas.microsoft.com/office/drawing/2014/main" val="1403015012"/>
                    </a:ext>
                  </a:extLst>
                </a:gridCol>
              </a:tblGrid>
              <a:tr h="660571">
                <a:tc>
                  <a:txBody>
                    <a:bodyPr/>
                    <a:lstStyle/>
                    <a:p>
                      <a:pPr marL="0" marR="0">
                        <a:lnSpc>
                          <a:spcPct val="115000"/>
                        </a:lnSpc>
                        <a:spcBef>
                          <a:spcPts val="0"/>
                        </a:spcBef>
                        <a:spcAft>
                          <a:spcPts val="0"/>
                        </a:spcAft>
                      </a:pPr>
                      <a:r>
                        <a:rPr lang="en-CA" sz="1200">
                          <a:effectLst/>
                        </a:rPr>
                        <a:t>Pollutant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rPr>
                        <a:t>LUR model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rPr>
                        <a:t>Variable definitions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rPr>
                        <a:t>R</a:t>
                      </a:r>
                      <a:r>
                        <a:rPr lang="en-CA" sz="1200" baseline="30000">
                          <a:effectLst/>
                        </a:rPr>
                        <a:t>2</a:t>
                      </a:r>
                      <a:r>
                        <a:rPr lang="en-CA" sz="1200">
                          <a:effectLst/>
                        </a:rPr>
                        <a:t> cross-validation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7713945"/>
                  </a:ext>
                </a:extLst>
              </a:tr>
              <a:tr h="1000794">
                <a:tc>
                  <a:txBody>
                    <a:bodyPr/>
                    <a:lstStyle/>
                    <a:p>
                      <a:pPr marL="0" marR="0">
                        <a:lnSpc>
                          <a:spcPct val="115000"/>
                        </a:lnSpc>
                        <a:spcBef>
                          <a:spcPts val="0"/>
                        </a:spcBef>
                        <a:spcAft>
                          <a:spcPts val="0"/>
                        </a:spcAft>
                      </a:pPr>
                      <a:r>
                        <a:rPr lang="en-CA" sz="1200">
                          <a:effectLst/>
                        </a:rPr>
                        <a:t>PM</a:t>
                      </a:r>
                      <a:r>
                        <a:rPr lang="en-CA" sz="1200" baseline="-25000">
                          <a:effectLst/>
                        </a:rPr>
                        <a:t>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rPr>
                        <a:t>7.19 + 1.38 × 10</a:t>
                      </a:r>
                      <a:r>
                        <a:rPr lang="en-CA" sz="1200" baseline="30000">
                          <a:effectLst/>
                        </a:rPr>
                        <a:t>-3</a:t>
                      </a:r>
                      <a:r>
                        <a:rPr lang="en-CA" sz="1200">
                          <a:effectLst/>
                        </a:rPr>
                        <a:t> × INTMAJORINVDIST + 2.65 × 10</a:t>
                      </a:r>
                      <a:r>
                        <a:rPr lang="en-CA" sz="1200" baseline="30000">
                          <a:effectLst/>
                        </a:rPr>
                        <a:t>-4</a:t>
                      </a:r>
                      <a:r>
                        <a:rPr lang="en-CA" sz="1200">
                          <a:effectLst/>
                        </a:rPr>
                        <a:t> × ROADLENGTH_500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rPr>
                        <a:t>INTMAJORINVDIST is the product of inverse of distance to the nearest major road and traffic intensity on this road (vehicles·day</a:t>
                      </a:r>
                      <a:r>
                        <a:rPr lang="en-CA" sz="1200" baseline="30000">
                          <a:effectLst/>
                        </a:rPr>
                        <a:t>-1 </a:t>
                      </a:r>
                      <a:r>
                        <a:rPr lang="en-CA" sz="1200">
                          <a:effectLst/>
                        </a:rPr>
                        <a:t>m</a:t>
                      </a:r>
                      <a:r>
                        <a:rPr lang="en-CA" sz="1200" baseline="30000">
                          <a:effectLst/>
                        </a:rPr>
                        <a:t>-1</a:t>
                      </a:r>
                      <a:r>
                        <a:rPr lang="en-CA" sz="1200">
                          <a:effectLst/>
                        </a:rPr>
                        <a:t>).</a:t>
                      </a:r>
                      <a:endParaRPr lang="en-US" sz="2000">
                        <a:effectLst/>
                      </a:endParaRPr>
                    </a:p>
                    <a:p>
                      <a:pPr marL="0" marR="0">
                        <a:lnSpc>
                          <a:spcPct val="115000"/>
                        </a:lnSpc>
                        <a:spcBef>
                          <a:spcPts val="0"/>
                        </a:spcBef>
                        <a:spcAft>
                          <a:spcPts val="0"/>
                        </a:spcAft>
                      </a:pPr>
                      <a:r>
                        <a:rPr lang="en-CA" sz="1200">
                          <a:effectLst/>
                        </a:rPr>
                        <a:t>ROADLENGTH_500 is the total length (m) of all road segments in a 500 m buffer.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rPr>
                        <a:t>0.77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9936054"/>
                  </a:ext>
                </a:extLst>
              </a:tr>
              <a:tr h="1000794">
                <a:tc>
                  <a:txBody>
                    <a:bodyPr/>
                    <a:lstStyle/>
                    <a:p>
                      <a:pPr marL="0" marR="0">
                        <a:lnSpc>
                          <a:spcPct val="115000"/>
                        </a:lnSpc>
                        <a:spcBef>
                          <a:spcPts val="0"/>
                        </a:spcBef>
                        <a:spcAft>
                          <a:spcPts val="0"/>
                        </a:spcAft>
                      </a:pPr>
                      <a:r>
                        <a:rPr lang="en-CA" sz="1200">
                          <a:effectLst/>
                        </a:rPr>
                        <a:t>PM</a:t>
                      </a:r>
                      <a:r>
                        <a:rPr lang="en-CA" sz="1200" baseline="-25000">
                          <a:effectLst/>
                        </a:rPr>
                        <a:t>10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rPr>
                        <a:t>11.40 + 76.99  × DISTINVMAJORC1 + 1.35</a:t>
                      </a:r>
                      <a:r>
                        <a:rPr lang="en-CA" sz="1200" baseline="30000">
                          <a:effectLst/>
                        </a:rPr>
                        <a:t>-3</a:t>
                      </a:r>
                      <a:r>
                        <a:rPr lang="en-CA" sz="1200">
                          <a:effectLst/>
                        </a:rPr>
                        <a:t>  × HEAVYTRAFMAJOR + 1.30</a:t>
                      </a:r>
                      <a:r>
                        <a:rPr lang="en-CA" sz="1200" baseline="30000">
                          <a:effectLst/>
                        </a:rPr>
                        <a:t>-5</a:t>
                      </a:r>
                      <a:r>
                        <a:rPr lang="en-CA" sz="1200">
                          <a:effectLst/>
                        </a:rPr>
                        <a:t> × HLDRES_300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rPr>
                        <a:t>DISTINVMAJORC1 is the inverse distance (m</a:t>
                      </a:r>
                      <a:r>
                        <a:rPr lang="en-CA" sz="1200" baseline="30000">
                          <a:effectLst/>
                        </a:rPr>
                        <a:t>-1</a:t>
                      </a:r>
                      <a:r>
                        <a:rPr lang="en-CA" sz="1200">
                          <a:effectLst/>
                        </a:rPr>
                        <a:t>) to the nearest major road in the central network HEAVYTRAFMAJOR is heavy traffic intensity on the nearest major road</a:t>
                      </a:r>
                      <a:endParaRPr lang="en-US" sz="2000">
                        <a:effectLst/>
                      </a:endParaRPr>
                    </a:p>
                    <a:p>
                      <a:pPr marL="0" marR="0">
                        <a:lnSpc>
                          <a:spcPct val="115000"/>
                        </a:lnSpc>
                        <a:spcBef>
                          <a:spcPts val="0"/>
                        </a:spcBef>
                        <a:spcAft>
                          <a:spcPts val="0"/>
                        </a:spcAft>
                      </a:pPr>
                      <a:r>
                        <a:rPr lang="en-CA" sz="1200">
                          <a:effectLst/>
                        </a:rPr>
                        <a:t>HLDRES_300 is the surface area (m</a:t>
                      </a:r>
                      <a:r>
                        <a:rPr lang="en-CA" sz="1200" baseline="30000">
                          <a:effectLst/>
                        </a:rPr>
                        <a:t>2</a:t>
                      </a:r>
                      <a:r>
                        <a:rPr lang="en-CA" sz="1200">
                          <a:effectLst/>
                        </a:rPr>
                        <a:t>) of all residential land within a 300 m buffer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rPr>
                        <a:t>0.88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5091780"/>
                  </a:ext>
                </a:extLst>
              </a:tr>
              <a:tr h="1681241">
                <a:tc>
                  <a:txBody>
                    <a:bodyPr/>
                    <a:lstStyle/>
                    <a:p>
                      <a:pPr marL="0" marR="0">
                        <a:lnSpc>
                          <a:spcPct val="115000"/>
                        </a:lnSpc>
                        <a:spcBef>
                          <a:spcPts val="0"/>
                        </a:spcBef>
                        <a:spcAft>
                          <a:spcPts val="0"/>
                        </a:spcAft>
                      </a:pPr>
                      <a:r>
                        <a:rPr lang="en-CA" sz="1200">
                          <a:effectLst/>
                        </a:rPr>
                        <a:t>BC/PM</a:t>
                      </a:r>
                      <a:r>
                        <a:rPr lang="en-CA" sz="1200" baseline="-25000">
                          <a:effectLst/>
                        </a:rPr>
                        <a:t>2.5 absorbance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rPr>
                        <a:t>0.81 + 1.12 × 10</a:t>
                      </a:r>
                      <a:r>
                        <a:rPr lang="en-CA" sz="1200" baseline="30000">
                          <a:effectLst/>
                        </a:rPr>
                        <a:t>-7</a:t>
                      </a:r>
                      <a:r>
                        <a:rPr lang="en-CA" sz="1200">
                          <a:effectLst/>
                        </a:rPr>
                        <a:t> × HEAVYTRAFLOAD_500 + 8.00 × 10</a:t>
                      </a:r>
                      <a:r>
                        <a:rPr lang="en-CA" sz="1200" baseline="30000">
                          <a:effectLst/>
                        </a:rPr>
                        <a:t>-9</a:t>
                      </a:r>
                      <a:r>
                        <a:rPr lang="en-CA" sz="1200">
                          <a:effectLst/>
                        </a:rPr>
                        <a:t> × HLDRES_5000 + 125.41 × DISTINVMAJORC2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a:effectLst/>
                        </a:rPr>
                        <a:t>HEAVYTRAFLOAD_500 is the sum of (traffic intensity × the length of all road segments) within a 500 m buffer (vehicles·day</a:t>
                      </a:r>
                      <a:r>
                        <a:rPr lang="en-CA" sz="1200" baseline="30000">
                          <a:effectLst/>
                        </a:rPr>
                        <a:t>-1 </a:t>
                      </a:r>
                      <a:r>
                        <a:rPr lang="en-CA" sz="1200">
                          <a:effectLst/>
                        </a:rPr>
                        <a:t>m) for heavy traffic</a:t>
                      </a:r>
                      <a:endParaRPr lang="en-US" sz="2000">
                        <a:effectLst/>
                      </a:endParaRPr>
                    </a:p>
                    <a:p>
                      <a:pPr marL="0" marR="0">
                        <a:lnSpc>
                          <a:spcPct val="115000"/>
                        </a:lnSpc>
                        <a:spcBef>
                          <a:spcPts val="0"/>
                        </a:spcBef>
                        <a:spcAft>
                          <a:spcPts val="0"/>
                        </a:spcAft>
                      </a:pPr>
                      <a:r>
                        <a:rPr lang="en-CA" sz="1200">
                          <a:effectLst/>
                        </a:rPr>
                        <a:t>HLDRES_5000 is the surface area (m</a:t>
                      </a:r>
                      <a:r>
                        <a:rPr lang="en-CA" sz="1200" baseline="30000">
                          <a:effectLst/>
                        </a:rPr>
                        <a:t>2</a:t>
                      </a:r>
                      <a:r>
                        <a:rPr lang="en-CA" sz="1200">
                          <a:effectLst/>
                        </a:rPr>
                        <a:t>) of all residential land within a 5000 m buffer</a:t>
                      </a:r>
                      <a:endParaRPr lang="en-US" sz="2000">
                        <a:effectLst/>
                      </a:endParaRPr>
                    </a:p>
                    <a:p>
                      <a:pPr marL="0" marR="0">
                        <a:lnSpc>
                          <a:spcPct val="115000"/>
                        </a:lnSpc>
                        <a:spcBef>
                          <a:spcPts val="0"/>
                        </a:spcBef>
                        <a:spcAft>
                          <a:spcPts val="0"/>
                        </a:spcAft>
                      </a:pPr>
                      <a:r>
                        <a:rPr lang="en-CA" sz="1200">
                          <a:effectLst/>
                        </a:rPr>
                        <a:t>DISTINVMAJORC2 is the inverse squared distance (m</a:t>
                      </a:r>
                      <a:r>
                        <a:rPr lang="en-CA" sz="1200" baseline="30000">
                          <a:effectLst/>
                        </a:rPr>
                        <a:t>-2</a:t>
                      </a:r>
                      <a:r>
                        <a:rPr lang="en-CA" sz="1200">
                          <a:effectLst/>
                        </a:rPr>
                        <a:t>) to the nearest major road in the central network</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CA" sz="1200" dirty="0">
                          <a:effectLst/>
                        </a:rPr>
                        <a:t>0.92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1762159"/>
                  </a:ext>
                </a:extLst>
              </a:tr>
            </a:tbl>
          </a:graphicData>
        </a:graphic>
      </p:graphicFrame>
    </p:spTree>
    <p:extLst>
      <p:ext uri="{BB962C8B-B14F-4D97-AF65-F5344CB8AC3E}">
        <p14:creationId xmlns:p14="http://schemas.microsoft.com/office/powerpoint/2010/main" val="80322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Examples of PM</a:t>
            </a:r>
            <a:r>
              <a:rPr lang="en-US" baseline="-25000" dirty="0"/>
              <a:t>2.5</a:t>
            </a:r>
            <a:r>
              <a:rPr lang="en-US" dirty="0"/>
              <a:t> LUR model</a:t>
            </a:r>
          </a:p>
        </p:txBody>
      </p:sp>
      <p:pic>
        <p:nvPicPr>
          <p:cNvPr id="2" name="Picture 1">
            <a:extLst>
              <a:ext uri="{FF2B5EF4-FFF2-40B4-BE49-F238E27FC236}">
                <a16:creationId xmlns:a16="http://schemas.microsoft.com/office/drawing/2014/main" id="{6F763DFD-8BC1-4699-B40A-49D53D2834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8776" y="1188720"/>
            <a:ext cx="8014448" cy="5669280"/>
          </a:xfrm>
          <a:prstGeom prst="rect">
            <a:avLst/>
          </a:prstGeom>
        </p:spPr>
      </p:pic>
    </p:spTree>
    <p:extLst>
      <p:ext uri="{BB962C8B-B14F-4D97-AF65-F5344CB8AC3E}">
        <p14:creationId xmlns:p14="http://schemas.microsoft.com/office/powerpoint/2010/main" val="447355282"/>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TotalTime>
  <Words>5539</Words>
  <Application>Microsoft Macintosh PowerPoint</Application>
  <PresentationFormat>Widescreen</PresentationFormat>
  <Paragraphs>299</Paragraphs>
  <Slides>28</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Cambria Math</vt:lpstr>
      <vt:lpstr>Times New Roman</vt:lpstr>
      <vt:lpstr>Office Theme</vt:lpstr>
      <vt:lpstr>PowerPoint Presentation</vt:lpstr>
      <vt:lpstr>Lecture #21: Land-Use Regression Modeling</vt:lpstr>
      <vt:lpstr>Introduction</vt:lpstr>
      <vt:lpstr>Overview and definitions  </vt:lpstr>
      <vt:lpstr>Examples of LUR models</vt:lpstr>
      <vt:lpstr>Examples of LUR models</vt:lpstr>
      <vt:lpstr>Examples of LUR models</vt:lpstr>
      <vt:lpstr>Examples of LUR models</vt:lpstr>
      <vt:lpstr>Examples of PM2.5 LUR model</vt:lpstr>
      <vt:lpstr>Examples of PM10 LUR model</vt:lpstr>
      <vt:lpstr>Examples of BC LUR model</vt:lpstr>
      <vt:lpstr>Overview and definitions  </vt:lpstr>
      <vt:lpstr>Use in Exposure Assessment</vt:lpstr>
      <vt:lpstr>Model Validation </vt:lpstr>
      <vt:lpstr>Performance Measures for Models’ Validation</vt:lpstr>
      <vt:lpstr>Comparison to Personal Exposures</vt:lpstr>
      <vt:lpstr>Comparison to Personal Exposures</vt:lpstr>
      <vt:lpstr>Specificity to Traffic</vt:lpstr>
      <vt:lpstr>Strengths of LUR modeling </vt:lpstr>
      <vt:lpstr>Limitations of LUR modeling  </vt:lpstr>
      <vt:lpstr>Discussion</vt:lpstr>
      <vt:lpstr>Research Gaps and Future Directions</vt:lpstr>
      <vt:lpstr>Take-Home Messages</vt:lpstr>
      <vt:lpstr>List of Abbreviations</vt:lpstr>
      <vt:lpstr>References </vt:lpstr>
      <vt:lpstr>References </vt:lpstr>
      <vt:lpstr>Reading List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Glazener, Andrew</dc:creator>
  <cp:lastModifiedBy>McKinnerney, Jamie</cp:lastModifiedBy>
  <cp:revision>303</cp:revision>
  <dcterms:created xsi:type="dcterms:W3CDTF">2019-05-01T18:04:34Z</dcterms:created>
  <dcterms:modified xsi:type="dcterms:W3CDTF">2020-10-05T14:01:44Z</dcterms:modified>
</cp:coreProperties>
</file>