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45" r:id="rId2"/>
    <p:sldId id="446" r:id="rId3"/>
    <p:sldId id="457" r:id="rId4"/>
    <p:sldId id="447" r:id="rId5"/>
    <p:sldId id="472" r:id="rId6"/>
    <p:sldId id="466" r:id="rId7"/>
    <p:sldId id="473" r:id="rId8"/>
    <p:sldId id="467" r:id="rId9"/>
    <p:sldId id="474" r:id="rId10"/>
    <p:sldId id="477" r:id="rId11"/>
    <p:sldId id="470" r:id="rId12"/>
    <p:sldId id="475" r:id="rId13"/>
    <p:sldId id="471" r:id="rId14"/>
    <p:sldId id="479" r:id="rId15"/>
    <p:sldId id="476" r:id="rId16"/>
    <p:sldId id="458" r:id="rId17"/>
    <p:sldId id="459" r:id="rId18"/>
    <p:sldId id="460" r:id="rId19"/>
    <p:sldId id="461" r:id="rId20"/>
    <p:sldId id="478" r:id="rId21"/>
    <p:sldId id="462" r:id="rId22"/>
    <p:sldId id="463" r:id="rId23"/>
    <p:sldId id="46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mani, Tara" initials="RT" lastIdx="8" clrIdx="0">
    <p:extLst>
      <p:ext uri="{19B8F6BF-5375-455C-9EA6-DF929625EA0E}">
        <p15:presenceInfo xmlns:p15="http://schemas.microsoft.com/office/powerpoint/2012/main" userId="S-1-5-21-1120367096-779962018-1349916565-4305653" providerId="AD"/>
      </p:ext>
    </p:extLst>
  </p:cmAuthor>
  <p:cmAuthor id="2" name="Sanchez, Kristen" initials="SK" lastIdx="12" clrIdx="1">
    <p:extLst>
      <p:ext uri="{19B8F6BF-5375-455C-9EA6-DF929625EA0E}">
        <p15:presenceInfo xmlns:p15="http://schemas.microsoft.com/office/powerpoint/2012/main" userId="S::K-Sanchez@tti.tamu.edu::acb85456-f2d6-4285-b4f9-49a945bb8aa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58300" autoAdjust="0"/>
  </p:normalViewPr>
  <p:slideViewPr>
    <p:cSldViewPr snapToGrid="0">
      <p:cViewPr varScale="1">
        <p:scale>
          <a:sx n="50" d="100"/>
          <a:sy n="50" d="100"/>
        </p:scale>
        <p:origin x="1934" y="38"/>
      </p:cViewPr>
      <p:guideLst/>
    </p:cSldViewPr>
  </p:slideViewPr>
  <p:notesTextViewPr>
    <p:cViewPr>
      <p:scale>
        <a:sx n="1" d="1"/>
        <a:sy n="1" d="1"/>
      </p:scale>
      <p:origin x="0" y="0"/>
    </p:cViewPr>
  </p:notesTextViewPr>
  <p:sorterViewPr>
    <p:cViewPr>
      <p:scale>
        <a:sx n="100" d="100"/>
        <a:sy n="100" d="100"/>
      </p:scale>
      <p:origin x="0" y="-411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639082-FA5B-48AD-8C5A-6F96C6B1832A}" type="datetimeFigureOut">
              <a:rPr lang="en-US" smtClean="0"/>
              <a:t>9/22/2020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279E6D-00A9-4B64-8C3A-9DDF802CB60D}" type="slidenum">
              <a:rPr lang="en-US" smtClean="0"/>
              <a:t>‹#›</a:t>
            </a:fld>
            <a:endParaRPr lang="en-US"/>
          </a:p>
        </p:txBody>
      </p:sp>
    </p:spTree>
    <p:extLst>
      <p:ext uri="{BB962C8B-B14F-4D97-AF65-F5344CB8AC3E}">
        <p14:creationId xmlns:p14="http://schemas.microsoft.com/office/powerpoint/2010/main" val="3714054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cdc.gov/publichealthgateway/publichealthservices/essentialhealthservices.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CC129C-E094-44A9-9990-2FFEB90AEFE5}" type="slidenum">
              <a:rPr lang="en-US" smtClean="0"/>
              <a:t>1</a:t>
            </a:fld>
            <a:endParaRPr lang="en-US" dirty="0"/>
          </a:p>
        </p:txBody>
      </p:sp>
    </p:spTree>
    <p:extLst>
      <p:ext uri="{BB962C8B-B14F-4D97-AF65-F5344CB8AC3E}">
        <p14:creationId xmlns:p14="http://schemas.microsoft.com/office/powerpoint/2010/main" val="1165660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endParaRPr lang="en-US" baseline="0" dirty="0"/>
          </a:p>
          <a:p>
            <a:pPr defTabSz="881390">
              <a:defRPr/>
            </a:pPr>
            <a:endParaRPr lang="en-US" baseline="0" dirty="0"/>
          </a:p>
          <a:p>
            <a:pPr defTabSz="881390">
              <a:defRPr/>
            </a:pPr>
            <a:endParaRPr lang="en-US" baseline="0" dirty="0"/>
          </a:p>
        </p:txBody>
      </p:sp>
      <p:sp>
        <p:nvSpPr>
          <p:cNvPr id="4" name="Slide Number Placeholder 3"/>
          <p:cNvSpPr>
            <a:spLocks noGrp="1"/>
          </p:cNvSpPr>
          <p:nvPr>
            <p:ph type="sldNum" sz="quarter" idx="10"/>
          </p:nvPr>
        </p:nvSpPr>
        <p:spPr/>
        <p:txBody>
          <a:bodyPr/>
          <a:lstStyle/>
          <a:p>
            <a:fld id="{8ECC129C-E094-44A9-9990-2FFEB90AEFE5}" type="slidenum">
              <a:rPr lang="en-US" smtClean="0"/>
              <a:t>10</a:t>
            </a:fld>
            <a:endParaRPr lang="en-US" dirty="0"/>
          </a:p>
        </p:txBody>
      </p:sp>
    </p:spTree>
    <p:extLst>
      <p:ext uri="{BB962C8B-B14F-4D97-AF65-F5344CB8AC3E}">
        <p14:creationId xmlns:p14="http://schemas.microsoft.com/office/powerpoint/2010/main" val="3009139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baseline="0" dirty="0"/>
              <a:t>Interpreting odds ratio:</a:t>
            </a:r>
          </a:p>
          <a:p>
            <a:pPr defTabSz="881390">
              <a:defRPr/>
            </a:pPr>
            <a:endParaRPr lang="en-US" baseline="0" dirty="0"/>
          </a:p>
          <a:p>
            <a:pPr defTabSz="881390">
              <a:defRPr/>
            </a:pPr>
            <a:r>
              <a:rPr lang="en-US" baseline="0" dirty="0"/>
              <a:t>If the odds ratio is 1, there is no evidence of increased or decreased risk due to the exposure.</a:t>
            </a:r>
          </a:p>
          <a:p>
            <a:pPr defTabSz="881390">
              <a:defRPr/>
            </a:pPr>
            <a:r>
              <a:rPr lang="en-US" baseline="0" dirty="0"/>
              <a:t>If the odds ratio is greater than 1, there is evidence of increased risk due to the exposure</a:t>
            </a:r>
          </a:p>
          <a:p>
            <a:pPr marL="0" marR="0" lvl="0" indent="0" algn="l" defTabSz="881390" rtl="0" eaLnBrk="1" fontAlgn="auto" latinLnBrk="0" hangingPunct="1">
              <a:lnSpc>
                <a:spcPct val="100000"/>
              </a:lnSpc>
              <a:spcBef>
                <a:spcPts val="0"/>
              </a:spcBef>
              <a:spcAft>
                <a:spcPts val="0"/>
              </a:spcAft>
              <a:buClrTx/>
              <a:buSzTx/>
              <a:buFontTx/>
              <a:buNone/>
              <a:tabLst/>
              <a:defRPr/>
            </a:pPr>
            <a:r>
              <a:rPr lang="en-US" baseline="0" dirty="0"/>
              <a:t>If the odds ratio is less than 1, there is evidence of decreased risk due to the exposure</a:t>
            </a:r>
          </a:p>
          <a:p>
            <a:pPr defTabSz="881390">
              <a:defRPr/>
            </a:pPr>
            <a:endParaRPr lang="en-US" baseline="0" dirty="0"/>
          </a:p>
        </p:txBody>
      </p:sp>
      <p:sp>
        <p:nvSpPr>
          <p:cNvPr id="4" name="Slide Number Placeholder 3"/>
          <p:cNvSpPr>
            <a:spLocks noGrp="1"/>
          </p:cNvSpPr>
          <p:nvPr>
            <p:ph type="sldNum" sz="quarter" idx="10"/>
          </p:nvPr>
        </p:nvSpPr>
        <p:spPr/>
        <p:txBody>
          <a:bodyPr/>
          <a:lstStyle/>
          <a:p>
            <a:fld id="{8ECC129C-E094-44A9-9990-2FFEB90AEFE5}" type="slidenum">
              <a:rPr lang="en-US" smtClean="0"/>
              <a:t>11</a:t>
            </a:fld>
            <a:endParaRPr lang="en-US" dirty="0"/>
          </a:p>
        </p:txBody>
      </p:sp>
    </p:spTree>
    <p:extLst>
      <p:ext uri="{BB962C8B-B14F-4D97-AF65-F5344CB8AC3E}">
        <p14:creationId xmlns:p14="http://schemas.microsoft.com/office/powerpoint/2010/main" val="38852597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881390" rtl="0" eaLnBrk="1" fontAlgn="auto" latinLnBrk="0" hangingPunct="1">
              <a:lnSpc>
                <a:spcPct val="100000"/>
              </a:lnSpc>
              <a:spcBef>
                <a:spcPts val="0"/>
              </a:spcBef>
              <a:spcAft>
                <a:spcPts val="0"/>
              </a:spcAft>
              <a:buClrTx/>
              <a:buSzTx/>
              <a:buFontTx/>
              <a:buNone/>
              <a:tabLst/>
              <a:defRPr/>
            </a:pPr>
            <a:endParaRPr lang="en-US" baseline="0" dirty="0"/>
          </a:p>
          <a:p>
            <a:pPr defTabSz="881390">
              <a:defRPr/>
            </a:pPr>
            <a:endParaRPr lang="en-US" baseline="0" dirty="0"/>
          </a:p>
        </p:txBody>
      </p:sp>
      <p:sp>
        <p:nvSpPr>
          <p:cNvPr id="4" name="Slide Number Placeholder 3"/>
          <p:cNvSpPr>
            <a:spLocks noGrp="1"/>
          </p:cNvSpPr>
          <p:nvPr>
            <p:ph type="sldNum" sz="quarter" idx="10"/>
          </p:nvPr>
        </p:nvSpPr>
        <p:spPr/>
        <p:txBody>
          <a:bodyPr/>
          <a:lstStyle/>
          <a:p>
            <a:fld id="{8ECC129C-E094-44A9-9990-2FFEB90AEFE5}" type="slidenum">
              <a:rPr lang="en-US" smtClean="0"/>
              <a:t>12</a:t>
            </a:fld>
            <a:endParaRPr lang="en-US" dirty="0"/>
          </a:p>
        </p:txBody>
      </p:sp>
    </p:spTree>
    <p:extLst>
      <p:ext uri="{BB962C8B-B14F-4D97-AF65-F5344CB8AC3E}">
        <p14:creationId xmlns:p14="http://schemas.microsoft.com/office/powerpoint/2010/main" val="2832990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baseline="0" dirty="0"/>
              <a:t>The measures of risk discussed so far (relative risk, odds ratio) are key in identifying which exposures cause or increase risk of developing disease.  Attributable risk is a measure of burden of disease or how much of the disease is attributable to a certain exposure.  Or put another way – attributable risk helps to answer the question of how much disease could be prevented if the exposure can be eliminated.</a:t>
            </a:r>
          </a:p>
        </p:txBody>
      </p:sp>
      <p:sp>
        <p:nvSpPr>
          <p:cNvPr id="4" name="Slide Number Placeholder 3"/>
          <p:cNvSpPr>
            <a:spLocks noGrp="1"/>
          </p:cNvSpPr>
          <p:nvPr>
            <p:ph type="sldNum" sz="quarter" idx="10"/>
          </p:nvPr>
        </p:nvSpPr>
        <p:spPr/>
        <p:txBody>
          <a:bodyPr/>
          <a:lstStyle/>
          <a:p>
            <a:fld id="{8ECC129C-E094-44A9-9990-2FFEB90AEFE5}" type="slidenum">
              <a:rPr lang="en-US" smtClean="0"/>
              <a:t>13</a:t>
            </a:fld>
            <a:endParaRPr lang="en-US" dirty="0"/>
          </a:p>
        </p:txBody>
      </p:sp>
    </p:spTree>
    <p:extLst>
      <p:ext uri="{BB962C8B-B14F-4D97-AF65-F5344CB8AC3E}">
        <p14:creationId xmlns:p14="http://schemas.microsoft.com/office/powerpoint/2010/main" val="2610168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baseline="0" dirty="0"/>
              <a:t>The measures of risk discussed so far (relative risk, odds ratio) are key in identifying which exposures cause or increase risk of developing disease.  Attributable risk is a measure of burden of disease or how much of the disease is attributable to a certain exposure.  Or put another way – attributable risk helps to answer the question of how much disease could be prevented if the exposure can be eliminated.</a:t>
            </a:r>
          </a:p>
        </p:txBody>
      </p:sp>
      <p:sp>
        <p:nvSpPr>
          <p:cNvPr id="4" name="Slide Number Placeholder 3"/>
          <p:cNvSpPr>
            <a:spLocks noGrp="1"/>
          </p:cNvSpPr>
          <p:nvPr>
            <p:ph type="sldNum" sz="quarter" idx="10"/>
          </p:nvPr>
        </p:nvSpPr>
        <p:spPr/>
        <p:txBody>
          <a:bodyPr/>
          <a:lstStyle/>
          <a:p>
            <a:fld id="{8ECC129C-E094-44A9-9990-2FFEB90AEFE5}" type="slidenum">
              <a:rPr lang="en-US" smtClean="0"/>
              <a:t>14</a:t>
            </a:fld>
            <a:endParaRPr lang="en-US" dirty="0"/>
          </a:p>
        </p:txBody>
      </p:sp>
    </p:spTree>
    <p:extLst>
      <p:ext uri="{BB962C8B-B14F-4D97-AF65-F5344CB8AC3E}">
        <p14:creationId xmlns:p14="http://schemas.microsoft.com/office/powerpoint/2010/main" val="7502377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881390" rtl="0" eaLnBrk="1" fontAlgn="auto" latinLnBrk="0" hangingPunct="1">
              <a:lnSpc>
                <a:spcPct val="100000"/>
              </a:lnSpc>
              <a:spcBef>
                <a:spcPts val="0"/>
              </a:spcBef>
              <a:spcAft>
                <a:spcPts val="0"/>
              </a:spcAft>
              <a:buClrTx/>
              <a:buSzTx/>
              <a:buFontTx/>
              <a:buNone/>
              <a:tabLst/>
              <a:defRPr/>
            </a:pPr>
            <a:r>
              <a:rPr lang="en-US" dirty="0"/>
              <a:t>The Global Burden of Disease study is a commonly used source of attributable risk data: http://www.healthdata.org/ </a:t>
            </a:r>
          </a:p>
          <a:p>
            <a:pPr marL="0" marR="0" lvl="0" indent="0" algn="l" defTabSz="881390" rtl="0" eaLnBrk="1" fontAlgn="auto" latinLnBrk="0" hangingPunct="1">
              <a:lnSpc>
                <a:spcPct val="100000"/>
              </a:lnSpc>
              <a:spcBef>
                <a:spcPts val="0"/>
              </a:spcBef>
              <a:spcAft>
                <a:spcPts val="0"/>
              </a:spcAft>
              <a:buClrTx/>
              <a:buSzTx/>
              <a:buFontTx/>
              <a:buNone/>
              <a:tabLst/>
              <a:defRPr/>
            </a:pPr>
            <a:endParaRPr lang="en-US" dirty="0"/>
          </a:p>
          <a:p>
            <a:pPr defTabSz="881390">
              <a:defRPr/>
            </a:pPr>
            <a:endParaRPr lang="en-US" baseline="0" dirty="0"/>
          </a:p>
        </p:txBody>
      </p:sp>
      <p:sp>
        <p:nvSpPr>
          <p:cNvPr id="4" name="Slide Number Placeholder 3"/>
          <p:cNvSpPr>
            <a:spLocks noGrp="1"/>
          </p:cNvSpPr>
          <p:nvPr>
            <p:ph type="sldNum" sz="quarter" idx="10"/>
          </p:nvPr>
        </p:nvSpPr>
        <p:spPr/>
        <p:txBody>
          <a:bodyPr/>
          <a:lstStyle/>
          <a:p>
            <a:fld id="{8ECC129C-E094-44A9-9990-2FFEB90AEFE5}" type="slidenum">
              <a:rPr lang="en-US" smtClean="0"/>
              <a:t>15</a:t>
            </a:fld>
            <a:endParaRPr lang="en-US" dirty="0"/>
          </a:p>
        </p:txBody>
      </p:sp>
    </p:spTree>
    <p:extLst>
      <p:ext uri="{BB962C8B-B14F-4D97-AF65-F5344CB8AC3E}">
        <p14:creationId xmlns:p14="http://schemas.microsoft.com/office/powerpoint/2010/main" val="39648107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Ebi</a:t>
            </a:r>
            <a:r>
              <a:rPr lang="en-US" dirty="0"/>
              <a:t> et al. 2017. Detecting and Attributing Health Burdens to Climate Change. </a:t>
            </a:r>
            <a:r>
              <a:rPr lang="en-US" sz="1200" b="0" i="0" kern="1200" dirty="0" err="1">
                <a:solidFill>
                  <a:schemeClr val="tx1"/>
                </a:solidFill>
                <a:effectLst/>
                <a:latin typeface="+mn-lt"/>
                <a:ea typeface="+mn-ea"/>
                <a:cs typeface="+mn-cs"/>
              </a:rPr>
              <a:t>doi</a:t>
            </a:r>
            <a:r>
              <a:rPr lang="en-US" sz="1200" b="0" i="0" kern="1200" dirty="0">
                <a:solidFill>
                  <a:schemeClr val="tx1"/>
                </a:solidFill>
                <a:effectLst/>
                <a:latin typeface="+mn-lt"/>
                <a:ea typeface="+mn-ea"/>
                <a:cs typeface="+mn-cs"/>
              </a:rPr>
              <a:t>: 10.1289/EHP1509</a:t>
            </a:r>
            <a:endParaRPr lang="en-US" dirty="0"/>
          </a:p>
        </p:txBody>
      </p:sp>
      <p:sp>
        <p:nvSpPr>
          <p:cNvPr id="4" name="Slide Number Placeholder 3"/>
          <p:cNvSpPr>
            <a:spLocks noGrp="1"/>
          </p:cNvSpPr>
          <p:nvPr>
            <p:ph type="sldNum" sz="quarter" idx="10"/>
          </p:nvPr>
        </p:nvSpPr>
        <p:spPr/>
        <p:txBody>
          <a:bodyPr/>
          <a:lstStyle/>
          <a:p>
            <a:fld id="{E8279E6D-00A9-4B64-8C3A-9DDF802CB60D}" type="slidenum">
              <a:rPr lang="en-US" smtClean="0"/>
              <a:t>17</a:t>
            </a:fld>
            <a:endParaRPr lang="en-US"/>
          </a:p>
        </p:txBody>
      </p:sp>
    </p:spTree>
    <p:extLst>
      <p:ext uri="{BB962C8B-B14F-4D97-AF65-F5344CB8AC3E}">
        <p14:creationId xmlns:p14="http://schemas.microsoft.com/office/powerpoint/2010/main" val="2417865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85800" lvl="1" indent="-228600">
              <a:buFont typeface="+mj-lt"/>
              <a:buAutoNum type="arabicPeriod"/>
            </a:pPr>
            <a:r>
              <a:rPr lang="en-US" sz="1200" u="sng" kern="1200" dirty="0">
                <a:solidFill>
                  <a:schemeClr val="tx1"/>
                </a:solidFill>
                <a:effectLst/>
                <a:latin typeface="+mn-lt"/>
                <a:ea typeface="+mn-ea"/>
                <a:cs typeface="+mn-cs"/>
              </a:rPr>
              <a:t>Health Track (HT)—mainly targeted at urban planners, transportation planners, and engineers with limited knowledge of public health-related concepts;</a:t>
            </a:r>
            <a:endParaRPr lang="en-US" baseline="0" dirty="0"/>
          </a:p>
        </p:txBody>
      </p:sp>
      <p:sp>
        <p:nvSpPr>
          <p:cNvPr id="4" name="Slide Number Placeholder 3"/>
          <p:cNvSpPr>
            <a:spLocks noGrp="1"/>
          </p:cNvSpPr>
          <p:nvPr>
            <p:ph type="sldNum" sz="quarter" idx="10"/>
          </p:nvPr>
        </p:nvSpPr>
        <p:spPr/>
        <p:txBody>
          <a:bodyPr/>
          <a:lstStyle/>
          <a:p>
            <a:fld id="{8ECC129C-E094-44A9-9990-2FFEB90AEFE5}" type="slidenum">
              <a:rPr lang="en-US" smtClean="0"/>
              <a:t>2</a:t>
            </a:fld>
            <a:endParaRPr lang="en-US" dirty="0"/>
          </a:p>
        </p:txBody>
      </p:sp>
    </p:spTree>
    <p:extLst>
      <p:ext uri="{BB962C8B-B14F-4D97-AF65-F5344CB8AC3E}">
        <p14:creationId xmlns:p14="http://schemas.microsoft.com/office/powerpoint/2010/main" val="1057162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figure</a:t>
            </a:r>
            <a:r>
              <a:rPr lang="en-US" baseline="0" dirty="0"/>
              <a:t> presented here summarizes the basic work of public health professionals and how that work is done.  Public health work is organized in a management cycle from assessment of health problems, to developing policies and programs to address those health problems, to assuring that the policies and programs are implemented and successful in improving peoples’ health.</a:t>
            </a:r>
          </a:p>
          <a:p>
            <a:endParaRPr lang="en-US" baseline="0" dirty="0"/>
          </a:p>
          <a:p>
            <a:r>
              <a:rPr lang="en-US" baseline="0" dirty="0"/>
              <a:t>Public health core functions and essential services figure: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linkClick r:id="rId3"/>
              </a:rPr>
              <a:t>https://www.cdc.gov/publichealthgateway/publichealthservices/essentialhealthservices.html</a:t>
            </a:r>
            <a:endParaRPr lang="en-US" dirty="0"/>
          </a:p>
          <a:p>
            <a:endParaRPr lang="en-US" baseline="0" dirty="0"/>
          </a:p>
          <a:p>
            <a:r>
              <a:rPr lang="en-US" dirty="0"/>
              <a:t>Professionals</a:t>
            </a:r>
            <a:r>
              <a:rPr lang="en-US" baseline="0" dirty="0"/>
              <a:t> in public health use a variety of analytical tools to measure and track health problems over time.  They use measures of </a:t>
            </a:r>
            <a:r>
              <a:rPr lang="en-US" u="sng" baseline="0" dirty="0"/>
              <a:t>burden of disease </a:t>
            </a:r>
            <a:r>
              <a:rPr lang="en-US" baseline="0" dirty="0"/>
              <a:t>to define the presence (or how much) of a particular disease exists in a population. They use research results to understand the causes and social factors that increase </a:t>
            </a:r>
            <a:r>
              <a:rPr lang="en-US" u="sng" baseline="0" dirty="0"/>
              <a:t>disease risk.</a:t>
            </a:r>
            <a:r>
              <a:rPr lang="en-US" u="none" baseline="0" dirty="0"/>
              <a:t>   Both measures of burden and measures of risk can be tracked to identify populations in need of health services (prevention and treatment)</a:t>
            </a:r>
            <a:r>
              <a:rPr lang="en-US" baseline="0" dirty="0"/>
              <a:t> to reduce disease burden and exposure to causal factors thereby reducing risk.  This lecture reviews some of the essential measures of burden and risk used in public health research and practice.</a:t>
            </a:r>
          </a:p>
          <a:p>
            <a:endParaRPr lang="en-US" dirty="0"/>
          </a:p>
        </p:txBody>
      </p:sp>
      <p:sp>
        <p:nvSpPr>
          <p:cNvPr id="4" name="Slide Number Placeholder 3"/>
          <p:cNvSpPr>
            <a:spLocks noGrp="1"/>
          </p:cNvSpPr>
          <p:nvPr>
            <p:ph type="sldNum" sz="quarter" idx="10"/>
          </p:nvPr>
        </p:nvSpPr>
        <p:spPr/>
        <p:txBody>
          <a:bodyPr/>
          <a:lstStyle/>
          <a:p>
            <a:fld id="{E8279E6D-00A9-4B64-8C3A-9DDF802CB60D}" type="slidenum">
              <a:rPr lang="en-US" smtClean="0"/>
              <a:t>3</a:t>
            </a:fld>
            <a:endParaRPr lang="en-US"/>
          </a:p>
        </p:txBody>
      </p:sp>
    </p:spTree>
    <p:extLst>
      <p:ext uri="{BB962C8B-B14F-4D97-AF65-F5344CB8AC3E}">
        <p14:creationId xmlns:p14="http://schemas.microsoft.com/office/powerpoint/2010/main" val="2070569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baseline="0" dirty="0"/>
              <a:t>Prevalence of disease is a measure of burden – how many people have the disease (a person with the disease is a “case”).  The components of a prevalence calculation are: 1) a defined population, often in a geographic area (town, city, state, nation); 2) defined point or period of time.  Prevalence includes any affected person whether the disease is new or pre-existing.</a:t>
            </a:r>
          </a:p>
          <a:p>
            <a:pPr defTabSz="881390">
              <a:defRPr/>
            </a:pPr>
            <a:endParaRPr lang="en-US" baseline="0" dirty="0"/>
          </a:p>
          <a:p>
            <a:pPr defTabSz="881390">
              <a:defRPr/>
            </a:pPr>
            <a:r>
              <a:rPr lang="en-US" baseline="0" dirty="0"/>
              <a:t>Formula: prevalence is a ratio of the number of cases of disease in the population divided by the total number of people in that population </a:t>
            </a:r>
          </a:p>
        </p:txBody>
      </p:sp>
      <p:sp>
        <p:nvSpPr>
          <p:cNvPr id="4" name="Slide Number Placeholder 3"/>
          <p:cNvSpPr>
            <a:spLocks noGrp="1"/>
          </p:cNvSpPr>
          <p:nvPr>
            <p:ph type="sldNum" sz="quarter" idx="10"/>
          </p:nvPr>
        </p:nvSpPr>
        <p:spPr/>
        <p:txBody>
          <a:bodyPr/>
          <a:lstStyle/>
          <a:p>
            <a:fld id="{8ECC129C-E094-44A9-9990-2FFEB90AEFE5}" type="slidenum">
              <a:rPr lang="en-US" smtClean="0"/>
              <a:t>4</a:t>
            </a:fld>
            <a:endParaRPr lang="en-US" dirty="0"/>
          </a:p>
        </p:txBody>
      </p:sp>
    </p:spTree>
    <p:extLst>
      <p:ext uri="{BB962C8B-B14F-4D97-AF65-F5344CB8AC3E}">
        <p14:creationId xmlns:p14="http://schemas.microsoft.com/office/powerpoint/2010/main" val="2449286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baseline="0" dirty="0"/>
              <a:t>Prevalence data are generated from routine public health surveillance systems and surveys, such as the National Health and Nutrition Examination Survey, National Health Interview Survey, the county-level Behavioral Risk Factor Surveillance System.</a:t>
            </a:r>
          </a:p>
          <a:p>
            <a:pPr defTabSz="881390">
              <a:defRPr/>
            </a:pPr>
            <a:endParaRPr lang="en-US" baseline="0" dirty="0"/>
          </a:p>
          <a:p>
            <a:pPr defTabSz="881390">
              <a:defRPr/>
            </a:pPr>
            <a:r>
              <a:rPr lang="en-US" baseline="0" dirty="0"/>
              <a:t>COPD = chronic obstructive pulmonary disease</a:t>
            </a:r>
          </a:p>
          <a:p>
            <a:pPr defTabSz="881390">
              <a:defRPr/>
            </a:pPr>
            <a:endParaRPr lang="en-US" baseline="0" dirty="0"/>
          </a:p>
          <a:p>
            <a:pPr defTabSz="881390">
              <a:defRPr/>
            </a:pPr>
            <a:endParaRPr lang="en-US" baseline="0" dirty="0"/>
          </a:p>
        </p:txBody>
      </p:sp>
      <p:sp>
        <p:nvSpPr>
          <p:cNvPr id="4" name="Slide Number Placeholder 3"/>
          <p:cNvSpPr>
            <a:spLocks noGrp="1"/>
          </p:cNvSpPr>
          <p:nvPr>
            <p:ph type="sldNum" sz="quarter" idx="10"/>
          </p:nvPr>
        </p:nvSpPr>
        <p:spPr/>
        <p:txBody>
          <a:bodyPr/>
          <a:lstStyle/>
          <a:p>
            <a:fld id="{8ECC129C-E094-44A9-9990-2FFEB90AEFE5}" type="slidenum">
              <a:rPr lang="en-US" smtClean="0"/>
              <a:t>5</a:t>
            </a:fld>
            <a:endParaRPr lang="en-US" dirty="0"/>
          </a:p>
        </p:txBody>
      </p:sp>
    </p:spTree>
    <p:extLst>
      <p:ext uri="{BB962C8B-B14F-4D97-AF65-F5344CB8AC3E}">
        <p14:creationId xmlns:p14="http://schemas.microsoft.com/office/powerpoint/2010/main" val="2951574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baseline="0" dirty="0"/>
              <a:t>Incidence measures the numbers of new cases of disease in a particular place, among the population at risk over a defined period of time.  Because incidence measures new cases, it can be used as a measure of risk (or probability of developing disease).  Like prevalence, incidence is commonly measured in a particular place, over a defined time.  It is important that the denominator of the incidence calculation be limited to persons “at risk” of developing the disease for an accurate calculation.  For example, if the disease of interest is testicular cancer, persons at risk are only men.</a:t>
            </a:r>
          </a:p>
        </p:txBody>
      </p:sp>
      <p:sp>
        <p:nvSpPr>
          <p:cNvPr id="4" name="Slide Number Placeholder 3"/>
          <p:cNvSpPr>
            <a:spLocks noGrp="1"/>
          </p:cNvSpPr>
          <p:nvPr>
            <p:ph type="sldNum" sz="quarter" idx="10"/>
          </p:nvPr>
        </p:nvSpPr>
        <p:spPr/>
        <p:txBody>
          <a:bodyPr/>
          <a:lstStyle/>
          <a:p>
            <a:fld id="{8ECC129C-E094-44A9-9990-2FFEB90AEFE5}" type="slidenum">
              <a:rPr lang="en-US" smtClean="0"/>
              <a:t>6</a:t>
            </a:fld>
            <a:endParaRPr lang="en-US" dirty="0"/>
          </a:p>
        </p:txBody>
      </p:sp>
    </p:spTree>
    <p:extLst>
      <p:ext uri="{BB962C8B-B14F-4D97-AF65-F5344CB8AC3E}">
        <p14:creationId xmlns:p14="http://schemas.microsoft.com/office/powerpoint/2010/main" val="3281971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baseline="0" dirty="0"/>
              <a:t>Similarly to prevalence data, incidence data are also available from routine surveillance systems and surveys.  In the U.S., cancer statistics are gathered, analyzed and reported by registries focused on tracking cancers.</a:t>
            </a:r>
          </a:p>
        </p:txBody>
      </p:sp>
      <p:sp>
        <p:nvSpPr>
          <p:cNvPr id="4" name="Slide Number Placeholder 3"/>
          <p:cNvSpPr>
            <a:spLocks noGrp="1"/>
          </p:cNvSpPr>
          <p:nvPr>
            <p:ph type="sldNum" sz="quarter" idx="10"/>
          </p:nvPr>
        </p:nvSpPr>
        <p:spPr/>
        <p:txBody>
          <a:bodyPr/>
          <a:lstStyle/>
          <a:p>
            <a:fld id="{8ECC129C-E094-44A9-9990-2FFEB90AEFE5}" type="slidenum">
              <a:rPr lang="en-US" smtClean="0"/>
              <a:t>7</a:t>
            </a:fld>
            <a:endParaRPr lang="en-US" dirty="0"/>
          </a:p>
        </p:txBody>
      </p:sp>
    </p:spTree>
    <p:extLst>
      <p:ext uri="{BB962C8B-B14F-4D97-AF65-F5344CB8AC3E}">
        <p14:creationId xmlns:p14="http://schemas.microsoft.com/office/powerpoint/2010/main" val="4291447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baseline="0" dirty="0"/>
              <a:t>Prevalence and incidence are commonly used to describe health status in geographically-defined populations.  </a:t>
            </a:r>
          </a:p>
          <a:p>
            <a:pPr defTabSz="881390">
              <a:defRPr/>
            </a:pPr>
            <a:endParaRPr lang="en-US" baseline="0" dirty="0"/>
          </a:p>
          <a:p>
            <a:pPr defTabSz="881390">
              <a:defRPr/>
            </a:pPr>
            <a:r>
              <a:rPr lang="en-US" baseline="0" dirty="0"/>
              <a:t>In analytical health research several other measures are used to assess whether a disease is linked (or associated) with particular exposures (relative risk and odds ratio) or how much of a particular disease was caused by (attributed to) a particular exposure (attributable risk).</a:t>
            </a:r>
          </a:p>
        </p:txBody>
      </p:sp>
      <p:sp>
        <p:nvSpPr>
          <p:cNvPr id="4" name="Slide Number Placeholder 3"/>
          <p:cNvSpPr>
            <a:spLocks noGrp="1"/>
          </p:cNvSpPr>
          <p:nvPr>
            <p:ph type="sldNum" sz="quarter" idx="10"/>
          </p:nvPr>
        </p:nvSpPr>
        <p:spPr/>
        <p:txBody>
          <a:bodyPr/>
          <a:lstStyle/>
          <a:p>
            <a:fld id="{8ECC129C-E094-44A9-9990-2FFEB90AEFE5}" type="slidenum">
              <a:rPr lang="en-US" smtClean="0"/>
              <a:t>8</a:t>
            </a:fld>
            <a:endParaRPr lang="en-US" dirty="0"/>
          </a:p>
        </p:txBody>
      </p:sp>
    </p:spTree>
    <p:extLst>
      <p:ext uri="{BB962C8B-B14F-4D97-AF65-F5344CB8AC3E}">
        <p14:creationId xmlns:p14="http://schemas.microsoft.com/office/powerpoint/2010/main" val="612955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baseline="0" dirty="0"/>
              <a:t>Interpreting relative risk:</a:t>
            </a:r>
          </a:p>
          <a:p>
            <a:pPr defTabSz="881390">
              <a:defRPr/>
            </a:pPr>
            <a:endParaRPr lang="en-US" baseline="0" dirty="0"/>
          </a:p>
          <a:p>
            <a:pPr defTabSz="881390">
              <a:defRPr/>
            </a:pPr>
            <a:r>
              <a:rPr lang="en-US" baseline="0" dirty="0"/>
              <a:t>If the relative risk is 1, there is no evidence of increased or decreased risk due to the exposure.</a:t>
            </a:r>
          </a:p>
          <a:p>
            <a:pPr defTabSz="881390">
              <a:defRPr/>
            </a:pPr>
            <a:r>
              <a:rPr lang="en-US" baseline="0" dirty="0"/>
              <a:t>If the relative risk is greater than 1, there is evidence of increased risk due to the exposure</a:t>
            </a:r>
          </a:p>
          <a:p>
            <a:pPr marL="0" marR="0" lvl="0" indent="0" algn="l" defTabSz="881390" rtl="0" eaLnBrk="1" fontAlgn="auto" latinLnBrk="0" hangingPunct="1">
              <a:lnSpc>
                <a:spcPct val="100000"/>
              </a:lnSpc>
              <a:spcBef>
                <a:spcPts val="0"/>
              </a:spcBef>
              <a:spcAft>
                <a:spcPts val="0"/>
              </a:spcAft>
              <a:buClrTx/>
              <a:buSzTx/>
              <a:buFontTx/>
              <a:buNone/>
              <a:tabLst/>
              <a:defRPr/>
            </a:pPr>
            <a:r>
              <a:rPr lang="en-US" baseline="0" dirty="0"/>
              <a:t>If the relative risk is less than 1, there is evidence of decreased risk due to the exposure</a:t>
            </a:r>
          </a:p>
          <a:p>
            <a:pPr defTabSz="881390">
              <a:defRPr/>
            </a:pPr>
            <a:endParaRPr lang="en-US" baseline="0" dirty="0"/>
          </a:p>
          <a:p>
            <a:pPr defTabSz="881390">
              <a:defRPr/>
            </a:pPr>
            <a:endParaRPr lang="en-US" baseline="0" dirty="0"/>
          </a:p>
        </p:txBody>
      </p:sp>
      <p:sp>
        <p:nvSpPr>
          <p:cNvPr id="4" name="Slide Number Placeholder 3"/>
          <p:cNvSpPr>
            <a:spLocks noGrp="1"/>
          </p:cNvSpPr>
          <p:nvPr>
            <p:ph type="sldNum" sz="quarter" idx="10"/>
          </p:nvPr>
        </p:nvSpPr>
        <p:spPr/>
        <p:txBody>
          <a:bodyPr/>
          <a:lstStyle/>
          <a:p>
            <a:fld id="{8ECC129C-E094-44A9-9990-2FFEB90AEFE5}" type="slidenum">
              <a:rPr lang="en-US" smtClean="0"/>
              <a:t>9</a:t>
            </a:fld>
            <a:endParaRPr lang="en-US" dirty="0"/>
          </a:p>
        </p:txBody>
      </p:sp>
    </p:spTree>
    <p:extLst>
      <p:ext uri="{BB962C8B-B14F-4D97-AF65-F5344CB8AC3E}">
        <p14:creationId xmlns:p14="http://schemas.microsoft.com/office/powerpoint/2010/main" val="23393394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alphaModFix amt="41000"/>
            <a:extLst>
              <a:ext uri="{28A0092B-C50C-407E-A947-70E740481C1C}">
                <a14:useLocalDpi xmlns:a14="http://schemas.microsoft.com/office/drawing/2010/main"/>
              </a:ext>
            </a:extLst>
          </a:blip>
          <a:srcRect/>
          <a:stretch/>
        </p:blipFill>
        <p:spPr>
          <a:xfrm>
            <a:off x="0" y="1164831"/>
            <a:ext cx="12192000" cy="5715625"/>
          </a:xfrm>
          <a:prstGeom prst="rect">
            <a:avLst/>
          </a:prstGeom>
          <a:solidFill>
            <a:schemeClr val="bg1">
              <a:alpha val="13000"/>
            </a:schemeClr>
          </a:solidFill>
        </p:spPr>
      </p:pic>
      <p:sp>
        <p:nvSpPr>
          <p:cNvPr id="22" name="Rectangle 21"/>
          <p:cNvSpPr/>
          <p:nvPr userDrawn="1"/>
        </p:nvSpPr>
        <p:spPr>
          <a:xfrm>
            <a:off x="0" y="0"/>
            <a:ext cx="12192000" cy="1142374"/>
          </a:xfrm>
          <a:prstGeom prst="rect">
            <a:avLst/>
          </a:prstGeom>
          <a:solidFill>
            <a:srgbClr val="ADC341">
              <a:alpha val="73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816935" y="1585220"/>
            <a:ext cx="10515600" cy="4771129"/>
          </a:xfrm>
        </p:spPr>
        <p:txBody>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20"/>
          <p:cNvSpPr>
            <a:spLocks noGrp="1"/>
          </p:cNvSpPr>
          <p:nvPr>
            <p:ph type="title"/>
          </p:nvPr>
        </p:nvSpPr>
        <p:spPr>
          <a:xfrm>
            <a:off x="838200" y="211167"/>
            <a:ext cx="10515600" cy="931207"/>
          </a:xfrm>
        </p:spPr>
        <p:txBody>
          <a:bodyPr/>
          <a:lstStyle>
            <a:lvl1pPr>
              <a:defRPr b="1">
                <a:solidFill>
                  <a:schemeClr val="tx2"/>
                </a:solidFill>
              </a:defRPr>
            </a:lvl1pPr>
          </a:lstStyle>
          <a:p>
            <a:r>
              <a:rPr lang="en-US" dirty="0"/>
              <a:t>Click to edit Master title style</a:t>
            </a:r>
          </a:p>
        </p:txBody>
      </p:sp>
      <p:sp>
        <p:nvSpPr>
          <p:cNvPr id="25" name="Right Triangle 24"/>
          <p:cNvSpPr/>
          <p:nvPr userDrawn="1"/>
        </p:nvSpPr>
        <p:spPr>
          <a:xfrm flipV="1">
            <a:off x="0" y="0"/>
            <a:ext cx="1205799" cy="1154880"/>
          </a:xfrm>
          <a:prstGeom prst="rtTriangle">
            <a:avLst/>
          </a:prstGeom>
          <a:solidFill>
            <a:srgbClr val="77862A">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p:cNvSpPr/>
          <p:nvPr userDrawn="1"/>
        </p:nvSpPr>
        <p:spPr>
          <a:xfrm>
            <a:off x="0" y="1142374"/>
            <a:ext cx="12192000" cy="45719"/>
          </a:xfrm>
          <a:prstGeom prst="rect">
            <a:avLst/>
          </a:prstGeom>
          <a:solidFill>
            <a:srgbClr val="425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ight Triangle 7"/>
          <p:cNvSpPr/>
          <p:nvPr userDrawn="1"/>
        </p:nvSpPr>
        <p:spPr>
          <a:xfrm flipH="1">
            <a:off x="10718800" y="5469467"/>
            <a:ext cx="1473200" cy="1410989"/>
          </a:xfrm>
          <a:prstGeom prst="rtTriangle">
            <a:avLst/>
          </a:prstGeom>
          <a:solidFill>
            <a:srgbClr val="ADC341">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p:cNvSpPr txBox="1">
            <a:spLocks/>
          </p:cNvSpPr>
          <p:nvPr userDrawn="1"/>
        </p:nvSpPr>
        <p:spPr>
          <a:xfrm>
            <a:off x="9965268" y="6361469"/>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D317CB3-E76C-B946-8325-59DF0D7BBADC}" type="slidenum">
              <a:rPr lang="en-US" sz="1800" smtClean="0"/>
              <a:pPr/>
              <a:t>‹#›</a:t>
            </a:fld>
            <a:endParaRPr lang="en-US" sz="1400" dirty="0"/>
          </a:p>
        </p:txBody>
      </p:sp>
      <p:sp>
        <p:nvSpPr>
          <p:cNvPr id="11" name="Rectangle 10"/>
          <p:cNvSpPr/>
          <p:nvPr userDrawn="1"/>
        </p:nvSpPr>
        <p:spPr>
          <a:xfrm>
            <a:off x="0" y="6812281"/>
            <a:ext cx="12192000" cy="45719"/>
          </a:xfrm>
          <a:prstGeom prst="rect">
            <a:avLst/>
          </a:prstGeom>
          <a:solidFill>
            <a:srgbClr val="425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58160" y="5611211"/>
            <a:ext cx="794479" cy="805279"/>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0" name="Picture 19"/>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0" y="1"/>
            <a:ext cx="12192000" cy="6857999"/>
          </a:xfrm>
          <a:prstGeom prst="rect">
            <a:avLst/>
          </a:prstGeom>
        </p:spPr>
      </p:pic>
      <p:sp>
        <p:nvSpPr>
          <p:cNvPr id="18" name="Rectangle 17"/>
          <p:cNvSpPr/>
          <p:nvPr userDrawn="1"/>
        </p:nvSpPr>
        <p:spPr>
          <a:xfrm>
            <a:off x="0" y="5715626"/>
            <a:ext cx="12192000" cy="1142374"/>
          </a:xfrm>
          <a:prstGeom prst="rect">
            <a:avLst/>
          </a:prstGeom>
          <a:solidFill>
            <a:srgbClr val="ADC341">
              <a:alpha val="73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userDrawn="1"/>
        </p:nvSpPr>
        <p:spPr>
          <a:xfrm>
            <a:off x="4251940" y="1709411"/>
            <a:ext cx="7472354" cy="1938992"/>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4000" b="1" i="0" dirty="0">
                <a:solidFill>
                  <a:srgbClr val="425C2A"/>
                </a:solidFill>
                <a:latin typeface="Calibri" charset="0"/>
                <a:ea typeface="Calibri" charset="0"/>
                <a:cs typeface="Calibri" charset="0"/>
              </a:rPr>
              <a:t>Center</a:t>
            </a:r>
            <a:r>
              <a:rPr lang="en-US" sz="4000" b="1" i="0" baseline="0" dirty="0">
                <a:solidFill>
                  <a:srgbClr val="425C2A"/>
                </a:solidFill>
                <a:latin typeface="Calibri" charset="0"/>
                <a:ea typeface="Calibri" charset="0"/>
                <a:cs typeface="Calibri" charset="0"/>
              </a:rPr>
              <a:t> for Advancing Research</a:t>
            </a:r>
          </a:p>
          <a:p>
            <a:pPr marL="0" marR="0" indent="0" algn="l" defTabSz="457200" rtl="0" eaLnBrk="1" fontAlgn="auto" latinLnBrk="0" hangingPunct="1">
              <a:lnSpc>
                <a:spcPct val="100000"/>
              </a:lnSpc>
              <a:spcBef>
                <a:spcPts val="0"/>
              </a:spcBef>
              <a:spcAft>
                <a:spcPts val="0"/>
              </a:spcAft>
              <a:buClrTx/>
              <a:buSzTx/>
              <a:buFontTx/>
              <a:buNone/>
              <a:tabLst/>
              <a:defRPr/>
            </a:pPr>
            <a:r>
              <a:rPr lang="en-US" sz="4000" b="1" i="0" baseline="0" dirty="0">
                <a:solidFill>
                  <a:srgbClr val="425C2A"/>
                </a:solidFill>
                <a:latin typeface="Calibri" charset="0"/>
                <a:ea typeface="Calibri" charset="0"/>
                <a:cs typeface="Calibri" charset="0"/>
              </a:rPr>
              <a:t>in Transportation Emissions, Energy, and Health</a:t>
            </a:r>
            <a:endParaRPr lang="en-US" sz="4000" b="1" i="0" dirty="0">
              <a:solidFill>
                <a:srgbClr val="425C2A"/>
              </a:solidFill>
              <a:latin typeface="Calibri" charset="0"/>
              <a:ea typeface="Calibri" charset="0"/>
              <a:cs typeface="Calibri" charset="0"/>
            </a:endParaRPr>
          </a:p>
        </p:txBody>
      </p:sp>
      <p:sp>
        <p:nvSpPr>
          <p:cNvPr id="9" name="TextBox 8"/>
          <p:cNvSpPr txBox="1"/>
          <p:nvPr userDrawn="1"/>
        </p:nvSpPr>
        <p:spPr>
          <a:xfrm>
            <a:off x="4296441" y="3852163"/>
            <a:ext cx="7158183" cy="584775"/>
          </a:xfrm>
          <a:prstGeom prst="rect">
            <a:avLst/>
          </a:prstGeom>
          <a:noFill/>
        </p:spPr>
        <p:txBody>
          <a:bodyPr wrap="square" rtlCol="0">
            <a:spAutoFit/>
          </a:bodyPr>
          <a:lstStyle/>
          <a:p>
            <a:r>
              <a:rPr lang="en-US" sz="3200" b="0" i="0" kern="1200" dirty="0">
                <a:solidFill>
                  <a:srgbClr val="5E734A"/>
                </a:solidFill>
                <a:effectLst/>
                <a:latin typeface="+mn-lt"/>
                <a:ea typeface="+mn-ea"/>
                <a:cs typeface="+mn-cs"/>
              </a:rPr>
              <a:t>A USDOT University Transportation Center</a:t>
            </a:r>
            <a:endParaRPr lang="en-US" sz="4000" dirty="0">
              <a:solidFill>
                <a:srgbClr val="5E734A"/>
              </a:solidFill>
            </a:endParaRPr>
          </a:p>
        </p:txBody>
      </p:sp>
      <p:cxnSp>
        <p:nvCxnSpPr>
          <p:cNvPr id="10" name="Straight Connector 9"/>
          <p:cNvCxnSpPr/>
          <p:nvPr userDrawn="1"/>
        </p:nvCxnSpPr>
        <p:spPr>
          <a:xfrm>
            <a:off x="3937766" y="1857192"/>
            <a:ext cx="0" cy="2698837"/>
          </a:xfrm>
          <a:prstGeom prst="line">
            <a:avLst/>
          </a:prstGeom>
          <a:ln w="57150" cmpd="sng">
            <a:solidFill>
              <a:srgbClr val="91AC2C"/>
            </a:solidFill>
          </a:ln>
          <a:effectLst/>
        </p:spPr>
        <p:style>
          <a:lnRef idx="2">
            <a:schemeClr val="accent1"/>
          </a:lnRef>
          <a:fillRef idx="0">
            <a:schemeClr val="accent1"/>
          </a:fillRef>
          <a:effectRef idx="1">
            <a:schemeClr val="accent1"/>
          </a:effectRef>
          <a:fontRef idx="minor">
            <a:schemeClr val="tx1"/>
          </a:fontRef>
        </p:style>
      </p:cxnSp>
      <p:sp>
        <p:nvSpPr>
          <p:cNvPr id="19" name="Rectangle 18"/>
          <p:cNvSpPr/>
          <p:nvPr userDrawn="1"/>
        </p:nvSpPr>
        <p:spPr>
          <a:xfrm>
            <a:off x="0" y="5562664"/>
            <a:ext cx="12192000" cy="182811"/>
          </a:xfrm>
          <a:prstGeom prst="rect">
            <a:avLst/>
          </a:prstGeom>
          <a:solidFill>
            <a:srgbClr val="425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4530" y="1592199"/>
            <a:ext cx="2835530" cy="2874076"/>
          </a:xfrm>
          <a:prstGeom prst="rect">
            <a:avLst/>
          </a:prstGeom>
        </p:spPr>
      </p:pic>
    </p:spTree>
    <p:extLst>
      <p:ext uri="{BB962C8B-B14F-4D97-AF65-F5344CB8AC3E}">
        <p14:creationId xmlns:p14="http://schemas.microsoft.com/office/powerpoint/2010/main" val="27632308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2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2" name="Right Triangle 11"/>
          <p:cNvSpPr/>
          <p:nvPr userDrawn="1"/>
        </p:nvSpPr>
        <p:spPr>
          <a:xfrm flipH="1">
            <a:off x="10718800" y="5469467"/>
            <a:ext cx="1473200" cy="1410989"/>
          </a:xfrm>
          <a:prstGeom prst="rtTriangle">
            <a:avLst/>
          </a:prstGeom>
          <a:solidFill>
            <a:srgbClr val="ADC341">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txBox="1">
            <a:spLocks/>
          </p:cNvSpPr>
          <p:nvPr userDrawn="1"/>
        </p:nvSpPr>
        <p:spPr>
          <a:xfrm>
            <a:off x="9965268" y="6361469"/>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D317CB3-E76C-B946-8325-59DF0D7BBADC}" type="slidenum">
              <a:rPr lang="en-US" sz="1800" smtClean="0"/>
              <a:pPr/>
              <a:t>‹#›</a:t>
            </a:fld>
            <a:endParaRPr lang="en-US" sz="1400" dirty="0"/>
          </a:p>
        </p:txBody>
      </p:sp>
      <p:sp>
        <p:nvSpPr>
          <p:cNvPr id="9" name="Rectangle 8"/>
          <p:cNvSpPr/>
          <p:nvPr userDrawn="1"/>
        </p:nvSpPr>
        <p:spPr>
          <a:xfrm>
            <a:off x="0" y="6841090"/>
            <a:ext cx="12192000" cy="56300"/>
          </a:xfrm>
          <a:prstGeom prst="rect">
            <a:avLst/>
          </a:prstGeom>
          <a:solidFill>
            <a:srgbClr val="425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058160" y="5611211"/>
            <a:ext cx="794479" cy="805279"/>
          </a:xfrm>
          <a:prstGeom prst="rect">
            <a:avLst/>
          </a:prstGeom>
        </p:spPr>
      </p:pic>
    </p:spTree>
    <p:extLst>
      <p:ext uri="{BB962C8B-B14F-4D97-AF65-F5344CB8AC3E}">
        <p14:creationId xmlns:p14="http://schemas.microsoft.com/office/powerpoint/2010/main" val="3139607942"/>
      </p:ext>
    </p:extLst>
  </p:cSld>
  <p:clrMap bg1="lt1" tx1="dk1" bg2="lt2" tx2="dk2" accent1="accent1" accent2="accent2" accent3="accent3" accent4="accent4" accent5="accent5" accent6="accent6" hlink="hlink" folHlink="folHlink"/>
  <p:sldLayoutIdLst>
    <p:sldLayoutId id="2147483662" r:id="rId1"/>
    <p:sldLayoutId id="214748364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mfox9@jhu.edu"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www.cdc.gov/csels/dsepd/ss1978/lesson1/section1.html"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8776721" y="5718844"/>
            <a:ext cx="3415279" cy="11345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2800" dirty="0">
              <a:solidFill>
                <a:schemeClr val="accent2">
                  <a:lumMod val="50000"/>
                </a:schemeClr>
              </a:solidFill>
              <a:latin typeface="+mn-lt"/>
            </a:endParaRPr>
          </a:p>
        </p:txBody>
      </p:sp>
      <p:sp>
        <p:nvSpPr>
          <p:cNvPr id="6" name="Rectangle 5"/>
          <p:cNvSpPr/>
          <p:nvPr/>
        </p:nvSpPr>
        <p:spPr>
          <a:xfrm>
            <a:off x="549326" y="6121505"/>
            <a:ext cx="2037417" cy="400110"/>
          </a:xfrm>
          <a:prstGeom prst="rect">
            <a:avLst/>
          </a:prstGeom>
        </p:spPr>
        <p:txBody>
          <a:bodyPr wrap="none">
            <a:spAutoFit/>
          </a:bodyPr>
          <a:lstStyle/>
          <a:p>
            <a:r>
              <a:rPr lang="en-US" sz="2000" b="1" dirty="0">
                <a:solidFill>
                  <a:srgbClr val="445436"/>
                </a:solidFill>
              </a:rPr>
              <a:t>www.carteeh.org</a:t>
            </a:r>
          </a:p>
        </p:txBody>
      </p:sp>
    </p:spTree>
    <p:extLst>
      <p:ext uri="{BB962C8B-B14F-4D97-AF65-F5344CB8AC3E}">
        <p14:creationId xmlns:p14="http://schemas.microsoft.com/office/powerpoint/2010/main" val="3671380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6935" y="1360170"/>
            <a:ext cx="10515600" cy="5286663"/>
          </a:xfrm>
        </p:spPr>
        <p:txBody>
          <a:bodyPr>
            <a:normAutofit/>
          </a:bodyPr>
          <a:lstStyle/>
          <a:p>
            <a:pPr lvl="0"/>
            <a:r>
              <a:rPr lang="en-US" dirty="0"/>
              <a:t>Relative risk can be calculated from cohort study data </a:t>
            </a:r>
          </a:p>
          <a:p>
            <a:pPr lvl="1"/>
            <a:r>
              <a:rPr lang="en-US" dirty="0"/>
              <a:t>Cohort studies follow groups of people defined by exposure status over time to see whether disease develops (or not)</a:t>
            </a:r>
          </a:p>
          <a:p>
            <a:pPr marL="457200" lvl="1" indent="0">
              <a:buNone/>
            </a:pPr>
            <a:endParaRPr lang="en-US" dirty="0"/>
          </a:p>
          <a:p>
            <a:pPr lvl="0"/>
            <a:r>
              <a:rPr lang="en-US" dirty="0"/>
              <a:t>Example from Rajagopalan et al 2018</a:t>
            </a:r>
          </a:p>
          <a:p>
            <a:pPr lvl="0"/>
            <a:r>
              <a:rPr lang="en-US" dirty="0"/>
              <a:t>Short-term increases in exposure to PM</a:t>
            </a:r>
            <a:r>
              <a:rPr lang="en-US" sz="2000" dirty="0"/>
              <a:t>2.5</a:t>
            </a:r>
            <a:r>
              <a:rPr lang="en-US" dirty="0"/>
              <a:t> increase the relative risk of cardiovascular mortality by 1% to 3%</a:t>
            </a:r>
          </a:p>
          <a:p>
            <a:pPr lvl="0"/>
            <a:endParaRPr lang="en-US" dirty="0"/>
          </a:p>
        </p:txBody>
      </p:sp>
      <p:sp>
        <p:nvSpPr>
          <p:cNvPr id="3" name="Title 2"/>
          <p:cNvSpPr>
            <a:spLocks noGrp="1"/>
          </p:cNvSpPr>
          <p:nvPr>
            <p:ph type="title"/>
          </p:nvPr>
        </p:nvSpPr>
        <p:spPr>
          <a:xfrm>
            <a:off x="838200" y="211167"/>
            <a:ext cx="11353800" cy="931207"/>
          </a:xfrm>
        </p:spPr>
        <p:txBody>
          <a:bodyPr>
            <a:normAutofit/>
          </a:bodyPr>
          <a:lstStyle/>
          <a:p>
            <a:r>
              <a:rPr lang="en-US" dirty="0"/>
              <a:t>Relative risk: Data and Examples</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spTree>
    <p:extLst>
      <p:ext uri="{BB962C8B-B14F-4D97-AF65-F5344CB8AC3E}">
        <p14:creationId xmlns:p14="http://schemas.microsoft.com/office/powerpoint/2010/main" val="2468579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6935" y="1360170"/>
            <a:ext cx="10515600" cy="5286663"/>
          </a:xfrm>
        </p:spPr>
        <p:txBody>
          <a:bodyPr>
            <a:normAutofit/>
          </a:bodyPr>
          <a:lstStyle/>
          <a:p>
            <a:pPr lvl="0"/>
            <a:r>
              <a:rPr lang="en-US" dirty="0"/>
              <a:t>Odds ratio (or relative odds) is defined as a ratio of the odds of developing disease in exposed persons to the odds of developing disease in un-exposed persons</a:t>
            </a:r>
          </a:p>
          <a:p>
            <a:pPr lvl="0"/>
            <a:r>
              <a:rPr lang="en-US" dirty="0"/>
              <a:t>Odds ratios are similar to relative risk </a:t>
            </a:r>
          </a:p>
          <a:p>
            <a:pPr lvl="0"/>
            <a:endParaRPr lang="en-US" dirty="0"/>
          </a:p>
          <a:p>
            <a:pPr lvl="0"/>
            <a:r>
              <a:rPr lang="en-US" dirty="0"/>
              <a:t>Basic formula=</a:t>
            </a:r>
          </a:p>
          <a:p>
            <a:pPr marL="0" lvl="0" indent="0">
              <a:buNone/>
            </a:pPr>
            <a:endParaRPr lang="en-US" dirty="0"/>
          </a:p>
          <a:p>
            <a:pPr marL="0" lvl="0" indent="0">
              <a:buNone/>
            </a:pPr>
            <a:r>
              <a:rPr lang="en-US" dirty="0"/>
              <a:t>           A/B ÷ C/D</a:t>
            </a:r>
          </a:p>
        </p:txBody>
      </p:sp>
      <p:sp>
        <p:nvSpPr>
          <p:cNvPr id="3" name="Title 2"/>
          <p:cNvSpPr>
            <a:spLocks noGrp="1"/>
          </p:cNvSpPr>
          <p:nvPr>
            <p:ph type="title"/>
          </p:nvPr>
        </p:nvSpPr>
        <p:spPr>
          <a:xfrm>
            <a:off x="838200" y="211167"/>
            <a:ext cx="11353800" cy="931207"/>
          </a:xfrm>
        </p:spPr>
        <p:txBody>
          <a:bodyPr>
            <a:normAutofit/>
          </a:bodyPr>
          <a:lstStyle/>
          <a:p>
            <a:r>
              <a:rPr lang="en-US" dirty="0"/>
              <a:t>Odds ratio: Definition and Calculation</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graphicFrame>
        <p:nvGraphicFramePr>
          <p:cNvPr id="5" name="Table 5">
            <a:extLst>
              <a:ext uri="{FF2B5EF4-FFF2-40B4-BE49-F238E27FC236}">
                <a16:creationId xmlns:a16="http://schemas.microsoft.com/office/drawing/2014/main" id="{611AB73F-F321-4106-A1AB-9383C6045CFB}"/>
              </a:ext>
            </a:extLst>
          </p:cNvPr>
          <p:cNvGraphicFramePr>
            <a:graphicFrameLocks noGrp="1"/>
          </p:cNvGraphicFramePr>
          <p:nvPr>
            <p:extLst>
              <p:ext uri="{D42A27DB-BD31-4B8C-83A1-F6EECF244321}">
                <p14:modId xmlns:p14="http://schemas.microsoft.com/office/powerpoint/2010/main" val="1162544910"/>
              </p:ext>
            </p:extLst>
          </p:nvPr>
        </p:nvGraphicFramePr>
        <p:xfrm>
          <a:off x="4593478" y="3657599"/>
          <a:ext cx="6097968" cy="1381760"/>
        </p:xfrm>
        <a:graphic>
          <a:graphicData uri="http://schemas.openxmlformats.org/drawingml/2006/table">
            <a:tbl>
              <a:tblPr firstRow="1" bandRow="1">
                <a:tableStyleId>{5C22544A-7EE6-4342-B048-85BDC9FD1C3A}</a:tableStyleId>
              </a:tblPr>
              <a:tblGrid>
                <a:gridCol w="1887214">
                  <a:extLst>
                    <a:ext uri="{9D8B030D-6E8A-4147-A177-3AD203B41FA5}">
                      <a16:colId xmlns:a16="http://schemas.microsoft.com/office/drawing/2014/main" val="679233527"/>
                    </a:ext>
                  </a:extLst>
                </a:gridCol>
                <a:gridCol w="1850465">
                  <a:extLst>
                    <a:ext uri="{9D8B030D-6E8A-4147-A177-3AD203B41FA5}">
                      <a16:colId xmlns:a16="http://schemas.microsoft.com/office/drawing/2014/main" val="418258989"/>
                    </a:ext>
                  </a:extLst>
                </a:gridCol>
                <a:gridCol w="2360289">
                  <a:extLst>
                    <a:ext uri="{9D8B030D-6E8A-4147-A177-3AD203B41FA5}">
                      <a16:colId xmlns:a16="http://schemas.microsoft.com/office/drawing/2014/main" val="1597525271"/>
                    </a:ext>
                  </a:extLst>
                </a:gridCol>
              </a:tblGrid>
              <a:tr h="636563">
                <a:tc>
                  <a:txBody>
                    <a:bodyPr/>
                    <a:lstStyle/>
                    <a:p>
                      <a:r>
                        <a:rPr lang="en-US" dirty="0"/>
                        <a:t>Exposed</a:t>
                      </a:r>
                    </a:p>
                  </a:txBody>
                  <a:tcPr/>
                </a:tc>
                <a:tc>
                  <a:txBody>
                    <a:bodyPr/>
                    <a:lstStyle/>
                    <a:p>
                      <a:r>
                        <a:rPr lang="en-US" dirty="0"/>
                        <a:t>Developed Disease</a:t>
                      </a:r>
                    </a:p>
                  </a:txBody>
                  <a:tcPr/>
                </a:tc>
                <a:tc>
                  <a:txBody>
                    <a:bodyPr/>
                    <a:lstStyle/>
                    <a:p>
                      <a:r>
                        <a:rPr lang="en-US" dirty="0"/>
                        <a:t>Did not develop disease</a:t>
                      </a:r>
                    </a:p>
                  </a:txBody>
                  <a:tcPr/>
                </a:tc>
                <a:extLst>
                  <a:ext uri="{0D108BD9-81ED-4DB2-BD59-A6C34878D82A}">
                    <a16:rowId xmlns:a16="http://schemas.microsoft.com/office/drawing/2014/main" val="285097050"/>
                  </a:ext>
                </a:extLst>
              </a:tr>
              <a:tr h="370840">
                <a:tc>
                  <a:txBody>
                    <a:bodyPr/>
                    <a:lstStyle/>
                    <a:p>
                      <a:r>
                        <a:rPr lang="en-US" dirty="0"/>
                        <a:t>Yes</a:t>
                      </a:r>
                    </a:p>
                  </a:txBody>
                  <a:tcPr/>
                </a:tc>
                <a:tc>
                  <a:txBody>
                    <a:bodyPr/>
                    <a:lstStyle/>
                    <a:p>
                      <a:r>
                        <a:rPr lang="en-US" dirty="0"/>
                        <a:t>A</a:t>
                      </a:r>
                    </a:p>
                  </a:txBody>
                  <a:tcPr/>
                </a:tc>
                <a:tc>
                  <a:txBody>
                    <a:bodyPr/>
                    <a:lstStyle/>
                    <a:p>
                      <a:r>
                        <a:rPr lang="en-US" dirty="0"/>
                        <a:t>B</a:t>
                      </a:r>
                    </a:p>
                  </a:txBody>
                  <a:tcPr/>
                </a:tc>
                <a:extLst>
                  <a:ext uri="{0D108BD9-81ED-4DB2-BD59-A6C34878D82A}">
                    <a16:rowId xmlns:a16="http://schemas.microsoft.com/office/drawing/2014/main" val="2322711619"/>
                  </a:ext>
                </a:extLst>
              </a:tr>
              <a:tr h="370840">
                <a:tc>
                  <a:txBody>
                    <a:bodyPr/>
                    <a:lstStyle/>
                    <a:p>
                      <a:r>
                        <a:rPr lang="en-US" dirty="0"/>
                        <a:t>No</a:t>
                      </a:r>
                    </a:p>
                  </a:txBody>
                  <a:tcPr/>
                </a:tc>
                <a:tc>
                  <a:txBody>
                    <a:bodyPr/>
                    <a:lstStyle/>
                    <a:p>
                      <a:r>
                        <a:rPr lang="en-US" dirty="0"/>
                        <a:t>C</a:t>
                      </a:r>
                    </a:p>
                  </a:txBody>
                  <a:tcPr/>
                </a:tc>
                <a:tc>
                  <a:txBody>
                    <a:bodyPr/>
                    <a:lstStyle/>
                    <a:p>
                      <a:r>
                        <a:rPr lang="en-US" dirty="0"/>
                        <a:t>D</a:t>
                      </a:r>
                    </a:p>
                  </a:txBody>
                  <a:tcPr/>
                </a:tc>
                <a:extLst>
                  <a:ext uri="{0D108BD9-81ED-4DB2-BD59-A6C34878D82A}">
                    <a16:rowId xmlns:a16="http://schemas.microsoft.com/office/drawing/2014/main" val="1851418060"/>
                  </a:ext>
                </a:extLst>
              </a:tr>
            </a:tbl>
          </a:graphicData>
        </a:graphic>
      </p:graphicFrame>
    </p:spTree>
    <p:extLst>
      <p:ext uri="{BB962C8B-B14F-4D97-AF65-F5344CB8AC3E}">
        <p14:creationId xmlns:p14="http://schemas.microsoft.com/office/powerpoint/2010/main" val="246855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6935" y="1360170"/>
            <a:ext cx="10515600" cy="5286663"/>
          </a:xfrm>
        </p:spPr>
        <p:txBody>
          <a:bodyPr>
            <a:normAutofit/>
          </a:bodyPr>
          <a:lstStyle/>
          <a:p>
            <a:pPr lvl="0"/>
            <a:r>
              <a:rPr lang="en-US" dirty="0"/>
              <a:t>Odds ratios are calculated from case-control studies</a:t>
            </a:r>
          </a:p>
          <a:p>
            <a:pPr lvl="1"/>
            <a:r>
              <a:rPr lang="en-US" dirty="0"/>
              <a:t>A case-control study starts by identifying those with and without disease absent other knowledge of the incidence of disease in the underlying population.  Then exposures are assessed in both cases and controls to examine potential association with disease.</a:t>
            </a:r>
          </a:p>
          <a:p>
            <a:pPr lvl="0"/>
            <a:endParaRPr lang="en-US" dirty="0"/>
          </a:p>
          <a:p>
            <a:pPr lvl="0"/>
            <a:r>
              <a:rPr lang="en-US" dirty="0"/>
              <a:t>Example from Lee et al. 2014</a:t>
            </a:r>
          </a:p>
          <a:p>
            <a:pPr lvl="0"/>
            <a:r>
              <a:rPr lang="en-US" dirty="0"/>
              <a:t>All studies in this review that assessed the association of carbon monoxide (CO) exposure and allergic diseases reported odds ratios greater than 1, indicating increased risk with exposure</a:t>
            </a:r>
          </a:p>
        </p:txBody>
      </p:sp>
      <p:sp>
        <p:nvSpPr>
          <p:cNvPr id="3" name="Title 2"/>
          <p:cNvSpPr>
            <a:spLocks noGrp="1"/>
          </p:cNvSpPr>
          <p:nvPr>
            <p:ph type="title"/>
          </p:nvPr>
        </p:nvSpPr>
        <p:spPr>
          <a:xfrm>
            <a:off x="838200" y="211167"/>
            <a:ext cx="11353800" cy="931207"/>
          </a:xfrm>
        </p:spPr>
        <p:txBody>
          <a:bodyPr>
            <a:normAutofit/>
          </a:bodyPr>
          <a:lstStyle/>
          <a:p>
            <a:r>
              <a:rPr lang="en-US" dirty="0"/>
              <a:t>Odds ratio: Data and Examples</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spTree>
    <p:extLst>
      <p:ext uri="{BB962C8B-B14F-4D97-AF65-F5344CB8AC3E}">
        <p14:creationId xmlns:p14="http://schemas.microsoft.com/office/powerpoint/2010/main" val="3262448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6935" y="1360170"/>
            <a:ext cx="10515600" cy="5286663"/>
          </a:xfrm>
        </p:spPr>
        <p:txBody>
          <a:bodyPr>
            <a:normAutofit/>
          </a:bodyPr>
          <a:lstStyle/>
          <a:p>
            <a:pPr lvl="0"/>
            <a:r>
              <a:rPr lang="en-US" dirty="0"/>
              <a:t>Attributable risk is a measure of how much of the disease risk is due to a certain exposure, after accounting for the background risk of disease (in unexposed people).</a:t>
            </a:r>
          </a:p>
          <a:p>
            <a:pPr lvl="0"/>
            <a:r>
              <a:rPr lang="en-US" dirty="0"/>
              <a:t>Attributable risk is determined by subtracting the risk of disease in the unexposed group from risk in the exposed group </a:t>
            </a:r>
          </a:p>
          <a:p>
            <a:pPr lvl="0"/>
            <a:endParaRPr lang="en-US" dirty="0"/>
          </a:p>
          <a:p>
            <a:pPr marL="0" lvl="0" indent="0">
              <a:buNone/>
            </a:pPr>
            <a:endParaRPr lang="en-US" dirty="0"/>
          </a:p>
        </p:txBody>
      </p:sp>
      <p:sp>
        <p:nvSpPr>
          <p:cNvPr id="3" name="Title 2"/>
          <p:cNvSpPr>
            <a:spLocks noGrp="1"/>
          </p:cNvSpPr>
          <p:nvPr>
            <p:ph type="title"/>
          </p:nvPr>
        </p:nvSpPr>
        <p:spPr>
          <a:xfrm>
            <a:off x="838200" y="211167"/>
            <a:ext cx="11353800" cy="931207"/>
          </a:xfrm>
        </p:spPr>
        <p:txBody>
          <a:bodyPr>
            <a:normAutofit/>
          </a:bodyPr>
          <a:lstStyle/>
          <a:p>
            <a:r>
              <a:rPr lang="en-US" dirty="0"/>
              <a:t>Attributable risk: Definition</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spTree>
    <p:extLst>
      <p:ext uri="{BB962C8B-B14F-4D97-AF65-F5344CB8AC3E}">
        <p14:creationId xmlns:p14="http://schemas.microsoft.com/office/powerpoint/2010/main" val="3956376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6935" y="1360170"/>
            <a:ext cx="10515600" cy="5286663"/>
          </a:xfrm>
        </p:spPr>
        <p:txBody>
          <a:bodyPr>
            <a:normAutofit/>
          </a:bodyPr>
          <a:lstStyle/>
          <a:p>
            <a:pPr lvl="0"/>
            <a:endParaRPr lang="en-US" dirty="0"/>
          </a:p>
          <a:p>
            <a:pPr marL="0" lvl="0" indent="0">
              <a:buNone/>
            </a:pPr>
            <a:endParaRPr lang="en-US" dirty="0"/>
          </a:p>
        </p:txBody>
      </p:sp>
      <p:sp>
        <p:nvSpPr>
          <p:cNvPr id="3" name="Title 2"/>
          <p:cNvSpPr>
            <a:spLocks noGrp="1"/>
          </p:cNvSpPr>
          <p:nvPr>
            <p:ph type="title"/>
          </p:nvPr>
        </p:nvSpPr>
        <p:spPr>
          <a:xfrm>
            <a:off x="838200" y="211167"/>
            <a:ext cx="11353800" cy="931207"/>
          </a:xfrm>
        </p:spPr>
        <p:txBody>
          <a:bodyPr>
            <a:normAutofit/>
          </a:bodyPr>
          <a:lstStyle/>
          <a:p>
            <a:r>
              <a:rPr lang="en-US" dirty="0"/>
              <a:t>Attributable risk: Calculation</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graphicFrame>
        <p:nvGraphicFramePr>
          <p:cNvPr id="5" name="Table 5">
            <a:extLst>
              <a:ext uri="{FF2B5EF4-FFF2-40B4-BE49-F238E27FC236}">
                <a16:creationId xmlns:a16="http://schemas.microsoft.com/office/drawing/2014/main" id="{1F97FCAF-BF22-4C74-8C11-FE7C99CE6E1C}"/>
              </a:ext>
            </a:extLst>
          </p:cNvPr>
          <p:cNvGraphicFramePr>
            <a:graphicFrameLocks noGrp="1"/>
          </p:cNvGraphicFramePr>
          <p:nvPr>
            <p:extLst>
              <p:ext uri="{D42A27DB-BD31-4B8C-83A1-F6EECF244321}">
                <p14:modId xmlns:p14="http://schemas.microsoft.com/office/powerpoint/2010/main" val="2520805898"/>
              </p:ext>
            </p:extLst>
          </p:nvPr>
        </p:nvGraphicFramePr>
        <p:xfrm>
          <a:off x="377320" y="1600484"/>
          <a:ext cx="11394830" cy="4238051"/>
        </p:xfrm>
        <a:graphic>
          <a:graphicData uri="http://schemas.openxmlformats.org/drawingml/2006/table">
            <a:tbl>
              <a:tblPr firstRow="1" bandRow="1">
                <a:tableStyleId>{5C22544A-7EE6-4342-B048-85BDC9FD1C3A}</a:tableStyleId>
              </a:tblPr>
              <a:tblGrid>
                <a:gridCol w="2556865">
                  <a:extLst>
                    <a:ext uri="{9D8B030D-6E8A-4147-A177-3AD203B41FA5}">
                      <a16:colId xmlns:a16="http://schemas.microsoft.com/office/drawing/2014/main" val="2267624337"/>
                    </a:ext>
                  </a:extLst>
                </a:gridCol>
                <a:gridCol w="3932177">
                  <a:extLst>
                    <a:ext uri="{9D8B030D-6E8A-4147-A177-3AD203B41FA5}">
                      <a16:colId xmlns:a16="http://schemas.microsoft.com/office/drawing/2014/main" val="3677518394"/>
                    </a:ext>
                  </a:extLst>
                </a:gridCol>
                <a:gridCol w="4905788">
                  <a:extLst>
                    <a:ext uri="{9D8B030D-6E8A-4147-A177-3AD203B41FA5}">
                      <a16:colId xmlns:a16="http://schemas.microsoft.com/office/drawing/2014/main" val="1258002473"/>
                    </a:ext>
                  </a:extLst>
                </a:gridCol>
              </a:tblGrid>
              <a:tr h="942838">
                <a:tc>
                  <a:txBody>
                    <a:bodyPr/>
                    <a:lstStyle/>
                    <a:p>
                      <a:r>
                        <a:rPr lang="en-US" sz="2400" dirty="0"/>
                        <a:t>Attributable risk measures</a:t>
                      </a:r>
                    </a:p>
                  </a:txBody>
                  <a:tcPr/>
                </a:tc>
                <a:tc>
                  <a:txBody>
                    <a:bodyPr/>
                    <a:lstStyle/>
                    <a:p>
                      <a:pPr algn="ctr"/>
                      <a:r>
                        <a:rPr lang="en-US" sz="2400" dirty="0"/>
                        <a:t>In Exposed Group</a:t>
                      </a:r>
                    </a:p>
                  </a:txBody>
                  <a:tcPr/>
                </a:tc>
                <a:tc>
                  <a:txBody>
                    <a:bodyPr/>
                    <a:lstStyle/>
                    <a:p>
                      <a:pPr algn="ctr"/>
                      <a:r>
                        <a:rPr lang="en-US" sz="2400" dirty="0"/>
                        <a:t>In Total Population</a:t>
                      </a:r>
                    </a:p>
                  </a:txBody>
                  <a:tcPr/>
                </a:tc>
                <a:extLst>
                  <a:ext uri="{0D108BD9-81ED-4DB2-BD59-A6C34878D82A}">
                    <a16:rowId xmlns:a16="http://schemas.microsoft.com/office/drawing/2014/main" val="477859572"/>
                  </a:ext>
                </a:extLst>
              </a:tr>
              <a:tr h="1374973">
                <a:tc>
                  <a:txBody>
                    <a:bodyPr/>
                    <a:lstStyle/>
                    <a:p>
                      <a:r>
                        <a:rPr lang="en-US" sz="2400" dirty="0"/>
                        <a:t>Incidence attributable to exposure</a:t>
                      </a:r>
                    </a:p>
                  </a:txBody>
                  <a:tcPr/>
                </a:tc>
                <a:tc>
                  <a:txBody>
                    <a:bodyPr/>
                    <a:lstStyle/>
                    <a:p>
                      <a:pPr algn="ctr"/>
                      <a:r>
                        <a:rPr lang="en-US" sz="2400" dirty="0"/>
                        <a:t>[Incidence in exposed group] -  [Incidence in unexposed group]</a:t>
                      </a:r>
                    </a:p>
                  </a:txBody>
                  <a:tcPr/>
                </a:tc>
                <a:tc>
                  <a:txBody>
                    <a:bodyPr/>
                    <a:lstStyle/>
                    <a:p>
                      <a:pPr algn="ctr"/>
                      <a:r>
                        <a:rPr lang="en-US" sz="2400" dirty="0"/>
                        <a:t>[Incidence in total population] -  [Incidence in unexposed group]</a:t>
                      </a:r>
                    </a:p>
                  </a:txBody>
                  <a:tcPr/>
                </a:tc>
                <a:extLst>
                  <a:ext uri="{0D108BD9-81ED-4DB2-BD59-A6C34878D82A}">
                    <a16:rowId xmlns:a16="http://schemas.microsoft.com/office/drawing/2014/main" val="2330311800"/>
                  </a:ext>
                </a:extLst>
              </a:tr>
              <a:tr h="1750984">
                <a:tc>
                  <a:txBody>
                    <a:bodyPr/>
                    <a:lstStyle/>
                    <a:p>
                      <a:r>
                        <a:rPr lang="en-US" sz="2400" dirty="0"/>
                        <a:t>Proportion of incidence attributable to exposure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[Incidence in exposed group] -  [Incidence in unexposed group]</a:t>
                      </a:r>
                    </a:p>
                    <a:p>
                      <a:pPr algn="ctr"/>
                      <a:r>
                        <a:rPr lang="en-US" sz="2400" dirty="0"/>
                        <a:t>÷</a:t>
                      </a:r>
                    </a:p>
                    <a:p>
                      <a:pPr algn="ctr"/>
                      <a:r>
                        <a:rPr lang="en-US" sz="2400" dirty="0"/>
                        <a:t>[Incidence in exposed group]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[Incidence in total population] -  [Incidence in unexposed group]</a:t>
                      </a:r>
                    </a:p>
                    <a:p>
                      <a:pPr algn="ctr"/>
                      <a:r>
                        <a:rPr lang="en-US" sz="2400" dirty="0"/>
                        <a:t>÷</a:t>
                      </a:r>
                    </a:p>
                    <a:p>
                      <a:pPr algn="ctr"/>
                      <a:r>
                        <a:rPr lang="en-US" sz="2400" dirty="0"/>
                        <a:t>[Incidence in total population]</a:t>
                      </a:r>
                    </a:p>
                  </a:txBody>
                  <a:tcPr/>
                </a:tc>
                <a:extLst>
                  <a:ext uri="{0D108BD9-81ED-4DB2-BD59-A6C34878D82A}">
                    <a16:rowId xmlns:a16="http://schemas.microsoft.com/office/drawing/2014/main" val="1797370659"/>
                  </a:ext>
                </a:extLst>
              </a:tr>
            </a:tbl>
          </a:graphicData>
        </a:graphic>
      </p:graphicFrame>
    </p:spTree>
    <p:extLst>
      <p:ext uri="{BB962C8B-B14F-4D97-AF65-F5344CB8AC3E}">
        <p14:creationId xmlns:p14="http://schemas.microsoft.com/office/powerpoint/2010/main" val="3655752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6935" y="1360170"/>
            <a:ext cx="10515600" cy="5286663"/>
          </a:xfrm>
        </p:spPr>
        <p:txBody>
          <a:bodyPr>
            <a:normAutofit/>
          </a:bodyPr>
          <a:lstStyle/>
          <a:p>
            <a:pPr lvl="0"/>
            <a:r>
              <a:rPr lang="en-US" dirty="0"/>
              <a:t>Attributable risk data are developed from a combination of health risk research and population health statistics.</a:t>
            </a:r>
          </a:p>
          <a:p>
            <a:pPr lvl="0"/>
            <a:endParaRPr lang="en-US" dirty="0"/>
          </a:p>
          <a:p>
            <a:pPr lvl="0"/>
            <a:r>
              <a:rPr lang="en-US" dirty="0"/>
              <a:t>Example:</a:t>
            </a:r>
          </a:p>
          <a:p>
            <a:pPr lvl="0"/>
            <a:r>
              <a:rPr lang="en-US" dirty="0"/>
              <a:t>“Air pollution, both outdoor and household burning of solid fuels, was the ﬁfth leading risk factor for mortality following diet, high blood pressure, tobacco and high fasting blood glucose, contributing to 4.9 million deaths worldwide, or 8.7% of global mortality in 2017.” (Boogaard et al. 2019, pg. 418)</a:t>
            </a:r>
          </a:p>
        </p:txBody>
      </p:sp>
      <p:sp>
        <p:nvSpPr>
          <p:cNvPr id="3" name="Title 2"/>
          <p:cNvSpPr>
            <a:spLocks noGrp="1"/>
          </p:cNvSpPr>
          <p:nvPr>
            <p:ph type="title"/>
          </p:nvPr>
        </p:nvSpPr>
        <p:spPr>
          <a:xfrm>
            <a:off x="838200" y="211167"/>
            <a:ext cx="11353800" cy="931207"/>
          </a:xfrm>
        </p:spPr>
        <p:txBody>
          <a:bodyPr>
            <a:normAutofit/>
          </a:bodyPr>
          <a:lstStyle/>
          <a:p>
            <a:r>
              <a:rPr lang="en-US" dirty="0"/>
              <a:t>Attributable risk: Data and Examples</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spTree>
    <p:extLst>
      <p:ext uri="{BB962C8B-B14F-4D97-AF65-F5344CB8AC3E}">
        <p14:creationId xmlns:p14="http://schemas.microsoft.com/office/powerpoint/2010/main" val="2463265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lstStyle/>
          <a:p>
            <a:r>
              <a:rPr lang="en-US" dirty="0"/>
              <a:t>The practice of public health includes assessing population health status and burden of disease, research on causes and contributors to disease risk, and the development and implementation of interventions to reduce risks to health.</a:t>
            </a:r>
          </a:p>
          <a:p>
            <a:r>
              <a:rPr lang="en-US" dirty="0"/>
              <a:t>This lecture covered the most common measures of disease risk and burden used in public health. </a:t>
            </a:r>
          </a:p>
          <a:p>
            <a:r>
              <a:rPr lang="en-US" dirty="0"/>
              <a:t>Examples provided in this lecture were drawn from the literature on air pollution exposure and chronic diseases but the measures described are used in all aspects of public health and can be applied to any health topic such as injury, infectious disease, etc. </a:t>
            </a:r>
          </a:p>
          <a:p>
            <a:pPr marL="0" indent="0">
              <a:buNone/>
            </a:pPr>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Discussion</a:t>
            </a:r>
          </a:p>
        </p:txBody>
      </p:sp>
    </p:spTree>
    <p:extLst>
      <p:ext uri="{BB962C8B-B14F-4D97-AF65-F5344CB8AC3E}">
        <p14:creationId xmlns:p14="http://schemas.microsoft.com/office/powerpoint/2010/main" val="3792981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normAutofit/>
          </a:bodyPr>
          <a:lstStyle/>
          <a:p>
            <a:r>
              <a:rPr lang="en-US" dirty="0"/>
              <a:t>Measures of prevalence, incidence and risk are foundational tools in public health research.</a:t>
            </a:r>
          </a:p>
          <a:p>
            <a:r>
              <a:rPr lang="en-US" dirty="0"/>
              <a:t>These measures continue to be applied in new areas of public health concern, for example, in recent years attribution science has been important to raise awareness of ongoing health impacts of the changing climate.  See </a:t>
            </a:r>
            <a:r>
              <a:rPr lang="en-US" dirty="0" err="1"/>
              <a:t>Ebi</a:t>
            </a:r>
            <a:r>
              <a:rPr lang="en-US" dirty="0"/>
              <a:t> et al. 2017.</a:t>
            </a:r>
          </a:p>
          <a:p>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Research Gaps and Future Directions</a:t>
            </a:r>
          </a:p>
        </p:txBody>
      </p:sp>
    </p:spTree>
    <p:extLst>
      <p:ext uri="{BB962C8B-B14F-4D97-AF65-F5344CB8AC3E}">
        <p14:creationId xmlns:p14="http://schemas.microsoft.com/office/powerpoint/2010/main" val="923254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normAutofit/>
          </a:bodyPr>
          <a:lstStyle/>
          <a:p>
            <a:r>
              <a:rPr lang="en-US" dirty="0"/>
              <a:t>The practice of public health includes assessing population health status, research on causes and contributors to disease risk, and the development and implementation of interventions to reduce risks and improve health.</a:t>
            </a:r>
          </a:p>
          <a:p>
            <a:r>
              <a:rPr lang="en-US" dirty="0"/>
              <a:t>Assessments of population health status include both prevalence of disease (all cases) as well as incidence of disease (new cases)</a:t>
            </a:r>
          </a:p>
          <a:p>
            <a:r>
              <a:rPr lang="en-US" dirty="0"/>
              <a:t>Studies to identify risk factors and causes of disease often report relative risk or odds ratios</a:t>
            </a:r>
          </a:p>
          <a:p>
            <a:r>
              <a:rPr lang="en-US" dirty="0"/>
              <a:t>Defining how much of the burden of disease is due to a particular cause is done using measures of attributable risk</a:t>
            </a:r>
          </a:p>
          <a:p>
            <a:pPr marL="0" indent="0">
              <a:buNone/>
            </a:pPr>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Take-Home Messages</a:t>
            </a:r>
          </a:p>
        </p:txBody>
      </p:sp>
    </p:spTree>
    <p:extLst>
      <p:ext uri="{BB962C8B-B14F-4D97-AF65-F5344CB8AC3E}">
        <p14:creationId xmlns:p14="http://schemas.microsoft.com/office/powerpoint/2010/main" val="197543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lstStyle/>
          <a:p>
            <a:r>
              <a:rPr lang="en-US" dirty="0"/>
              <a:t>AR: attributable risk</a:t>
            </a:r>
          </a:p>
          <a:p>
            <a:r>
              <a:rPr lang="en-US" dirty="0"/>
              <a:t>CDC: Centers for Disease Control and Prevention</a:t>
            </a:r>
          </a:p>
          <a:p>
            <a:r>
              <a:rPr lang="en-US" dirty="0"/>
              <a:t>CO: carbon monoxide</a:t>
            </a:r>
          </a:p>
          <a:p>
            <a:r>
              <a:rPr lang="en-US" dirty="0"/>
              <a:t>COPD: chronic obstructive pulmonary disease</a:t>
            </a:r>
          </a:p>
          <a:p>
            <a:r>
              <a:rPr lang="en-US" dirty="0"/>
              <a:t>OR: odds ration</a:t>
            </a:r>
          </a:p>
          <a:p>
            <a:r>
              <a:rPr lang="en-US" dirty="0"/>
              <a:t>PM: particulate matter</a:t>
            </a:r>
          </a:p>
          <a:p>
            <a:r>
              <a:rPr lang="en-US" dirty="0"/>
              <a:t>RR: relative risk</a:t>
            </a:r>
          </a:p>
          <a:p>
            <a:endParaRPr lang="en-US" dirty="0"/>
          </a:p>
          <a:p>
            <a:endParaRPr lang="en-US" dirty="0">
              <a:solidFill>
                <a:srgbClr val="FF0000"/>
              </a:solidFill>
            </a:endParaRP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List of Abbreviations</a:t>
            </a:r>
          </a:p>
        </p:txBody>
      </p:sp>
    </p:spTree>
    <p:extLst>
      <p:ext uri="{BB962C8B-B14F-4D97-AF65-F5344CB8AC3E}">
        <p14:creationId xmlns:p14="http://schemas.microsoft.com/office/powerpoint/2010/main" val="1573085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211167"/>
            <a:ext cx="10755489" cy="931207"/>
          </a:xfrm>
        </p:spPr>
        <p:txBody>
          <a:bodyPr>
            <a:normAutofit fontScale="90000"/>
          </a:bodyPr>
          <a:lstStyle/>
          <a:p>
            <a:r>
              <a:rPr lang="en-US" dirty="0"/>
              <a:t>Lecture #29: Prevalence, Incidence, and Measures of Association</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sp>
        <p:nvSpPr>
          <p:cNvPr id="7" name="TextBox 6">
            <a:extLst>
              <a:ext uri="{FF2B5EF4-FFF2-40B4-BE49-F238E27FC236}">
                <a16:creationId xmlns:a16="http://schemas.microsoft.com/office/drawing/2014/main" id="{5E5B6D5D-5836-487B-869C-1F1BA08F3CB0}"/>
              </a:ext>
            </a:extLst>
          </p:cNvPr>
          <p:cNvSpPr txBox="1"/>
          <p:nvPr/>
        </p:nvSpPr>
        <p:spPr>
          <a:xfrm>
            <a:off x="946639" y="2459504"/>
            <a:ext cx="10298723" cy="2308324"/>
          </a:xfrm>
          <a:prstGeom prst="rect">
            <a:avLst/>
          </a:prstGeom>
          <a:noFill/>
        </p:spPr>
        <p:txBody>
          <a:bodyPr wrap="square" rtlCol="0">
            <a:spAutoFit/>
          </a:bodyPr>
          <a:lstStyle/>
          <a:p>
            <a:pPr algn="ctr"/>
            <a:r>
              <a:rPr lang="en-US" sz="2400" b="1" dirty="0"/>
              <a:t>Mary A. Fox, PhD, MPH</a:t>
            </a:r>
          </a:p>
          <a:p>
            <a:pPr algn="ctr"/>
            <a:r>
              <a:rPr lang="en-US" sz="2400" b="1" dirty="0"/>
              <a:t>Johns Hopkins Bloomberg School of Public Health</a:t>
            </a:r>
          </a:p>
          <a:p>
            <a:pPr algn="ctr"/>
            <a:r>
              <a:rPr lang="en-US" sz="2400" b="1" dirty="0"/>
              <a:t>Risk Sciences and Public Policy Institute</a:t>
            </a:r>
          </a:p>
          <a:p>
            <a:pPr algn="ctr"/>
            <a:r>
              <a:rPr lang="en-US" sz="2400" b="1" dirty="0">
                <a:hlinkClick r:id="rId3"/>
              </a:rPr>
              <a:t>mfox9@jhu.edu</a:t>
            </a:r>
            <a:r>
              <a:rPr lang="en-US" sz="2400" b="1" dirty="0"/>
              <a:t> / 443-287-0778</a:t>
            </a:r>
          </a:p>
          <a:p>
            <a:pPr algn="ctr"/>
            <a:r>
              <a:rPr lang="en-US" sz="2400" b="1" dirty="0"/>
              <a:t>The author declares that there is no conflict </a:t>
            </a:r>
            <a:r>
              <a:rPr lang="en-US" sz="2400" b="1"/>
              <a:t>of interest</a:t>
            </a:r>
          </a:p>
          <a:p>
            <a:pPr algn="ctr"/>
            <a:r>
              <a:rPr lang="en-US" sz="2400" b="1"/>
              <a:t>Lecture </a:t>
            </a:r>
            <a:r>
              <a:rPr lang="en-US" sz="2400" b="1" dirty="0"/>
              <a:t>Track: HT</a:t>
            </a:r>
            <a:endParaRPr lang="en-US" sz="2400" b="1" dirty="0">
              <a:solidFill>
                <a:srgbClr val="FF0000"/>
              </a:solidFill>
            </a:endParaRPr>
          </a:p>
        </p:txBody>
      </p:sp>
    </p:spTree>
    <p:extLst>
      <p:ext uri="{BB962C8B-B14F-4D97-AF65-F5344CB8AC3E}">
        <p14:creationId xmlns:p14="http://schemas.microsoft.com/office/powerpoint/2010/main" val="19941406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normAutofit/>
          </a:bodyPr>
          <a:lstStyle/>
          <a:p>
            <a:r>
              <a:rPr lang="en-US" dirty="0" err="1"/>
              <a:t>Boogaard</a:t>
            </a:r>
            <a:r>
              <a:rPr lang="en-US" dirty="0"/>
              <a:t>, H., Walker, K., Cohen, A.J., 2019. Air pollution: the emergence of a major global health risk factor. International Health, 11, pp. 417-421. doi:10.1093/</a:t>
            </a:r>
            <a:r>
              <a:rPr lang="en-US" dirty="0" err="1"/>
              <a:t>inthealth</a:t>
            </a:r>
            <a:r>
              <a:rPr lang="en-US" dirty="0"/>
              <a:t>/ihz078. </a:t>
            </a:r>
          </a:p>
          <a:p>
            <a:r>
              <a:rPr lang="en-US" dirty="0" err="1"/>
              <a:t>Ebi</a:t>
            </a:r>
            <a:r>
              <a:rPr lang="en-US" dirty="0"/>
              <a:t>, K.L., Ogden, N.H., </a:t>
            </a:r>
            <a:r>
              <a:rPr lang="en-US" dirty="0" err="1"/>
              <a:t>Semenza</a:t>
            </a:r>
            <a:r>
              <a:rPr lang="en-US" dirty="0"/>
              <a:t>, J.C., Woodward, A., 2017. Detecting and Attributing Health Burdens to Climate Change. Environmental Health Perspectives. 125(8):085004. </a:t>
            </a:r>
            <a:r>
              <a:rPr lang="en-US" dirty="0" err="1"/>
              <a:t>doi</a:t>
            </a:r>
            <a:r>
              <a:rPr lang="en-US" dirty="0"/>
              <a:t>: 10.1289/EHP1509.</a:t>
            </a:r>
          </a:p>
          <a:p>
            <a:r>
              <a:rPr lang="en-US" dirty="0"/>
              <a:t>Lee, J.Y., Lee, S.B., Bae, G.N., 2014.  A review of the association between air pollutant exposure and allergic diseases in children. Atmospheric Pollution Research, 5, pp. 616-629. </a:t>
            </a:r>
          </a:p>
          <a:p>
            <a:endParaRPr lang="en-US" dirty="0"/>
          </a:p>
          <a:p>
            <a:endParaRPr lang="en-US" dirty="0"/>
          </a:p>
          <a:p>
            <a:pPr marL="0" indent="0">
              <a:buNone/>
            </a:pPr>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References </a:t>
            </a:r>
          </a:p>
        </p:txBody>
      </p:sp>
    </p:spTree>
    <p:extLst>
      <p:ext uri="{BB962C8B-B14F-4D97-AF65-F5344CB8AC3E}">
        <p14:creationId xmlns:p14="http://schemas.microsoft.com/office/powerpoint/2010/main" val="1270418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normAutofit/>
          </a:bodyPr>
          <a:lstStyle/>
          <a:p>
            <a:r>
              <a:rPr lang="en-US" dirty="0" err="1"/>
              <a:t>Rajagopalan</a:t>
            </a:r>
            <a:r>
              <a:rPr lang="en-US" dirty="0"/>
              <a:t>, S., Al-</a:t>
            </a:r>
            <a:r>
              <a:rPr lang="en-US" dirty="0" err="1"/>
              <a:t>Kindi</a:t>
            </a:r>
            <a:r>
              <a:rPr lang="en-US" dirty="0"/>
              <a:t>, S.G., Brook, R.D., 2018. Air Pollution and Cardiovascular Disease: JACC State-of-the-Art Review. Journal of the American College of Cardiology, 72, pp. 2054-2070. </a:t>
            </a:r>
            <a:r>
              <a:rPr lang="en-US" dirty="0" err="1"/>
              <a:t>doi</a:t>
            </a:r>
            <a:r>
              <a:rPr lang="en-US" dirty="0"/>
              <a:t>: 10.1016/j.jacc.2018.07.099. </a:t>
            </a:r>
          </a:p>
          <a:p>
            <a:r>
              <a:rPr lang="en-US" dirty="0" err="1"/>
              <a:t>Schikowski</a:t>
            </a:r>
            <a:r>
              <a:rPr lang="en-US" dirty="0"/>
              <a:t> ,T., Adam, M., </a:t>
            </a:r>
            <a:r>
              <a:rPr lang="en-US" dirty="0" err="1"/>
              <a:t>Marcon</a:t>
            </a:r>
            <a:r>
              <a:rPr lang="en-US" dirty="0"/>
              <a:t>, A., </a:t>
            </a:r>
            <a:r>
              <a:rPr lang="en-US" dirty="0" err="1"/>
              <a:t>Cai</a:t>
            </a:r>
            <a:r>
              <a:rPr lang="en-US" dirty="0"/>
              <a:t>, Y., </a:t>
            </a:r>
            <a:r>
              <a:rPr lang="en-US" dirty="0" err="1"/>
              <a:t>Vierkötter</a:t>
            </a:r>
            <a:r>
              <a:rPr lang="en-US" dirty="0"/>
              <a:t>, A., </a:t>
            </a:r>
            <a:r>
              <a:rPr lang="en-US" dirty="0" err="1"/>
              <a:t>Carsin</a:t>
            </a:r>
            <a:r>
              <a:rPr lang="en-US" dirty="0"/>
              <a:t>, </a:t>
            </a:r>
            <a:r>
              <a:rPr lang="en-US" dirty="0" err="1"/>
              <a:t>A.E.,et</a:t>
            </a:r>
            <a:r>
              <a:rPr lang="en-US" dirty="0"/>
              <a:t> al., 2014. Association of ambient air pollution with the prevalence and incidence of COPD. European Respiratory Journal, 44, pp. 614-626. doi:10.1183/09031936.00132213. </a:t>
            </a:r>
          </a:p>
          <a:p>
            <a:pPr marL="0" indent="0">
              <a:buNone/>
            </a:pPr>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References </a:t>
            </a:r>
          </a:p>
        </p:txBody>
      </p:sp>
    </p:spTree>
    <p:extLst>
      <p:ext uri="{BB962C8B-B14F-4D97-AF65-F5344CB8AC3E}">
        <p14:creationId xmlns:p14="http://schemas.microsoft.com/office/powerpoint/2010/main" val="98107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normAutofit/>
          </a:bodyPr>
          <a:lstStyle/>
          <a:p>
            <a:r>
              <a:rPr lang="en-US" dirty="0"/>
              <a:t>Principles of Epidemiology in Public Health Practice</a:t>
            </a:r>
          </a:p>
          <a:p>
            <a:pPr lvl="1"/>
            <a:r>
              <a:rPr lang="en-US" dirty="0">
                <a:hlinkClick r:id="rId2"/>
              </a:rPr>
              <a:t>https://www.cdc.gov/csels/dsepd/ss1978/lesson1/section1.html</a:t>
            </a:r>
            <a:endParaRPr lang="en-US" dirty="0"/>
          </a:p>
          <a:p>
            <a:endParaRPr lang="en-US" dirty="0"/>
          </a:p>
          <a:p>
            <a:r>
              <a:rPr lang="en-US" dirty="0" err="1"/>
              <a:t>Gordis</a:t>
            </a:r>
            <a:r>
              <a:rPr lang="en-US" dirty="0"/>
              <a:t> Epidemiology, 6</a:t>
            </a:r>
            <a:r>
              <a:rPr lang="en-US" baseline="30000" dirty="0"/>
              <a:t>th</a:t>
            </a:r>
            <a:r>
              <a:rPr lang="en-US" dirty="0"/>
              <a:t> Edition (Celentano and </a:t>
            </a:r>
            <a:r>
              <a:rPr lang="en-US" dirty="0" err="1"/>
              <a:t>Szklo</a:t>
            </a:r>
            <a:r>
              <a:rPr lang="en-US" dirty="0"/>
              <a:t> 2019)</a:t>
            </a:r>
          </a:p>
          <a:p>
            <a:endParaRPr lang="en-US" dirty="0"/>
          </a:p>
          <a:p>
            <a:pPr marL="0" indent="0">
              <a:buNone/>
            </a:pPr>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Reading List </a:t>
            </a:r>
          </a:p>
        </p:txBody>
      </p:sp>
    </p:spTree>
    <p:extLst>
      <p:ext uri="{BB962C8B-B14F-4D97-AF65-F5344CB8AC3E}">
        <p14:creationId xmlns:p14="http://schemas.microsoft.com/office/powerpoint/2010/main" val="30726752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lstStyle/>
          <a:p>
            <a:r>
              <a:rPr lang="en-US" dirty="0"/>
              <a:t>Not applicable</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Acknowledgements</a:t>
            </a:r>
          </a:p>
        </p:txBody>
      </p:sp>
    </p:spTree>
    <p:extLst>
      <p:ext uri="{BB962C8B-B14F-4D97-AF65-F5344CB8AC3E}">
        <p14:creationId xmlns:p14="http://schemas.microsoft.com/office/powerpoint/2010/main" val="3241221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816935" y="1585220"/>
            <a:ext cx="5209292" cy="4771129"/>
          </a:xfrm>
        </p:spPr>
        <p:txBody>
          <a:bodyPr>
            <a:normAutofit/>
          </a:bodyPr>
          <a:lstStyle/>
          <a:p>
            <a:r>
              <a:rPr lang="en-US" dirty="0"/>
              <a:t>The practice of public health is organized by:</a:t>
            </a:r>
          </a:p>
          <a:p>
            <a:r>
              <a:rPr lang="en-US" dirty="0"/>
              <a:t>Three core functions in a cycle of adaptive management</a:t>
            </a:r>
          </a:p>
          <a:p>
            <a:pPr lvl="1"/>
            <a:r>
              <a:rPr lang="en-US" dirty="0"/>
              <a:t>Assessment</a:t>
            </a:r>
          </a:p>
          <a:p>
            <a:pPr lvl="1"/>
            <a:r>
              <a:rPr lang="en-US" dirty="0"/>
              <a:t>Policy and program development</a:t>
            </a:r>
          </a:p>
          <a:p>
            <a:pPr lvl="1"/>
            <a:r>
              <a:rPr lang="en-US" dirty="0"/>
              <a:t>Assurance (implementation and evaluation)</a:t>
            </a:r>
          </a:p>
          <a:p>
            <a:r>
              <a:rPr lang="en-US" dirty="0"/>
              <a:t>This session focuses on the data and metrics used for assessments</a:t>
            </a:r>
          </a:p>
          <a:p>
            <a:endParaRPr lang="en-US" b="1" dirty="0">
              <a:solidFill>
                <a:srgbClr val="FF0000"/>
              </a:solidFill>
            </a:endParaRP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p:txBody>
          <a:bodyPr/>
          <a:lstStyle/>
          <a:p>
            <a:r>
              <a:rPr lang="en-US" dirty="0"/>
              <a:t>Introduction</a:t>
            </a:r>
          </a:p>
        </p:txBody>
      </p:sp>
      <p:pic>
        <p:nvPicPr>
          <p:cNvPr id="4" name="Picture 2" descr="The Public Health Wheel, shows the three core functions (assessment, policy development, and assurance) in black around the “wheel” of essential services. In essence, the essential services can be grouped under the three core functions.&#10;&#10;Essential services 1 and 2 fit under the core function of assessment. Essential services 3, 4, and 5 fit under policy development while essential services 6, 7, 8, and 9 fit under assurance. Research (essential service 10) and system management form the center of the wheel since these activities are included within all three core functions.&#10;" title="Public Health Essential Service Wheel"/>
          <p:cNvPicPr>
            <a:picLocks noChangeAspect="1" noChangeArrowheads="1"/>
          </p:cNvPicPr>
          <p:nvPr/>
        </p:nvPicPr>
        <p:blipFill>
          <a:blip r:embed="rId3"/>
          <a:stretch>
            <a:fillRect/>
          </a:stretch>
        </p:blipFill>
        <p:spPr bwMode="auto">
          <a:xfrm>
            <a:off x="6882751" y="1408873"/>
            <a:ext cx="4729027" cy="414402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5139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6935" y="1360170"/>
            <a:ext cx="10515600" cy="5286663"/>
          </a:xfrm>
        </p:spPr>
        <p:txBody>
          <a:bodyPr>
            <a:normAutofit/>
          </a:bodyPr>
          <a:lstStyle/>
          <a:p>
            <a:pPr lvl="0"/>
            <a:r>
              <a:rPr lang="en-US" dirty="0"/>
              <a:t>Prevalence of disease is a measure of burden – how many people have the illness.</a:t>
            </a:r>
          </a:p>
          <a:p>
            <a:pPr lvl="1"/>
            <a:r>
              <a:rPr lang="en-US" dirty="0"/>
              <a:t>Population of a place – often a particular geographic area (city, state) </a:t>
            </a:r>
          </a:p>
          <a:p>
            <a:pPr lvl="1"/>
            <a:r>
              <a:rPr lang="en-US" dirty="0"/>
              <a:t>Defined period of time. Could be a particular point in time (point prevalence) or during a defined time period, e.g., over a year (period prevalence)</a:t>
            </a:r>
          </a:p>
          <a:p>
            <a:pPr lvl="1"/>
            <a:r>
              <a:rPr lang="en-US" dirty="0"/>
              <a:t>May be expressed as a percentage or other ratio (per thousand)</a:t>
            </a:r>
          </a:p>
          <a:p>
            <a:pPr lvl="0"/>
            <a:r>
              <a:rPr lang="en-US" dirty="0"/>
              <a:t>Basic formula:</a:t>
            </a:r>
          </a:p>
          <a:p>
            <a:pPr marL="0" lvl="0" indent="0" algn="ctr">
              <a:buNone/>
            </a:pPr>
            <a:r>
              <a:rPr lang="en-US" u="sng" dirty="0"/>
              <a:t>Number of persons with the disease </a:t>
            </a:r>
          </a:p>
          <a:p>
            <a:pPr marL="0" indent="0" algn="ctr">
              <a:buNone/>
            </a:pPr>
            <a:r>
              <a:rPr lang="en-US" dirty="0"/>
              <a:t>Number of persons in the population</a:t>
            </a:r>
          </a:p>
        </p:txBody>
      </p:sp>
      <p:sp>
        <p:nvSpPr>
          <p:cNvPr id="3" name="Title 2"/>
          <p:cNvSpPr>
            <a:spLocks noGrp="1"/>
          </p:cNvSpPr>
          <p:nvPr>
            <p:ph type="title"/>
          </p:nvPr>
        </p:nvSpPr>
        <p:spPr>
          <a:xfrm>
            <a:off x="838200" y="211167"/>
            <a:ext cx="11353800" cy="931207"/>
          </a:xfrm>
        </p:spPr>
        <p:txBody>
          <a:bodyPr>
            <a:normAutofit/>
          </a:bodyPr>
          <a:lstStyle/>
          <a:p>
            <a:r>
              <a:rPr lang="en-US" dirty="0"/>
              <a:t>Prevalence: Definition and Calculation</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spTree>
    <p:extLst>
      <p:ext uri="{BB962C8B-B14F-4D97-AF65-F5344CB8AC3E}">
        <p14:creationId xmlns:p14="http://schemas.microsoft.com/office/powerpoint/2010/main" val="3967959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6935" y="1360170"/>
            <a:ext cx="10515600" cy="5286663"/>
          </a:xfrm>
        </p:spPr>
        <p:txBody>
          <a:bodyPr>
            <a:normAutofit/>
          </a:bodyPr>
          <a:lstStyle/>
          <a:p>
            <a:pPr lvl="0"/>
            <a:r>
              <a:rPr lang="en-US" dirty="0"/>
              <a:t>Prevalence data are typically available from routine surveillance systems and surveys collected by health agencies at the local, state or national levels.</a:t>
            </a:r>
          </a:p>
          <a:p>
            <a:pPr lvl="1"/>
            <a:r>
              <a:rPr lang="en-US" dirty="0"/>
              <a:t>For example the US CDC collects and provides asthma prevalence data</a:t>
            </a:r>
          </a:p>
          <a:p>
            <a:pPr lvl="1"/>
            <a:r>
              <a:rPr lang="en-US" dirty="0"/>
              <a:t>https://www.cdc.gov/asthma/asthmadata.htm</a:t>
            </a:r>
          </a:p>
          <a:p>
            <a:pPr lvl="1"/>
            <a:endParaRPr lang="en-US" dirty="0"/>
          </a:p>
          <a:p>
            <a:pPr lvl="0"/>
            <a:r>
              <a:rPr lang="en-US" dirty="0"/>
              <a:t>Example from </a:t>
            </a:r>
            <a:r>
              <a:rPr lang="en-US" dirty="0" err="1"/>
              <a:t>Shikowski</a:t>
            </a:r>
            <a:r>
              <a:rPr lang="en-US" dirty="0"/>
              <a:t> et al. 2014</a:t>
            </a:r>
          </a:p>
          <a:p>
            <a:pPr lvl="0"/>
            <a:r>
              <a:rPr lang="en-US" dirty="0"/>
              <a:t>In the  European Community Respiratory Health Survey cohort COPD prevalence was 3.4% </a:t>
            </a:r>
          </a:p>
        </p:txBody>
      </p:sp>
      <p:sp>
        <p:nvSpPr>
          <p:cNvPr id="3" name="Title 2"/>
          <p:cNvSpPr>
            <a:spLocks noGrp="1"/>
          </p:cNvSpPr>
          <p:nvPr>
            <p:ph type="title"/>
          </p:nvPr>
        </p:nvSpPr>
        <p:spPr>
          <a:xfrm>
            <a:off x="838200" y="211167"/>
            <a:ext cx="11353800" cy="931207"/>
          </a:xfrm>
        </p:spPr>
        <p:txBody>
          <a:bodyPr>
            <a:normAutofit/>
          </a:bodyPr>
          <a:lstStyle/>
          <a:p>
            <a:r>
              <a:rPr lang="en-US" dirty="0"/>
              <a:t>Prevalence: Data and Examples</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spTree>
    <p:extLst>
      <p:ext uri="{BB962C8B-B14F-4D97-AF65-F5344CB8AC3E}">
        <p14:creationId xmlns:p14="http://schemas.microsoft.com/office/powerpoint/2010/main" val="949192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6935" y="1360170"/>
            <a:ext cx="10515600" cy="5286663"/>
          </a:xfrm>
        </p:spPr>
        <p:txBody>
          <a:bodyPr>
            <a:normAutofit/>
          </a:bodyPr>
          <a:lstStyle/>
          <a:p>
            <a:pPr lvl="0"/>
            <a:r>
              <a:rPr lang="en-US" dirty="0"/>
              <a:t>Incidence of disease is the number of new cases of disease </a:t>
            </a:r>
          </a:p>
          <a:p>
            <a:pPr lvl="1"/>
            <a:r>
              <a:rPr lang="en-US" dirty="0"/>
              <a:t>Defined place – often a particular geographic area (city, state) </a:t>
            </a:r>
          </a:p>
          <a:p>
            <a:pPr lvl="1"/>
            <a:r>
              <a:rPr lang="en-US" dirty="0"/>
              <a:t>Population at risk</a:t>
            </a:r>
          </a:p>
          <a:p>
            <a:pPr lvl="1"/>
            <a:r>
              <a:rPr lang="en-US" dirty="0"/>
              <a:t>Defined period of time</a:t>
            </a:r>
          </a:p>
          <a:p>
            <a:pPr lvl="1"/>
            <a:r>
              <a:rPr lang="en-US" dirty="0"/>
              <a:t>May be expressed as a percentage or other ratio (per thousand)</a:t>
            </a:r>
          </a:p>
          <a:p>
            <a:pPr lvl="0"/>
            <a:r>
              <a:rPr lang="en-US" dirty="0"/>
              <a:t>Basic formula:</a:t>
            </a:r>
          </a:p>
          <a:p>
            <a:pPr marL="0" lvl="0" indent="0" algn="ctr">
              <a:buNone/>
            </a:pPr>
            <a:r>
              <a:rPr lang="en-US" u="sng" dirty="0"/>
              <a:t>Number of new cases of disease in a population over defined time </a:t>
            </a:r>
          </a:p>
          <a:p>
            <a:pPr marL="0" indent="0" algn="ctr">
              <a:buNone/>
            </a:pPr>
            <a:r>
              <a:rPr lang="en-US" dirty="0"/>
              <a:t>Number of persons at risk in the population during that time</a:t>
            </a:r>
          </a:p>
          <a:p>
            <a:pPr marL="0" lvl="0" indent="0">
              <a:buNone/>
            </a:pPr>
            <a:endParaRPr lang="en-US" dirty="0"/>
          </a:p>
          <a:p>
            <a:pPr marL="0" indent="0">
              <a:buNone/>
            </a:pPr>
            <a:endParaRPr lang="en-US" dirty="0"/>
          </a:p>
        </p:txBody>
      </p:sp>
      <p:sp>
        <p:nvSpPr>
          <p:cNvPr id="3" name="Title 2"/>
          <p:cNvSpPr>
            <a:spLocks noGrp="1"/>
          </p:cNvSpPr>
          <p:nvPr>
            <p:ph type="title"/>
          </p:nvPr>
        </p:nvSpPr>
        <p:spPr>
          <a:xfrm>
            <a:off x="838200" y="211167"/>
            <a:ext cx="11353800" cy="931207"/>
          </a:xfrm>
        </p:spPr>
        <p:txBody>
          <a:bodyPr>
            <a:normAutofit/>
          </a:bodyPr>
          <a:lstStyle/>
          <a:p>
            <a:r>
              <a:rPr lang="en-US" dirty="0"/>
              <a:t>Incidence: Definition and Calculation</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spTree>
    <p:extLst>
      <p:ext uri="{BB962C8B-B14F-4D97-AF65-F5344CB8AC3E}">
        <p14:creationId xmlns:p14="http://schemas.microsoft.com/office/powerpoint/2010/main" val="658324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6935" y="1360170"/>
            <a:ext cx="10515600" cy="5286663"/>
          </a:xfrm>
        </p:spPr>
        <p:txBody>
          <a:bodyPr>
            <a:normAutofit/>
          </a:bodyPr>
          <a:lstStyle/>
          <a:p>
            <a:r>
              <a:rPr lang="en-US" dirty="0"/>
              <a:t>Incidence data are typically available from routine surveillance systems and surveys collected by health agencies at the local, state or national levels.</a:t>
            </a:r>
          </a:p>
          <a:p>
            <a:r>
              <a:rPr lang="en-US" dirty="0"/>
              <a:t>Incidence data for cancer are gathered and disseminated by cancer registries</a:t>
            </a:r>
          </a:p>
          <a:p>
            <a:pPr marL="0" lvl="0" indent="0">
              <a:buNone/>
            </a:pPr>
            <a:endParaRPr lang="en-US" dirty="0"/>
          </a:p>
          <a:p>
            <a:pPr lvl="0"/>
            <a:r>
              <a:rPr lang="en-US" dirty="0"/>
              <a:t>Example from </a:t>
            </a:r>
            <a:r>
              <a:rPr lang="en-US" dirty="0" err="1"/>
              <a:t>Shikowski</a:t>
            </a:r>
            <a:r>
              <a:rPr lang="en-US" dirty="0"/>
              <a:t> et al. 2014</a:t>
            </a:r>
          </a:p>
          <a:p>
            <a:pPr lvl="0"/>
            <a:r>
              <a:rPr lang="en-US" dirty="0"/>
              <a:t>In the European Community Respiratory Health Survey COPD incidence was 3.4% </a:t>
            </a:r>
          </a:p>
          <a:p>
            <a:pPr marL="0" lvl="0" indent="0">
              <a:buNone/>
            </a:pPr>
            <a:endParaRPr lang="en-US" dirty="0"/>
          </a:p>
        </p:txBody>
      </p:sp>
      <p:sp>
        <p:nvSpPr>
          <p:cNvPr id="3" name="Title 2"/>
          <p:cNvSpPr>
            <a:spLocks noGrp="1"/>
          </p:cNvSpPr>
          <p:nvPr>
            <p:ph type="title"/>
          </p:nvPr>
        </p:nvSpPr>
        <p:spPr>
          <a:xfrm>
            <a:off x="838200" y="211167"/>
            <a:ext cx="11353800" cy="931207"/>
          </a:xfrm>
        </p:spPr>
        <p:txBody>
          <a:bodyPr>
            <a:normAutofit/>
          </a:bodyPr>
          <a:lstStyle/>
          <a:p>
            <a:r>
              <a:rPr lang="en-US" dirty="0"/>
              <a:t>Incidence: Data and Examples</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spTree>
    <p:extLst>
      <p:ext uri="{BB962C8B-B14F-4D97-AF65-F5344CB8AC3E}">
        <p14:creationId xmlns:p14="http://schemas.microsoft.com/office/powerpoint/2010/main" val="4145845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6935" y="1360170"/>
            <a:ext cx="10515600" cy="5286663"/>
          </a:xfrm>
        </p:spPr>
        <p:txBody>
          <a:bodyPr>
            <a:normAutofit/>
          </a:bodyPr>
          <a:lstStyle/>
          <a:p>
            <a:pPr lvl="0"/>
            <a:r>
              <a:rPr lang="en-US" dirty="0"/>
              <a:t>Relative risk (RR)</a:t>
            </a:r>
          </a:p>
          <a:p>
            <a:pPr lvl="0"/>
            <a:r>
              <a:rPr lang="en-US" dirty="0"/>
              <a:t>Odds ratio (OR)</a:t>
            </a:r>
          </a:p>
          <a:p>
            <a:pPr lvl="0"/>
            <a:r>
              <a:rPr lang="en-US" dirty="0"/>
              <a:t>Attributable risk (AR)</a:t>
            </a:r>
          </a:p>
        </p:txBody>
      </p:sp>
      <p:sp>
        <p:nvSpPr>
          <p:cNvPr id="3" name="Title 2"/>
          <p:cNvSpPr>
            <a:spLocks noGrp="1"/>
          </p:cNvSpPr>
          <p:nvPr>
            <p:ph type="title"/>
          </p:nvPr>
        </p:nvSpPr>
        <p:spPr>
          <a:xfrm>
            <a:off x="838200" y="211167"/>
            <a:ext cx="11353800" cy="931207"/>
          </a:xfrm>
        </p:spPr>
        <p:txBody>
          <a:bodyPr>
            <a:normAutofit/>
          </a:bodyPr>
          <a:lstStyle/>
          <a:p>
            <a:r>
              <a:rPr lang="en-US" dirty="0"/>
              <a:t>Measures of Association and Risk</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spTree>
    <p:extLst>
      <p:ext uri="{BB962C8B-B14F-4D97-AF65-F5344CB8AC3E}">
        <p14:creationId xmlns:p14="http://schemas.microsoft.com/office/powerpoint/2010/main" val="3721799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6935" y="1360170"/>
            <a:ext cx="10515600" cy="5286663"/>
          </a:xfrm>
        </p:spPr>
        <p:txBody>
          <a:bodyPr>
            <a:normAutofit/>
          </a:bodyPr>
          <a:lstStyle/>
          <a:p>
            <a:pPr lvl="0"/>
            <a:r>
              <a:rPr lang="en-US" dirty="0"/>
              <a:t>Relative risk is a ratio of risk comparing two groups on the basis of their exposure status</a:t>
            </a:r>
          </a:p>
          <a:p>
            <a:pPr lvl="0"/>
            <a:r>
              <a:rPr lang="en-US" dirty="0"/>
              <a:t>Used to determine if a particular exposure increases or decreases risk or probability of developing a disease</a:t>
            </a:r>
          </a:p>
          <a:p>
            <a:pPr lvl="1"/>
            <a:r>
              <a:rPr lang="en-US" dirty="0"/>
              <a:t>Exposures could be to chemical, microbial, physical or psychosocial stressors</a:t>
            </a:r>
          </a:p>
          <a:p>
            <a:pPr lvl="0"/>
            <a:endParaRPr lang="en-US" dirty="0"/>
          </a:p>
          <a:p>
            <a:pPr lvl="0"/>
            <a:r>
              <a:rPr lang="en-US" dirty="0"/>
              <a:t>Basic formula:</a:t>
            </a:r>
          </a:p>
          <a:p>
            <a:pPr marL="0" lvl="0" indent="0" algn="ctr">
              <a:buNone/>
            </a:pPr>
            <a:r>
              <a:rPr lang="en-US" u="sng" dirty="0"/>
              <a:t>Incidence in exposed group</a:t>
            </a:r>
          </a:p>
          <a:p>
            <a:pPr marL="0" lvl="0" indent="0" algn="ctr">
              <a:buNone/>
            </a:pPr>
            <a:r>
              <a:rPr lang="en-US" dirty="0"/>
              <a:t>Incidence in un-exposed group</a:t>
            </a:r>
          </a:p>
        </p:txBody>
      </p:sp>
      <p:sp>
        <p:nvSpPr>
          <p:cNvPr id="3" name="Title 2"/>
          <p:cNvSpPr>
            <a:spLocks noGrp="1"/>
          </p:cNvSpPr>
          <p:nvPr>
            <p:ph type="title"/>
          </p:nvPr>
        </p:nvSpPr>
        <p:spPr>
          <a:xfrm>
            <a:off x="838200" y="211167"/>
            <a:ext cx="11353800" cy="931207"/>
          </a:xfrm>
        </p:spPr>
        <p:txBody>
          <a:bodyPr>
            <a:normAutofit/>
          </a:bodyPr>
          <a:lstStyle/>
          <a:p>
            <a:r>
              <a:rPr lang="en-US" dirty="0"/>
              <a:t>Relative risk: Definition and Calculation</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spTree>
    <p:extLst>
      <p:ext uri="{BB962C8B-B14F-4D97-AF65-F5344CB8AC3E}">
        <p14:creationId xmlns:p14="http://schemas.microsoft.com/office/powerpoint/2010/main" val="3058149101"/>
      </p:ext>
    </p:extLst>
  </p:cSld>
  <p:clrMapOvr>
    <a:masterClrMapping/>
  </p:clrMapOvr>
</p:sld>
</file>

<file path=ppt/theme/theme1.xml><?xml version="1.0" encoding="utf-8"?>
<a:theme xmlns:a="http://schemas.openxmlformats.org/drawingml/2006/main" name="Office Theme">
  <a:themeElements>
    <a:clrScheme name="Custom 12">
      <a:dk1>
        <a:srgbClr val="000000"/>
      </a:dk1>
      <a:lt1>
        <a:srgbClr val="FFFFFF"/>
      </a:lt1>
      <a:dk2>
        <a:srgbClr val="425B2A"/>
      </a:dk2>
      <a:lt2>
        <a:srgbClr val="E7E6E6"/>
      </a:lt2>
      <a:accent1>
        <a:srgbClr val="AECE3F"/>
      </a:accent1>
      <a:accent2>
        <a:srgbClr val="A0B73A"/>
      </a:accent2>
      <a:accent3>
        <a:srgbClr val="A5A5A5"/>
      </a:accent3>
      <a:accent4>
        <a:srgbClr val="FFC000"/>
      </a:accent4>
      <a:accent5>
        <a:srgbClr val="D4F0FF"/>
      </a:accent5>
      <a:accent6>
        <a:srgbClr val="AAD0D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790</TotalTime>
  <Words>2453</Words>
  <Application>Microsoft Office PowerPoint</Application>
  <PresentationFormat>Widescreen</PresentationFormat>
  <Paragraphs>191</Paragraphs>
  <Slides>23</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PowerPoint Presentation</vt:lpstr>
      <vt:lpstr>Lecture #29: Prevalence, Incidence, and Measures of Association</vt:lpstr>
      <vt:lpstr>Introduction</vt:lpstr>
      <vt:lpstr>Prevalence: Definition and Calculation</vt:lpstr>
      <vt:lpstr>Prevalence: Data and Examples</vt:lpstr>
      <vt:lpstr>Incidence: Definition and Calculation</vt:lpstr>
      <vt:lpstr>Incidence: Data and Examples</vt:lpstr>
      <vt:lpstr>Measures of Association and Risk</vt:lpstr>
      <vt:lpstr>Relative risk: Definition and Calculation</vt:lpstr>
      <vt:lpstr>Relative risk: Data and Examples</vt:lpstr>
      <vt:lpstr>Odds ratio: Definition and Calculation</vt:lpstr>
      <vt:lpstr>Odds ratio: Data and Examples</vt:lpstr>
      <vt:lpstr>Attributable risk: Definition</vt:lpstr>
      <vt:lpstr>Attributable risk: Calculation</vt:lpstr>
      <vt:lpstr>Attributable risk: Data and Examples</vt:lpstr>
      <vt:lpstr>Discussion</vt:lpstr>
      <vt:lpstr>Research Gaps and Future Directions</vt:lpstr>
      <vt:lpstr>Take-Home Messages</vt:lpstr>
      <vt:lpstr>List of Abbreviations</vt:lpstr>
      <vt:lpstr>References </vt:lpstr>
      <vt:lpstr>References </vt:lpstr>
      <vt:lpstr>Reading List </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Glazener, Andrew</dc:creator>
  <cp:lastModifiedBy>Khreis, Haneen</cp:lastModifiedBy>
  <cp:revision>168</cp:revision>
  <dcterms:created xsi:type="dcterms:W3CDTF">2019-05-01T18:04:34Z</dcterms:created>
  <dcterms:modified xsi:type="dcterms:W3CDTF">2020-09-23T00:23:10Z</dcterms:modified>
</cp:coreProperties>
</file>