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45" r:id="rId2"/>
    <p:sldId id="446" r:id="rId3"/>
    <p:sldId id="457" r:id="rId4"/>
    <p:sldId id="295" r:id="rId5"/>
    <p:sldId id="466" r:id="rId6"/>
    <p:sldId id="470" r:id="rId7"/>
    <p:sldId id="297" r:id="rId8"/>
    <p:sldId id="260" r:id="rId9"/>
    <p:sldId id="469" r:id="rId10"/>
    <p:sldId id="474" r:id="rId11"/>
    <p:sldId id="259" r:id="rId12"/>
    <p:sldId id="471" r:id="rId13"/>
    <p:sldId id="472" r:id="rId14"/>
    <p:sldId id="296" r:id="rId15"/>
    <p:sldId id="468" r:id="rId16"/>
    <p:sldId id="475" r:id="rId17"/>
    <p:sldId id="473" r:id="rId18"/>
    <p:sldId id="292" r:id="rId19"/>
    <p:sldId id="485" r:id="rId20"/>
    <p:sldId id="458" r:id="rId21"/>
    <p:sldId id="459" r:id="rId22"/>
    <p:sldId id="460" r:id="rId23"/>
    <p:sldId id="461" r:id="rId24"/>
    <p:sldId id="481" r:id="rId25"/>
    <p:sldId id="462" r:id="rId26"/>
    <p:sldId id="477" r:id="rId27"/>
    <p:sldId id="478" r:id="rId28"/>
    <p:sldId id="483" r:id="rId29"/>
    <p:sldId id="479" r:id="rId30"/>
    <p:sldId id="484" r:id="rId31"/>
    <p:sldId id="463" r:id="rId32"/>
    <p:sldId id="46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ani, Tara" initials="RT" lastIdx="8" clrIdx="0">
    <p:extLst>
      <p:ext uri="{19B8F6BF-5375-455C-9EA6-DF929625EA0E}">
        <p15:presenceInfo xmlns:p15="http://schemas.microsoft.com/office/powerpoint/2012/main" userId="S-1-5-21-1120367096-779962018-1349916565-4305653" providerId="AD"/>
      </p:ext>
    </p:extLst>
  </p:cmAuthor>
  <p:cmAuthor id="2" name="Sanchez, Kristen" initials="SK" lastIdx="12" clrIdx="1">
    <p:extLst>
      <p:ext uri="{19B8F6BF-5375-455C-9EA6-DF929625EA0E}">
        <p15:presenceInfo xmlns:p15="http://schemas.microsoft.com/office/powerpoint/2012/main" userId="S::K-Sanchez@tti.tamu.edu::acb85456-f2d6-4285-b4f9-49a945bb8aa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74626" autoAdjust="0"/>
  </p:normalViewPr>
  <p:slideViewPr>
    <p:cSldViewPr snapToGrid="0">
      <p:cViewPr varScale="1">
        <p:scale>
          <a:sx n="64" d="100"/>
          <a:sy n="64" d="100"/>
        </p:scale>
        <p:origin x="1426" y="72"/>
      </p:cViewPr>
      <p:guideLst/>
    </p:cSldViewPr>
  </p:slideViewPr>
  <p:notesTextViewPr>
    <p:cViewPr>
      <p:scale>
        <a:sx n="1" d="1"/>
        <a:sy n="1" d="1"/>
      </p:scale>
      <p:origin x="0" y="0"/>
    </p:cViewPr>
  </p:notesTextViewPr>
  <p:sorterViewPr>
    <p:cViewPr>
      <p:scale>
        <a:sx n="70" d="100"/>
        <a:sy n="70" d="100"/>
      </p:scale>
      <p:origin x="0" y="-47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39082-FA5B-48AD-8C5A-6F96C6B1832A}" type="datetimeFigureOut">
              <a:rPr lang="en-US" smtClean="0"/>
              <a:t>9/22/2020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279E6D-00A9-4B64-8C3A-9DDF802CB60D}" type="slidenum">
              <a:rPr lang="en-US" smtClean="0"/>
              <a:t>‹#›</a:t>
            </a:fld>
            <a:endParaRPr lang="en-US"/>
          </a:p>
        </p:txBody>
      </p:sp>
    </p:spTree>
    <p:extLst>
      <p:ext uri="{BB962C8B-B14F-4D97-AF65-F5344CB8AC3E}">
        <p14:creationId xmlns:p14="http://schemas.microsoft.com/office/powerpoint/2010/main" val="3714054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C129C-E094-44A9-9990-2FFEB90AEFE5}" type="slidenum">
              <a:rPr lang="en-US" smtClean="0"/>
              <a:t>1</a:t>
            </a:fld>
            <a:endParaRPr lang="en-US" dirty="0"/>
          </a:p>
        </p:txBody>
      </p:sp>
    </p:spTree>
    <p:extLst>
      <p:ext uri="{BB962C8B-B14F-4D97-AF65-F5344CB8AC3E}">
        <p14:creationId xmlns:p14="http://schemas.microsoft.com/office/powerpoint/2010/main" val="1165660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15</a:t>
            </a:fld>
            <a:endParaRPr lang="en-US"/>
          </a:p>
        </p:txBody>
      </p:sp>
    </p:spTree>
    <p:extLst>
      <p:ext uri="{BB962C8B-B14F-4D97-AF65-F5344CB8AC3E}">
        <p14:creationId xmlns:p14="http://schemas.microsoft.com/office/powerpoint/2010/main" val="2065228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18</a:t>
            </a:fld>
            <a:endParaRPr lang="en-US"/>
          </a:p>
        </p:txBody>
      </p:sp>
    </p:spTree>
    <p:extLst>
      <p:ext uri="{BB962C8B-B14F-4D97-AF65-F5344CB8AC3E}">
        <p14:creationId xmlns:p14="http://schemas.microsoft.com/office/powerpoint/2010/main" val="3698476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 Bucker et al. 2013; Huang et al. 2012; Carvalho et al. 2018; </a:t>
            </a:r>
            <a:r>
              <a:rPr lang="en-US" dirty="0" err="1"/>
              <a:t>Garshick</a:t>
            </a:r>
            <a:r>
              <a:rPr lang="en-US" dirty="0"/>
              <a:t> et al. 2008; Choudhary et al. 2014</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19</a:t>
            </a:fld>
            <a:endParaRPr lang="en-US"/>
          </a:p>
        </p:txBody>
      </p:sp>
    </p:spTree>
    <p:extLst>
      <p:ext uri="{BB962C8B-B14F-4D97-AF65-F5344CB8AC3E}">
        <p14:creationId xmlns:p14="http://schemas.microsoft.com/office/powerpoint/2010/main" val="417257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79E6D-00A9-4B64-8C3A-9DDF802CB60D}" type="slidenum">
              <a:rPr lang="en-US" smtClean="0"/>
              <a:t>21</a:t>
            </a:fld>
            <a:endParaRPr lang="en-US"/>
          </a:p>
        </p:txBody>
      </p:sp>
    </p:spTree>
    <p:extLst>
      <p:ext uri="{BB962C8B-B14F-4D97-AF65-F5344CB8AC3E}">
        <p14:creationId xmlns:p14="http://schemas.microsoft.com/office/powerpoint/2010/main" val="2417865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mj-lt"/>
              <a:buAutoNum type="arabicPeriod"/>
            </a:pPr>
            <a:r>
              <a:rPr lang="en-US" sz="1200" u="sng" kern="1200" dirty="0">
                <a:solidFill>
                  <a:schemeClr val="tx1"/>
                </a:solidFill>
                <a:effectLst/>
                <a:latin typeface="+mn-lt"/>
                <a:ea typeface="+mn-ea"/>
                <a:cs typeface="+mn-cs"/>
              </a:rPr>
              <a:t>Health Track (HT)—mainly targeted at urban planners, transportation planners, and engineers with limited knowledge of public health-related concepts;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u="sng" kern="1200" dirty="0">
                <a:solidFill>
                  <a:schemeClr val="tx1"/>
                </a:solidFill>
                <a:effectLst/>
                <a:latin typeface="+mn-lt"/>
                <a:ea typeface="+mn-ea"/>
                <a:cs typeface="+mn-cs"/>
              </a:rPr>
              <a:t>Transportation Track (TT)—mainly targeted at environmental epidemiologists and public health professionals with limited knowledge of transportation-related concepts.</a:t>
            </a:r>
          </a:p>
        </p:txBody>
      </p:sp>
      <p:sp>
        <p:nvSpPr>
          <p:cNvPr id="4" name="Slide Number Placeholder 3"/>
          <p:cNvSpPr>
            <a:spLocks noGrp="1"/>
          </p:cNvSpPr>
          <p:nvPr>
            <p:ph type="sldNum" sz="quarter" idx="10"/>
          </p:nvPr>
        </p:nvSpPr>
        <p:spPr/>
        <p:txBody>
          <a:bodyPr/>
          <a:lstStyle/>
          <a:p>
            <a:fld id="{8ECC129C-E094-44A9-9990-2FFEB90AEFE5}" type="slidenum">
              <a:rPr lang="en-US" smtClean="0"/>
              <a:t>2</a:t>
            </a:fld>
            <a:endParaRPr lang="en-US" dirty="0"/>
          </a:p>
        </p:txBody>
      </p:sp>
    </p:spTree>
    <p:extLst>
      <p:ext uri="{BB962C8B-B14F-4D97-AF65-F5344CB8AC3E}">
        <p14:creationId xmlns:p14="http://schemas.microsoft.com/office/powerpoint/2010/main" val="105716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HEI Special Report 17</a:t>
            </a:r>
          </a:p>
          <a:p>
            <a:r>
              <a:rPr lang="en-US" sz="1200" dirty="0"/>
              <a:t>https://</a:t>
            </a:r>
            <a:r>
              <a:rPr lang="en-US" sz="1200" dirty="0" err="1"/>
              <a:t>www.healtheffects.org</a:t>
            </a:r>
            <a:r>
              <a:rPr lang="en-US" sz="1200" dirty="0"/>
              <a:t>/system/files/SR17TrafficReview.pdf</a:t>
            </a:r>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4</a:t>
            </a:fld>
            <a:endParaRPr lang="en-US"/>
          </a:p>
        </p:txBody>
      </p:sp>
    </p:spTree>
    <p:extLst>
      <p:ext uri="{BB962C8B-B14F-4D97-AF65-F5344CB8AC3E}">
        <p14:creationId xmlns:p14="http://schemas.microsoft.com/office/powerpoint/2010/main" val="338938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HEI Special Report 17</a:t>
            </a:r>
          </a:p>
          <a:p>
            <a:r>
              <a:rPr lang="en-US" sz="1200" dirty="0"/>
              <a:t>https://www.healtheffects.org/system/files/SR17TrafficReview.pdf</a:t>
            </a:r>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5</a:t>
            </a:fld>
            <a:endParaRPr lang="en-US"/>
          </a:p>
        </p:txBody>
      </p:sp>
    </p:spTree>
    <p:extLst>
      <p:ext uri="{BB962C8B-B14F-4D97-AF65-F5344CB8AC3E}">
        <p14:creationId xmlns:p14="http://schemas.microsoft.com/office/powerpoint/2010/main" val="774522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many different exposure metrics are considered</a:t>
            </a:r>
          </a:p>
        </p:txBody>
      </p:sp>
      <p:sp>
        <p:nvSpPr>
          <p:cNvPr id="4" name="Slide Number Placeholder 3"/>
          <p:cNvSpPr>
            <a:spLocks noGrp="1"/>
          </p:cNvSpPr>
          <p:nvPr>
            <p:ph type="sldNum" sz="quarter" idx="5"/>
          </p:nvPr>
        </p:nvSpPr>
        <p:spPr/>
        <p:txBody>
          <a:bodyPr/>
          <a:lstStyle/>
          <a:p>
            <a:fld id="{E8279E6D-00A9-4B64-8C3A-9DDF802CB60D}" type="slidenum">
              <a:rPr lang="en-US" smtClean="0"/>
              <a:t>6</a:t>
            </a:fld>
            <a:endParaRPr lang="en-US"/>
          </a:p>
        </p:txBody>
      </p:sp>
    </p:spTree>
    <p:extLst>
      <p:ext uri="{BB962C8B-B14F-4D97-AF65-F5344CB8AC3E}">
        <p14:creationId xmlns:p14="http://schemas.microsoft.com/office/powerpoint/2010/main" val="2419151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HEI Special Report 17</a:t>
            </a:r>
          </a:p>
          <a:p>
            <a:r>
              <a:rPr lang="en-US" sz="1200" dirty="0"/>
              <a:t>https://www.healtheffects.org/system/files/SR17TrafficReview.pdf</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7</a:t>
            </a:fld>
            <a:endParaRPr lang="en-US"/>
          </a:p>
        </p:txBody>
      </p:sp>
    </p:spTree>
    <p:extLst>
      <p:ext uri="{BB962C8B-B14F-4D97-AF65-F5344CB8AC3E}">
        <p14:creationId xmlns:p14="http://schemas.microsoft.com/office/powerpoint/2010/main" val="2192618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a:t>
            </a:r>
            <a:r>
              <a:rPr lang="en-US" sz="1200" b="0" kern="1200" dirty="0">
                <a:solidFill>
                  <a:schemeClr val="tx1"/>
                </a:solidFill>
                <a:latin typeface="+mn-lt"/>
                <a:ea typeface="+mn-ea"/>
                <a:cs typeface="+mn-cs"/>
              </a:rPr>
              <a:t>On average, one American dies from stroke every 4 minutes. Every year, more than </a:t>
            </a:r>
            <a:r>
              <a:rPr lang="en-US" sz="1200" b="1" kern="1200" dirty="0">
                <a:solidFill>
                  <a:schemeClr val="tx1"/>
                </a:solidFill>
                <a:latin typeface="+mn-lt"/>
                <a:ea typeface="+mn-ea"/>
                <a:cs typeface="+mn-cs"/>
              </a:rPr>
              <a:t>795,000</a:t>
            </a:r>
            <a:r>
              <a:rPr lang="en-US" sz="1200" b="0" kern="1200" dirty="0">
                <a:solidFill>
                  <a:schemeClr val="tx1"/>
                </a:solidFill>
                <a:latin typeface="+mn-lt"/>
                <a:ea typeface="+mn-ea"/>
                <a:cs typeface="+mn-cs"/>
              </a:rPr>
              <a:t> people in the United States have a stroke.</a:t>
            </a:r>
          </a:p>
          <a:p>
            <a:endParaRPr lang="en-US" dirty="0"/>
          </a:p>
        </p:txBody>
      </p:sp>
      <p:sp>
        <p:nvSpPr>
          <p:cNvPr id="4" name="Slide Number Placeholder 3"/>
          <p:cNvSpPr>
            <a:spLocks noGrp="1"/>
          </p:cNvSpPr>
          <p:nvPr>
            <p:ph type="sldNum" sz="quarter" idx="10"/>
          </p:nvPr>
        </p:nvSpPr>
        <p:spPr/>
        <p:txBody>
          <a:bodyPr/>
          <a:lstStyle/>
          <a:p>
            <a:fld id="{E0C34BDB-FD43-4B49-B422-00C4BC8083BF}" type="slidenum">
              <a:rPr lang="en-US" smtClean="0"/>
              <a:t>8</a:t>
            </a:fld>
            <a:endParaRPr lang="en-US"/>
          </a:p>
        </p:txBody>
      </p:sp>
    </p:spTree>
    <p:extLst>
      <p:ext uri="{BB962C8B-B14F-4D97-AF65-F5344CB8AC3E}">
        <p14:creationId xmlns:p14="http://schemas.microsoft.com/office/powerpoint/2010/main" val="2907242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Kim et al. 2004 </a:t>
            </a:r>
            <a:r>
              <a:rPr lang="en-US" sz="1200" i="1" dirty="0" err="1"/>
              <a:t>doi</a:t>
            </a:r>
            <a:r>
              <a:rPr lang="en-US" sz="1200" i="1" dirty="0"/>
              <a:t>: 10.1164/rccm.200403-281OC</a:t>
            </a:r>
          </a:p>
          <a:p>
            <a:r>
              <a:rPr lang="en-US" dirty="0"/>
              <a:t>https://www.ncbi.nlm.nih.gov/pubmed/15184208</a:t>
            </a:r>
          </a:p>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11</a:t>
            </a:fld>
            <a:endParaRPr lang="en-US"/>
          </a:p>
        </p:txBody>
      </p:sp>
    </p:spTree>
    <p:extLst>
      <p:ext uri="{BB962C8B-B14F-4D97-AF65-F5344CB8AC3E}">
        <p14:creationId xmlns:p14="http://schemas.microsoft.com/office/powerpoint/2010/main" val="2285411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some of these studies show that those living closest to major roadways have the strongest effects. </a:t>
            </a:r>
          </a:p>
        </p:txBody>
      </p:sp>
      <p:sp>
        <p:nvSpPr>
          <p:cNvPr id="4" name="Slide Number Placeholder 3"/>
          <p:cNvSpPr>
            <a:spLocks noGrp="1"/>
          </p:cNvSpPr>
          <p:nvPr>
            <p:ph type="sldNum" sz="quarter" idx="5"/>
          </p:nvPr>
        </p:nvSpPr>
        <p:spPr/>
        <p:txBody>
          <a:bodyPr/>
          <a:lstStyle/>
          <a:p>
            <a:fld id="{E8279E6D-00A9-4B64-8C3A-9DDF802CB60D}" type="slidenum">
              <a:rPr lang="en-US" smtClean="0"/>
              <a:t>13</a:t>
            </a:fld>
            <a:endParaRPr lang="en-US"/>
          </a:p>
        </p:txBody>
      </p:sp>
    </p:spTree>
    <p:extLst>
      <p:ext uri="{BB962C8B-B14F-4D97-AF65-F5344CB8AC3E}">
        <p14:creationId xmlns:p14="http://schemas.microsoft.com/office/powerpoint/2010/main" val="34125399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alphaModFix amt="41000"/>
            <a:extLst>
              <a:ext uri="{28A0092B-C50C-407E-A947-70E740481C1C}">
                <a14:useLocalDpi xmlns:a14="http://schemas.microsoft.com/office/drawing/2010/main"/>
              </a:ext>
            </a:extLst>
          </a:blip>
          <a:srcRect/>
          <a:stretch/>
        </p:blipFill>
        <p:spPr>
          <a:xfrm>
            <a:off x="0" y="1164831"/>
            <a:ext cx="12192000" cy="5715625"/>
          </a:xfrm>
          <a:prstGeom prst="rect">
            <a:avLst/>
          </a:prstGeom>
          <a:solidFill>
            <a:schemeClr val="bg1">
              <a:alpha val="13000"/>
            </a:schemeClr>
          </a:solidFill>
        </p:spPr>
      </p:pic>
      <p:sp>
        <p:nvSpPr>
          <p:cNvPr id="22" name="Rectangle 21"/>
          <p:cNvSpPr/>
          <p:nvPr userDrawn="1"/>
        </p:nvSpPr>
        <p:spPr>
          <a:xfrm>
            <a:off x="0" y="0"/>
            <a:ext cx="12192000" cy="1142374"/>
          </a:xfrm>
          <a:prstGeom prst="rect">
            <a:avLst/>
          </a:prstGeom>
          <a:solidFill>
            <a:srgbClr val="ADC341">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816935" y="1585220"/>
            <a:ext cx="10515600" cy="4771129"/>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20"/>
          <p:cNvSpPr>
            <a:spLocks noGrp="1"/>
          </p:cNvSpPr>
          <p:nvPr>
            <p:ph type="title"/>
          </p:nvPr>
        </p:nvSpPr>
        <p:spPr>
          <a:xfrm>
            <a:off x="838200" y="211167"/>
            <a:ext cx="10515600" cy="931207"/>
          </a:xfrm>
        </p:spPr>
        <p:txBody>
          <a:bodyPr/>
          <a:lstStyle>
            <a:lvl1pPr>
              <a:defRPr b="1">
                <a:solidFill>
                  <a:schemeClr val="tx2"/>
                </a:solidFill>
              </a:defRPr>
            </a:lvl1pPr>
          </a:lstStyle>
          <a:p>
            <a:r>
              <a:rPr lang="en-US" dirty="0"/>
              <a:t>Click to edit Master title style</a:t>
            </a:r>
          </a:p>
        </p:txBody>
      </p:sp>
      <p:sp>
        <p:nvSpPr>
          <p:cNvPr id="25" name="Right Triangle 24"/>
          <p:cNvSpPr/>
          <p:nvPr userDrawn="1"/>
        </p:nvSpPr>
        <p:spPr>
          <a:xfrm flipV="1">
            <a:off x="0" y="0"/>
            <a:ext cx="1205799" cy="1154880"/>
          </a:xfrm>
          <a:prstGeom prst="rtTriangle">
            <a:avLst/>
          </a:prstGeom>
          <a:solidFill>
            <a:srgbClr val="77862A">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0" y="1142374"/>
            <a:ext cx="12192000" cy="45719"/>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Triangle 7"/>
          <p:cNvSpPr/>
          <p:nvPr userDrawn="1"/>
        </p:nvSpPr>
        <p:spPr>
          <a:xfrm flipH="1">
            <a:off x="10718800" y="5469467"/>
            <a:ext cx="1473200" cy="1410989"/>
          </a:xfrm>
          <a:prstGeom prst="rtTriangle">
            <a:avLst/>
          </a:prstGeom>
          <a:solidFill>
            <a:srgbClr val="ADC341">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p:cNvSpPr txBox="1">
            <a:spLocks/>
          </p:cNvSpPr>
          <p:nvPr userDrawn="1"/>
        </p:nvSpPr>
        <p:spPr>
          <a:xfrm>
            <a:off x="9965268" y="636146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317CB3-E76C-B946-8325-59DF0D7BBADC}" type="slidenum">
              <a:rPr lang="en-US" sz="1800" smtClean="0"/>
              <a:pPr/>
              <a:t>‹#›</a:t>
            </a:fld>
            <a:endParaRPr lang="en-US" sz="1400" dirty="0"/>
          </a:p>
        </p:txBody>
      </p:sp>
      <p:sp>
        <p:nvSpPr>
          <p:cNvPr id="11" name="Rectangle 10"/>
          <p:cNvSpPr/>
          <p:nvPr userDrawn="1"/>
        </p:nvSpPr>
        <p:spPr>
          <a:xfrm>
            <a:off x="0" y="6812281"/>
            <a:ext cx="12192000" cy="45719"/>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8160" y="5611211"/>
            <a:ext cx="794479" cy="8052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18" name="Rectangle 17"/>
          <p:cNvSpPr/>
          <p:nvPr userDrawn="1"/>
        </p:nvSpPr>
        <p:spPr>
          <a:xfrm>
            <a:off x="0" y="5715626"/>
            <a:ext cx="12192000" cy="1142374"/>
          </a:xfrm>
          <a:prstGeom prst="rect">
            <a:avLst/>
          </a:prstGeom>
          <a:solidFill>
            <a:srgbClr val="ADC341">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4251940" y="1709411"/>
            <a:ext cx="7472354" cy="1938992"/>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4000" b="1" i="0" dirty="0">
                <a:solidFill>
                  <a:srgbClr val="425C2A"/>
                </a:solidFill>
                <a:latin typeface="Calibri" charset="0"/>
                <a:ea typeface="Calibri" charset="0"/>
                <a:cs typeface="Calibri" charset="0"/>
              </a:rPr>
              <a:t>Center</a:t>
            </a:r>
            <a:r>
              <a:rPr lang="en-US" sz="4000" b="1" i="0" baseline="0" dirty="0">
                <a:solidFill>
                  <a:srgbClr val="425C2A"/>
                </a:solidFill>
                <a:latin typeface="Calibri" charset="0"/>
                <a:ea typeface="Calibri" charset="0"/>
                <a:cs typeface="Calibri" charset="0"/>
              </a:rPr>
              <a:t> for Advancing Research</a:t>
            </a:r>
          </a:p>
          <a:p>
            <a:pPr marL="0" marR="0" indent="0" algn="l" defTabSz="457200" rtl="0" eaLnBrk="1" fontAlgn="auto" latinLnBrk="0" hangingPunct="1">
              <a:lnSpc>
                <a:spcPct val="100000"/>
              </a:lnSpc>
              <a:spcBef>
                <a:spcPts val="0"/>
              </a:spcBef>
              <a:spcAft>
                <a:spcPts val="0"/>
              </a:spcAft>
              <a:buClrTx/>
              <a:buSzTx/>
              <a:buFontTx/>
              <a:buNone/>
              <a:tabLst/>
              <a:defRPr/>
            </a:pPr>
            <a:r>
              <a:rPr lang="en-US" sz="4000" b="1" i="0" baseline="0" dirty="0">
                <a:solidFill>
                  <a:srgbClr val="425C2A"/>
                </a:solidFill>
                <a:latin typeface="Calibri" charset="0"/>
                <a:ea typeface="Calibri" charset="0"/>
                <a:cs typeface="Calibri" charset="0"/>
              </a:rPr>
              <a:t>in Transportation Emissions, Energy, and Health</a:t>
            </a:r>
            <a:endParaRPr lang="en-US" sz="4000" b="1" i="0" dirty="0">
              <a:solidFill>
                <a:srgbClr val="425C2A"/>
              </a:solidFill>
              <a:latin typeface="Calibri" charset="0"/>
              <a:ea typeface="Calibri" charset="0"/>
              <a:cs typeface="Calibri" charset="0"/>
            </a:endParaRPr>
          </a:p>
        </p:txBody>
      </p:sp>
      <p:sp>
        <p:nvSpPr>
          <p:cNvPr id="9" name="TextBox 8"/>
          <p:cNvSpPr txBox="1"/>
          <p:nvPr userDrawn="1"/>
        </p:nvSpPr>
        <p:spPr>
          <a:xfrm>
            <a:off x="4296441" y="3852163"/>
            <a:ext cx="7158183" cy="584775"/>
          </a:xfrm>
          <a:prstGeom prst="rect">
            <a:avLst/>
          </a:prstGeom>
          <a:noFill/>
        </p:spPr>
        <p:txBody>
          <a:bodyPr wrap="square" rtlCol="0">
            <a:spAutoFit/>
          </a:bodyPr>
          <a:lstStyle/>
          <a:p>
            <a:r>
              <a:rPr lang="en-US" sz="3200" b="0" i="0" kern="1200" dirty="0">
                <a:solidFill>
                  <a:srgbClr val="5E734A"/>
                </a:solidFill>
                <a:effectLst/>
                <a:latin typeface="+mn-lt"/>
                <a:ea typeface="+mn-ea"/>
                <a:cs typeface="+mn-cs"/>
              </a:rPr>
              <a:t>A USDOT University Transportation Center</a:t>
            </a:r>
            <a:endParaRPr lang="en-US" sz="4000" dirty="0">
              <a:solidFill>
                <a:srgbClr val="5E734A"/>
              </a:solidFill>
            </a:endParaRPr>
          </a:p>
        </p:txBody>
      </p:sp>
      <p:cxnSp>
        <p:nvCxnSpPr>
          <p:cNvPr id="10" name="Straight Connector 9"/>
          <p:cNvCxnSpPr/>
          <p:nvPr userDrawn="1"/>
        </p:nvCxnSpPr>
        <p:spPr>
          <a:xfrm>
            <a:off x="3937766" y="1857192"/>
            <a:ext cx="0" cy="2698837"/>
          </a:xfrm>
          <a:prstGeom prst="line">
            <a:avLst/>
          </a:prstGeom>
          <a:ln w="57150" cmpd="sng">
            <a:solidFill>
              <a:srgbClr val="91AC2C"/>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0" y="5562664"/>
            <a:ext cx="12192000" cy="182811"/>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530" y="1592199"/>
            <a:ext cx="2835530" cy="2874076"/>
          </a:xfrm>
          <a:prstGeom prst="rect">
            <a:avLst/>
          </a:prstGeom>
        </p:spPr>
      </p:pic>
    </p:spTree>
    <p:extLst>
      <p:ext uri="{BB962C8B-B14F-4D97-AF65-F5344CB8AC3E}">
        <p14:creationId xmlns:p14="http://schemas.microsoft.com/office/powerpoint/2010/main" val="2763230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D92AE3-B364-6847-AB08-8C9244E57F6D}" type="datetimeFigureOut">
              <a:rPr lang="en-US" smtClean="0"/>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C69C6-7FAF-DF48-989B-C77D431E20FD}" type="slidenum">
              <a:rPr lang="en-US" smtClean="0"/>
              <a:t>‹#›</a:t>
            </a:fld>
            <a:endParaRPr lang="en-US"/>
          </a:p>
        </p:txBody>
      </p:sp>
    </p:spTree>
    <p:extLst>
      <p:ext uri="{BB962C8B-B14F-4D97-AF65-F5344CB8AC3E}">
        <p14:creationId xmlns:p14="http://schemas.microsoft.com/office/powerpoint/2010/main" val="1419911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D92AE3-B364-6847-AB08-8C9244E57F6D}" type="datetimeFigureOut">
              <a:rPr lang="en-US" smtClean="0"/>
              <a:t>9/22/2020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4C69C6-7FAF-DF48-989B-C77D431E20FD}" type="slidenum">
              <a:rPr lang="en-US" smtClean="0"/>
              <a:t>‹#›</a:t>
            </a:fld>
            <a:endParaRPr lang="en-US"/>
          </a:p>
        </p:txBody>
      </p:sp>
    </p:spTree>
    <p:extLst>
      <p:ext uri="{BB962C8B-B14F-4D97-AF65-F5344CB8AC3E}">
        <p14:creationId xmlns:p14="http://schemas.microsoft.com/office/powerpoint/2010/main" val="1539001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D92AE3-B364-6847-AB08-8C9244E57F6D}" type="datetimeFigureOut">
              <a:rPr lang="en-US" smtClean="0"/>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4C69C6-7FAF-DF48-989B-C77D431E20FD}" type="slidenum">
              <a:rPr lang="en-US" smtClean="0"/>
              <a:t>‹#›</a:t>
            </a:fld>
            <a:endParaRPr lang="en-US"/>
          </a:p>
        </p:txBody>
      </p:sp>
    </p:spTree>
    <p:extLst>
      <p:ext uri="{BB962C8B-B14F-4D97-AF65-F5344CB8AC3E}">
        <p14:creationId xmlns:p14="http://schemas.microsoft.com/office/powerpoint/2010/main" val="609878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92AE3-B364-6847-AB08-8C9244E57F6D}" type="datetimeFigureOut">
              <a:rPr lang="en-US" smtClean="0"/>
              <a:t>9/22/2020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4C69C6-7FAF-DF48-989B-C77D431E20FD}" type="slidenum">
              <a:rPr lang="en-US" smtClean="0"/>
              <a:t>‹#›</a:t>
            </a:fld>
            <a:endParaRPr lang="en-US"/>
          </a:p>
        </p:txBody>
      </p:sp>
    </p:spTree>
    <p:extLst>
      <p:ext uri="{BB962C8B-B14F-4D97-AF65-F5344CB8AC3E}">
        <p14:creationId xmlns:p14="http://schemas.microsoft.com/office/powerpoint/2010/main" val="815015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Right Triangle 11"/>
          <p:cNvSpPr/>
          <p:nvPr userDrawn="1"/>
        </p:nvSpPr>
        <p:spPr>
          <a:xfrm flipH="1">
            <a:off x="10718800" y="5469467"/>
            <a:ext cx="1473200" cy="1410989"/>
          </a:xfrm>
          <a:prstGeom prst="rtTriangle">
            <a:avLst/>
          </a:prstGeom>
          <a:solidFill>
            <a:srgbClr val="ADC341">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965268" y="636146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317CB3-E76C-B946-8325-59DF0D7BBADC}" type="slidenum">
              <a:rPr lang="en-US" sz="1800" smtClean="0"/>
              <a:pPr/>
              <a:t>‹#›</a:t>
            </a:fld>
            <a:endParaRPr lang="en-US" sz="1400" dirty="0"/>
          </a:p>
        </p:txBody>
      </p:sp>
      <p:sp>
        <p:nvSpPr>
          <p:cNvPr id="9" name="Rectangle 8"/>
          <p:cNvSpPr/>
          <p:nvPr userDrawn="1"/>
        </p:nvSpPr>
        <p:spPr>
          <a:xfrm>
            <a:off x="0" y="6841090"/>
            <a:ext cx="12192000" cy="56300"/>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058160" y="5611211"/>
            <a:ext cx="794479" cy="805279"/>
          </a:xfrm>
          <a:prstGeom prst="rect">
            <a:avLst/>
          </a:prstGeom>
        </p:spPr>
      </p:pic>
    </p:spTree>
    <p:extLst>
      <p:ext uri="{BB962C8B-B14F-4D97-AF65-F5344CB8AC3E}">
        <p14:creationId xmlns:p14="http://schemas.microsoft.com/office/powerpoint/2010/main" val="3139607942"/>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tiff"/></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mailto:Kirsten.Koehler@jhu.edu"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776721" y="5718844"/>
            <a:ext cx="3415279" cy="11345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dirty="0">
              <a:solidFill>
                <a:schemeClr val="accent2">
                  <a:lumMod val="50000"/>
                </a:schemeClr>
              </a:solidFill>
              <a:latin typeface="+mn-lt"/>
            </a:endParaRPr>
          </a:p>
        </p:txBody>
      </p:sp>
      <p:sp>
        <p:nvSpPr>
          <p:cNvPr id="6" name="Rectangle 5"/>
          <p:cNvSpPr/>
          <p:nvPr/>
        </p:nvSpPr>
        <p:spPr>
          <a:xfrm>
            <a:off x="549326" y="6121505"/>
            <a:ext cx="2037417" cy="400110"/>
          </a:xfrm>
          <a:prstGeom prst="rect">
            <a:avLst/>
          </a:prstGeom>
        </p:spPr>
        <p:txBody>
          <a:bodyPr wrap="none">
            <a:spAutoFit/>
          </a:bodyPr>
          <a:lstStyle/>
          <a:p>
            <a:r>
              <a:rPr lang="en-US" sz="2000" b="1" dirty="0">
                <a:solidFill>
                  <a:srgbClr val="445436"/>
                </a:solidFill>
              </a:rPr>
              <a:t>www.carteeh.org</a:t>
            </a:r>
          </a:p>
        </p:txBody>
      </p:sp>
    </p:spTree>
    <p:extLst>
      <p:ext uri="{BB962C8B-B14F-4D97-AF65-F5344CB8AC3E}">
        <p14:creationId xmlns:p14="http://schemas.microsoft.com/office/powerpoint/2010/main" val="3671380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4897-64F4-F648-8BA5-CA0EA9071E18}"/>
              </a:ext>
            </a:extLst>
          </p:cNvPr>
          <p:cNvSpPr>
            <a:spLocks noGrp="1"/>
          </p:cNvSpPr>
          <p:nvPr>
            <p:ph type="title"/>
          </p:nvPr>
        </p:nvSpPr>
        <p:spPr/>
        <p:txBody>
          <a:bodyPr>
            <a:normAutofit fontScale="90000"/>
          </a:bodyPr>
          <a:lstStyle/>
          <a:p>
            <a:r>
              <a:rPr lang="en-US" dirty="0"/>
              <a:t>Changes in Lung Function Among Asthmatic Children</a:t>
            </a:r>
          </a:p>
        </p:txBody>
      </p:sp>
      <p:sp>
        <p:nvSpPr>
          <p:cNvPr id="3" name="Content Placeholder 2">
            <a:extLst>
              <a:ext uri="{FF2B5EF4-FFF2-40B4-BE49-F238E27FC236}">
                <a16:creationId xmlns:a16="http://schemas.microsoft.com/office/drawing/2014/main" id="{6CEA816A-3800-F443-9B88-57BE86A4927D}"/>
              </a:ext>
            </a:extLst>
          </p:cNvPr>
          <p:cNvSpPr>
            <a:spLocks noGrp="1"/>
          </p:cNvSpPr>
          <p:nvPr>
            <p:ph idx="1"/>
          </p:nvPr>
        </p:nvSpPr>
        <p:spPr>
          <a:xfrm>
            <a:off x="816935" y="1585220"/>
            <a:ext cx="4642169" cy="4771129"/>
          </a:xfrm>
        </p:spPr>
        <p:txBody>
          <a:bodyPr/>
          <a:lstStyle/>
          <a:p>
            <a:r>
              <a:rPr lang="en-US" dirty="0"/>
              <a:t>Clear reductions in FEV1 – the forced expiratory volume in 1 second - was observed in asthmatic children after exposure to a busy street traffic.</a:t>
            </a:r>
          </a:p>
          <a:p>
            <a:r>
              <a:rPr lang="en-US" dirty="0"/>
              <a:t>HEI Report, pg. 5-16</a:t>
            </a:r>
          </a:p>
        </p:txBody>
      </p:sp>
      <p:pic>
        <p:nvPicPr>
          <p:cNvPr id="4" name="Picture 3">
            <a:extLst>
              <a:ext uri="{FF2B5EF4-FFF2-40B4-BE49-F238E27FC236}">
                <a16:creationId xmlns:a16="http://schemas.microsoft.com/office/drawing/2014/main" id="{F46EE70A-F01C-ED48-A1B5-99AB57662BFF}"/>
              </a:ext>
            </a:extLst>
          </p:cNvPr>
          <p:cNvPicPr>
            <a:picLocks noChangeAspect="1"/>
          </p:cNvPicPr>
          <p:nvPr/>
        </p:nvPicPr>
        <p:blipFill>
          <a:blip r:embed="rId2"/>
          <a:stretch>
            <a:fillRect/>
          </a:stretch>
        </p:blipFill>
        <p:spPr>
          <a:xfrm>
            <a:off x="5796697" y="1215887"/>
            <a:ext cx="6086984" cy="5253151"/>
          </a:xfrm>
          <a:prstGeom prst="rect">
            <a:avLst/>
          </a:prstGeom>
        </p:spPr>
      </p:pic>
    </p:spTree>
    <p:extLst>
      <p:ext uri="{BB962C8B-B14F-4D97-AF65-F5344CB8AC3E}">
        <p14:creationId xmlns:p14="http://schemas.microsoft.com/office/powerpoint/2010/main" val="3794127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JOHNAV~1\AppData\Local\Temp\vmware-John A Volckens\VMwareDnD\ad52e102\BC vs Asthma East Bay Children's study 200403-281ocf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1670" y="1260332"/>
            <a:ext cx="8782050" cy="4566666"/>
          </a:xfrm>
          <a:prstGeom prst="rect">
            <a:avLst/>
          </a:prstGeom>
          <a:noFill/>
          <a:extLst>
            <a:ext uri="{909E8E84-426E-40dd-AFC4-6F175D3DCCD1}">
              <a14:hiddenFill xmlns=""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950" y="9526"/>
            <a:ext cx="8420100" cy="11334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rot="16200000">
            <a:off x="2199026" y="3228946"/>
            <a:ext cx="2185289" cy="400110"/>
          </a:xfrm>
          <a:prstGeom prst="rect">
            <a:avLst/>
          </a:prstGeom>
          <a:solidFill>
            <a:schemeClr val="bg1"/>
          </a:solidFill>
        </p:spPr>
        <p:txBody>
          <a:bodyPr wrap="none" rtlCol="0">
            <a:spAutoFit/>
          </a:bodyPr>
          <a:lstStyle/>
          <a:p>
            <a:r>
              <a:rPr lang="en-US" sz="2000" dirty="0"/>
              <a:t>Asthma Prevalence</a:t>
            </a:r>
          </a:p>
        </p:txBody>
      </p:sp>
      <p:sp>
        <p:nvSpPr>
          <p:cNvPr id="6" name="Content Placeholder 5">
            <a:extLst>
              <a:ext uri="{FF2B5EF4-FFF2-40B4-BE49-F238E27FC236}">
                <a16:creationId xmlns:a16="http://schemas.microsoft.com/office/drawing/2014/main" id="{478109E2-35E4-C045-86E7-5E2AD9E2A6EA}"/>
              </a:ext>
            </a:extLst>
          </p:cNvPr>
          <p:cNvSpPr>
            <a:spLocks noGrp="1"/>
          </p:cNvSpPr>
          <p:nvPr>
            <p:ph idx="1"/>
          </p:nvPr>
        </p:nvSpPr>
        <p:spPr>
          <a:xfrm>
            <a:off x="257376" y="1341575"/>
            <a:ext cx="2622302" cy="4771129"/>
          </a:xfrm>
        </p:spPr>
        <p:txBody>
          <a:bodyPr>
            <a:normAutofit lnSpcReduction="10000"/>
          </a:bodyPr>
          <a:lstStyle/>
          <a:p>
            <a:r>
              <a:rPr lang="en-US" sz="2400" dirty="0"/>
              <a:t>Asthma prevalence at schools in the bay area was related to  black carbon concentrations, the component of PM often associated with traffic.</a:t>
            </a:r>
          </a:p>
          <a:p>
            <a:r>
              <a:rPr lang="en-US" sz="2400" dirty="0"/>
              <a:t>The study also showed associations with bronchitis.</a:t>
            </a:r>
          </a:p>
        </p:txBody>
      </p:sp>
    </p:spTree>
    <p:extLst>
      <p:ext uri="{BB962C8B-B14F-4D97-AF65-F5344CB8AC3E}">
        <p14:creationId xmlns:p14="http://schemas.microsoft.com/office/powerpoint/2010/main" val="1389605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5ACAB-142E-794D-8644-99AB20BD6D8B}"/>
              </a:ext>
            </a:extLst>
          </p:cNvPr>
          <p:cNvSpPr>
            <a:spLocks noGrp="1"/>
          </p:cNvSpPr>
          <p:nvPr>
            <p:ph type="title"/>
          </p:nvPr>
        </p:nvSpPr>
        <p:spPr/>
        <p:txBody>
          <a:bodyPr/>
          <a:lstStyle/>
          <a:p>
            <a:r>
              <a:rPr lang="en-US" dirty="0"/>
              <a:t>TRAP and Asthma in Children</a:t>
            </a:r>
          </a:p>
        </p:txBody>
      </p:sp>
      <p:sp>
        <p:nvSpPr>
          <p:cNvPr id="3" name="Content Placeholder 2">
            <a:extLst>
              <a:ext uri="{FF2B5EF4-FFF2-40B4-BE49-F238E27FC236}">
                <a16:creationId xmlns:a16="http://schemas.microsoft.com/office/drawing/2014/main" id="{DA0649EB-103F-E140-AD8F-2C522294997F}"/>
              </a:ext>
            </a:extLst>
          </p:cNvPr>
          <p:cNvSpPr>
            <a:spLocks noGrp="1"/>
          </p:cNvSpPr>
          <p:nvPr>
            <p:ph idx="1"/>
          </p:nvPr>
        </p:nvSpPr>
        <p:spPr>
          <a:xfrm>
            <a:off x="300251" y="1585220"/>
            <a:ext cx="4380931" cy="4771129"/>
          </a:xfrm>
        </p:spPr>
        <p:txBody>
          <a:bodyPr/>
          <a:lstStyle/>
          <a:p>
            <a:r>
              <a:rPr lang="en-US" dirty="0"/>
              <a:t>Substantial variability in odds ratios, but most are greater than 1, indicating exposure is associated with increased prevalence of asthma in children.</a:t>
            </a:r>
          </a:p>
          <a:p>
            <a:r>
              <a:rPr lang="en-US" dirty="0"/>
              <a:t>HEI Report, pg. 4-23</a:t>
            </a:r>
          </a:p>
        </p:txBody>
      </p:sp>
      <p:pic>
        <p:nvPicPr>
          <p:cNvPr id="4" name="Picture 3">
            <a:extLst>
              <a:ext uri="{FF2B5EF4-FFF2-40B4-BE49-F238E27FC236}">
                <a16:creationId xmlns:a16="http://schemas.microsoft.com/office/drawing/2014/main" id="{2297A460-6544-6942-8B84-763954C4558B}"/>
              </a:ext>
            </a:extLst>
          </p:cNvPr>
          <p:cNvPicPr>
            <a:picLocks noChangeAspect="1"/>
          </p:cNvPicPr>
          <p:nvPr/>
        </p:nvPicPr>
        <p:blipFill>
          <a:blip r:embed="rId2"/>
          <a:stretch>
            <a:fillRect/>
          </a:stretch>
        </p:blipFill>
        <p:spPr>
          <a:xfrm>
            <a:off x="4945067" y="1142374"/>
            <a:ext cx="6829102" cy="5218339"/>
          </a:xfrm>
          <a:prstGeom prst="rect">
            <a:avLst/>
          </a:prstGeom>
        </p:spPr>
      </p:pic>
      <p:pic>
        <p:nvPicPr>
          <p:cNvPr id="5" name="Picture 4">
            <a:extLst>
              <a:ext uri="{FF2B5EF4-FFF2-40B4-BE49-F238E27FC236}">
                <a16:creationId xmlns:a16="http://schemas.microsoft.com/office/drawing/2014/main" id="{8B6107B6-97CC-9D48-81BE-BE30F6AEE4F9}"/>
              </a:ext>
            </a:extLst>
          </p:cNvPr>
          <p:cNvPicPr>
            <a:picLocks noChangeAspect="1"/>
          </p:cNvPicPr>
          <p:nvPr/>
        </p:nvPicPr>
        <p:blipFill>
          <a:blip r:embed="rId3"/>
          <a:stretch>
            <a:fillRect/>
          </a:stretch>
        </p:blipFill>
        <p:spPr>
          <a:xfrm>
            <a:off x="0" y="6356349"/>
            <a:ext cx="12215803" cy="431146"/>
          </a:xfrm>
          <a:prstGeom prst="rect">
            <a:avLst/>
          </a:prstGeom>
        </p:spPr>
      </p:pic>
      <p:sp>
        <p:nvSpPr>
          <p:cNvPr id="6" name="TextBox 5">
            <a:extLst>
              <a:ext uri="{FF2B5EF4-FFF2-40B4-BE49-F238E27FC236}">
                <a16:creationId xmlns:a16="http://schemas.microsoft.com/office/drawing/2014/main" id="{16509341-E3C9-994E-BD62-699241438D4C}"/>
              </a:ext>
            </a:extLst>
          </p:cNvPr>
          <p:cNvSpPr txBox="1"/>
          <p:nvPr/>
        </p:nvSpPr>
        <p:spPr>
          <a:xfrm>
            <a:off x="9866711" y="809799"/>
            <a:ext cx="2128275" cy="369332"/>
          </a:xfrm>
          <a:prstGeom prst="rect">
            <a:avLst/>
          </a:prstGeom>
          <a:noFill/>
        </p:spPr>
        <p:txBody>
          <a:bodyPr wrap="none" rtlCol="0">
            <a:spAutoFit/>
          </a:bodyPr>
          <a:lstStyle/>
          <a:p>
            <a:r>
              <a:rPr lang="en-US" dirty="0"/>
              <a:t>HEI Report, pp.  4-23</a:t>
            </a:r>
          </a:p>
        </p:txBody>
      </p:sp>
    </p:spTree>
    <p:extLst>
      <p:ext uri="{BB962C8B-B14F-4D97-AF65-F5344CB8AC3E}">
        <p14:creationId xmlns:p14="http://schemas.microsoft.com/office/powerpoint/2010/main" val="736513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75E9-3B28-C540-B941-B6F0124721A0}"/>
              </a:ext>
            </a:extLst>
          </p:cNvPr>
          <p:cNvSpPr>
            <a:spLocks noGrp="1"/>
          </p:cNvSpPr>
          <p:nvPr>
            <p:ph type="title"/>
          </p:nvPr>
        </p:nvSpPr>
        <p:spPr/>
        <p:txBody>
          <a:bodyPr>
            <a:normAutofit/>
          </a:bodyPr>
          <a:lstStyle/>
          <a:p>
            <a:r>
              <a:rPr lang="en-US" dirty="0"/>
              <a:t>TRAP and Respiratory symptoms among Adults</a:t>
            </a:r>
          </a:p>
        </p:txBody>
      </p:sp>
      <p:sp>
        <p:nvSpPr>
          <p:cNvPr id="6" name="TextBox 5">
            <a:extLst>
              <a:ext uri="{FF2B5EF4-FFF2-40B4-BE49-F238E27FC236}">
                <a16:creationId xmlns:a16="http://schemas.microsoft.com/office/drawing/2014/main" id="{DB91A77E-B569-C144-A1B5-A10C36AC9249}"/>
              </a:ext>
            </a:extLst>
          </p:cNvPr>
          <p:cNvSpPr txBox="1"/>
          <p:nvPr/>
        </p:nvSpPr>
        <p:spPr>
          <a:xfrm>
            <a:off x="6331868" y="5327702"/>
            <a:ext cx="4374231" cy="461665"/>
          </a:xfrm>
          <a:prstGeom prst="rect">
            <a:avLst/>
          </a:prstGeom>
          <a:noFill/>
        </p:spPr>
        <p:txBody>
          <a:bodyPr wrap="square" rtlCol="0">
            <a:spAutoFit/>
          </a:bodyPr>
          <a:lstStyle/>
          <a:p>
            <a:r>
              <a:rPr lang="en-US" sz="2400" dirty="0"/>
              <a:t>HEI Report, pg. 4-38</a:t>
            </a:r>
          </a:p>
        </p:txBody>
      </p:sp>
      <p:pic>
        <p:nvPicPr>
          <p:cNvPr id="7" name="Picture 6">
            <a:extLst>
              <a:ext uri="{FF2B5EF4-FFF2-40B4-BE49-F238E27FC236}">
                <a16:creationId xmlns:a16="http://schemas.microsoft.com/office/drawing/2014/main" id="{212B368F-7B0A-AA48-BE1B-4991799D9D56}"/>
              </a:ext>
            </a:extLst>
          </p:cNvPr>
          <p:cNvPicPr>
            <a:picLocks noChangeAspect="1"/>
          </p:cNvPicPr>
          <p:nvPr/>
        </p:nvPicPr>
        <p:blipFill>
          <a:blip r:embed="rId3"/>
          <a:stretch>
            <a:fillRect/>
          </a:stretch>
        </p:blipFill>
        <p:spPr>
          <a:xfrm>
            <a:off x="67145" y="6337956"/>
            <a:ext cx="12057710" cy="442846"/>
          </a:xfrm>
          <a:prstGeom prst="rect">
            <a:avLst/>
          </a:prstGeom>
        </p:spPr>
      </p:pic>
      <p:pic>
        <p:nvPicPr>
          <p:cNvPr id="9" name="Picture 8">
            <a:extLst>
              <a:ext uri="{FF2B5EF4-FFF2-40B4-BE49-F238E27FC236}">
                <a16:creationId xmlns:a16="http://schemas.microsoft.com/office/drawing/2014/main" id="{6166F0CB-9B43-5E44-9E7A-B9DD55198258}"/>
              </a:ext>
            </a:extLst>
          </p:cNvPr>
          <p:cNvPicPr>
            <a:picLocks noChangeAspect="1"/>
          </p:cNvPicPr>
          <p:nvPr/>
        </p:nvPicPr>
        <p:blipFill rotWithShape="1">
          <a:blip r:embed="rId4"/>
          <a:srcRect l="-1009" t="57220" r="5419" b="-1265"/>
          <a:stretch/>
        </p:blipFill>
        <p:spPr>
          <a:xfrm>
            <a:off x="5920578" y="1177767"/>
            <a:ext cx="6246807" cy="3878346"/>
          </a:xfrm>
          <a:prstGeom prst="rect">
            <a:avLst/>
          </a:prstGeom>
        </p:spPr>
      </p:pic>
      <p:grpSp>
        <p:nvGrpSpPr>
          <p:cNvPr id="11" name="Group 10">
            <a:extLst>
              <a:ext uri="{FF2B5EF4-FFF2-40B4-BE49-F238E27FC236}">
                <a16:creationId xmlns:a16="http://schemas.microsoft.com/office/drawing/2014/main" id="{E938912C-5249-6A4C-99F0-DC9724B9B093}"/>
              </a:ext>
            </a:extLst>
          </p:cNvPr>
          <p:cNvGrpSpPr/>
          <p:nvPr/>
        </p:nvGrpSpPr>
        <p:grpSpPr>
          <a:xfrm>
            <a:off x="24615" y="1177767"/>
            <a:ext cx="5835518" cy="5159956"/>
            <a:chOff x="0" y="1255063"/>
            <a:chExt cx="4855889" cy="4394621"/>
          </a:xfrm>
        </p:grpSpPr>
        <p:pic>
          <p:nvPicPr>
            <p:cNvPr id="8" name="Picture 7">
              <a:extLst>
                <a:ext uri="{FF2B5EF4-FFF2-40B4-BE49-F238E27FC236}">
                  <a16:creationId xmlns:a16="http://schemas.microsoft.com/office/drawing/2014/main" id="{D2E34960-3D54-1E4A-B36D-895ED13E41C2}"/>
                </a:ext>
              </a:extLst>
            </p:cNvPr>
            <p:cNvPicPr>
              <a:picLocks noChangeAspect="1"/>
            </p:cNvPicPr>
            <p:nvPr/>
          </p:nvPicPr>
          <p:blipFill rotWithShape="1">
            <a:blip r:embed="rId4"/>
            <a:srcRect r="4595" b="42886"/>
            <a:stretch/>
          </p:blipFill>
          <p:spPr>
            <a:xfrm>
              <a:off x="0" y="1255063"/>
              <a:ext cx="4855889" cy="3916907"/>
            </a:xfrm>
            <a:prstGeom prst="rect">
              <a:avLst/>
            </a:prstGeom>
          </p:spPr>
        </p:pic>
        <p:pic>
          <p:nvPicPr>
            <p:cNvPr id="10" name="Picture 9">
              <a:extLst>
                <a:ext uri="{FF2B5EF4-FFF2-40B4-BE49-F238E27FC236}">
                  <a16:creationId xmlns:a16="http://schemas.microsoft.com/office/drawing/2014/main" id="{659105B2-B261-8140-AD2E-DB48D1E4FC3F}"/>
                </a:ext>
              </a:extLst>
            </p:cNvPr>
            <p:cNvPicPr>
              <a:picLocks noChangeAspect="1"/>
            </p:cNvPicPr>
            <p:nvPr/>
          </p:nvPicPr>
          <p:blipFill rotWithShape="1">
            <a:blip r:embed="rId4"/>
            <a:srcRect t="93281" r="8564" b="-74"/>
            <a:stretch/>
          </p:blipFill>
          <p:spPr>
            <a:xfrm>
              <a:off x="0" y="5183811"/>
              <a:ext cx="4653887" cy="465873"/>
            </a:xfrm>
            <a:prstGeom prst="rect">
              <a:avLst/>
            </a:prstGeom>
          </p:spPr>
        </p:pic>
      </p:grpSp>
    </p:spTree>
    <p:extLst>
      <p:ext uri="{BB962C8B-B14F-4D97-AF65-F5344CB8AC3E}">
        <p14:creationId xmlns:p14="http://schemas.microsoft.com/office/powerpoint/2010/main" val="4158781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552479F-3254-F24C-A02D-69B5928A31A3}"/>
              </a:ext>
            </a:extLst>
          </p:cNvPr>
          <p:cNvSpPr>
            <a:spLocks noGrp="1"/>
          </p:cNvSpPr>
          <p:nvPr>
            <p:ph idx="1"/>
          </p:nvPr>
        </p:nvSpPr>
        <p:spPr>
          <a:xfrm>
            <a:off x="253115" y="1585220"/>
            <a:ext cx="2694801" cy="4771129"/>
          </a:xfrm>
        </p:spPr>
        <p:txBody>
          <a:bodyPr>
            <a:normAutofit/>
          </a:bodyPr>
          <a:lstStyle/>
          <a:p>
            <a:r>
              <a:rPr lang="en-US" sz="2400" dirty="0"/>
              <a:t>Even simple metrics like distance to roadway, requiring little measurement cost, show strong associations with cardiopulmonary mortality.</a:t>
            </a:r>
          </a:p>
          <a:p>
            <a:r>
              <a:rPr lang="en-US" sz="2400" dirty="0"/>
              <a:t>From HEI Report, pg. 4-13</a:t>
            </a:r>
          </a:p>
        </p:txBody>
      </p:sp>
      <p:sp>
        <p:nvSpPr>
          <p:cNvPr id="2" name="Title 1"/>
          <p:cNvSpPr>
            <a:spLocks noGrp="1"/>
          </p:cNvSpPr>
          <p:nvPr>
            <p:ph type="title"/>
          </p:nvPr>
        </p:nvSpPr>
        <p:spPr/>
        <p:txBody>
          <a:bodyPr>
            <a:noAutofit/>
          </a:bodyPr>
          <a:lstStyle/>
          <a:p>
            <a:r>
              <a:rPr lang="en-US" sz="3200" dirty="0"/>
              <a:t>Cardiovascular and cardiopulmonary mortality</a:t>
            </a:r>
          </a:p>
        </p:txBody>
      </p:sp>
      <p:pic>
        <p:nvPicPr>
          <p:cNvPr id="3" name="Picture 2"/>
          <p:cNvPicPr>
            <a:picLocks noChangeAspect="1"/>
          </p:cNvPicPr>
          <p:nvPr/>
        </p:nvPicPr>
        <p:blipFill>
          <a:blip r:embed="rId2"/>
          <a:stretch>
            <a:fillRect/>
          </a:stretch>
        </p:blipFill>
        <p:spPr>
          <a:xfrm>
            <a:off x="2932815" y="1196481"/>
            <a:ext cx="8420985" cy="5344019"/>
          </a:xfrm>
          <a:prstGeom prst="rect">
            <a:avLst/>
          </a:prstGeom>
        </p:spPr>
      </p:pic>
    </p:spTree>
    <p:extLst>
      <p:ext uri="{BB962C8B-B14F-4D97-AF65-F5344CB8AC3E}">
        <p14:creationId xmlns:p14="http://schemas.microsoft.com/office/powerpoint/2010/main" val="3299881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3E749-73FF-3A43-963D-F624A13D60DA}"/>
              </a:ext>
            </a:extLst>
          </p:cNvPr>
          <p:cNvSpPr>
            <a:spLocks noGrp="1"/>
          </p:cNvSpPr>
          <p:nvPr>
            <p:ph type="title"/>
          </p:nvPr>
        </p:nvSpPr>
        <p:spPr/>
        <p:txBody>
          <a:bodyPr/>
          <a:lstStyle/>
          <a:p>
            <a:r>
              <a:rPr lang="en-US" dirty="0"/>
              <a:t>Cancer</a:t>
            </a:r>
          </a:p>
        </p:txBody>
      </p:sp>
      <p:sp>
        <p:nvSpPr>
          <p:cNvPr id="3" name="Content Placeholder 2">
            <a:extLst>
              <a:ext uri="{FF2B5EF4-FFF2-40B4-BE49-F238E27FC236}">
                <a16:creationId xmlns:a16="http://schemas.microsoft.com/office/drawing/2014/main" id="{655640CC-8006-424D-B368-AC9536FC40D6}"/>
              </a:ext>
            </a:extLst>
          </p:cNvPr>
          <p:cNvSpPr>
            <a:spLocks noGrp="1"/>
          </p:cNvSpPr>
          <p:nvPr>
            <p:ph idx="1"/>
          </p:nvPr>
        </p:nvSpPr>
        <p:spPr/>
        <p:txBody>
          <a:bodyPr vert="horz" lIns="91440" tIns="45720" rIns="91440" bIns="45720" rtlCol="0" anchor="t">
            <a:normAutofit/>
          </a:bodyPr>
          <a:lstStyle/>
          <a:p>
            <a:r>
              <a:rPr lang="en-US" dirty="0"/>
              <a:t>Exposure to TRAP (NO</a:t>
            </a:r>
            <a:r>
              <a:rPr lang="en-US" baseline="-25000" dirty="0"/>
              <a:t>2</a:t>
            </a:r>
            <a:r>
              <a:rPr lang="en-US" dirty="0"/>
              <a:t>, in particular) was associated with a 4% increase in lung cancer per 10 µg/m</a:t>
            </a:r>
            <a:r>
              <a:rPr lang="en-US" baseline="30000" dirty="0"/>
              <a:t>3</a:t>
            </a:r>
            <a:r>
              <a:rPr lang="en-US" dirty="0"/>
              <a:t> increase in NO</a:t>
            </a:r>
            <a:r>
              <a:rPr lang="en-US" baseline="-25000" dirty="0"/>
              <a:t>2</a:t>
            </a:r>
            <a:r>
              <a:rPr lang="en-US" dirty="0"/>
              <a:t> in a systematic </a:t>
            </a:r>
            <a:r>
              <a:rPr lang="en-US"/>
              <a:t>review and meta-analysis (Hamra et al. 2015).</a:t>
            </a:r>
          </a:p>
          <a:p>
            <a:r>
              <a:rPr lang="en-US" dirty="0"/>
              <a:t> A meta-analysis of childhood cancer studies found a positive association between pre- and post-natal TRAP exposure and </a:t>
            </a:r>
            <a:r>
              <a:rPr lang="en-US"/>
              <a:t>childhood leukemia (Boothe et al. 2014; Filippini et al. 2015). </a:t>
            </a:r>
            <a:endParaRPr lang="en-US">
              <a:cs typeface="Calibri"/>
            </a:endParaRPr>
          </a:p>
          <a:p>
            <a:r>
              <a:rPr lang="en-US" dirty="0"/>
              <a:t>Associations suggestive of a link between traffic-related hazardous air pollutants (i.e., 1,3-butadiene and diesel exhaust particulate matter) </a:t>
            </a:r>
            <a:r>
              <a:rPr lang="en-US"/>
              <a:t>and the incidence of childhood central nervous system tumors (Danysh et al. 2001-2009). </a:t>
            </a:r>
            <a:endParaRPr lang="en-US">
              <a:cs typeface="Calibri"/>
            </a:endParaRPr>
          </a:p>
        </p:txBody>
      </p:sp>
    </p:spTree>
    <p:extLst>
      <p:ext uri="{BB962C8B-B14F-4D97-AF65-F5344CB8AC3E}">
        <p14:creationId xmlns:p14="http://schemas.microsoft.com/office/powerpoint/2010/main" val="2528383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ADF70-8E79-D940-9807-BE11AACFC9DE}"/>
              </a:ext>
            </a:extLst>
          </p:cNvPr>
          <p:cNvSpPr>
            <a:spLocks noGrp="1"/>
          </p:cNvSpPr>
          <p:nvPr>
            <p:ph type="title"/>
          </p:nvPr>
        </p:nvSpPr>
        <p:spPr/>
        <p:txBody>
          <a:bodyPr/>
          <a:lstStyle/>
          <a:p>
            <a:r>
              <a:rPr lang="en-US" dirty="0"/>
              <a:t>Possible Mechanistic Pathway</a:t>
            </a:r>
          </a:p>
        </p:txBody>
      </p:sp>
      <p:sp>
        <p:nvSpPr>
          <p:cNvPr id="3" name="Content Placeholder 2">
            <a:extLst>
              <a:ext uri="{FF2B5EF4-FFF2-40B4-BE49-F238E27FC236}">
                <a16:creationId xmlns:a16="http://schemas.microsoft.com/office/drawing/2014/main" id="{F93E573E-7E7F-274E-AA2D-9A681DD8CDB6}"/>
              </a:ext>
            </a:extLst>
          </p:cNvPr>
          <p:cNvSpPr>
            <a:spLocks noGrp="1"/>
          </p:cNvSpPr>
          <p:nvPr>
            <p:ph idx="1"/>
          </p:nvPr>
        </p:nvSpPr>
        <p:spPr>
          <a:xfrm>
            <a:off x="816935" y="1585220"/>
            <a:ext cx="4478396" cy="4771129"/>
          </a:xfrm>
        </p:spPr>
        <p:txBody>
          <a:bodyPr/>
          <a:lstStyle/>
          <a:p>
            <a:r>
              <a:rPr lang="en-US" dirty="0"/>
              <a:t>Particles and some other TRAP constituents are known to cause inflammation and oxidative stress, associated with many health outcomes.</a:t>
            </a:r>
          </a:p>
          <a:p>
            <a:r>
              <a:rPr lang="en-US" dirty="0"/>
              <a:t>These constituents may also cause DNA damage leading to carcinogenesis.</a:t>
            </a:r>
          </a:p>
          <a:p>
            <a:r>
              <a:rPr lang="en-US" dirty="0"/>
              <a:t>From HEI Report, pg. 5-21</a:t>
            </a:r>
          </a:p>
        </p:txBody>
      </p:sp>
      <p:pic>
        <p:nvPicPr>
          <p:cNvPr id="4" name="Picture 3">
            <a:extLst>
              <a:ext uri="{FF2B5EF4-FFF2-40B4-BE49-F238E27FC236}">
                <a16:creationId xmlns:a16="http://schemas.microsoft.com/office/drawing/2014/main" id="{045CF086-F555-5F41-996C-E7F1B1111EF9}"/>
              </a:ext>
            </a:extLst>
          </p:cNvPr>
          <p:cNvPicPr>
            <a:picLocks noChangeAspect="1"/>
          </p:cNvPicPr>
          <p:nvPr/>
        </p:nvPicPr>
        <p:blipFill>
          <a:blip r:embed="rId2"/>
          <a:stretch>
            <a:fillRect/>
          </a:stretch>
        </p:blipFill>
        <p:spPr>
          <a:xfrm>
            <a:off x="5704479" y="1315971"/>
            <a:ext cx="5600576" cy="4405786"/>
          </a:xfrm>
          <a:prstGeom prst="rect">
            <a:avLst/>
          </a:prstGeom>
        </p:spPr>
      </p:pic>
      <p:pic>
        <p:nvPicPr>
          <p:cNvPr id="5" name="Picture 4">
            <a:extLst>
              <a:ext uri="{FF2B5EF4-FFF2-40B4-BE49-F238E27FC236}">
                <a16:creationId xmlns:a16="http://schemas.microsoft.com/office/drawing/2014/main" id="{81A08A01-9737-1847-B6EA-EE0936800D88}"/>
              </a:ext>
            </a:extLst>
          </p:cNvPr>
          <p:cNvPicPr>
            <a:picLocks noChangeAspect="1"/>
          </p:cNvPicPr>
          <p:nvPr/>
        </p:nvPicPr>
        <p:blipFill>
          <a:blip r:embed="rId3"/>
          <a:stretch>
            <a:fillRect/>
          </a:stretch>
        </p:blipFill>
        <p:spPr>
          <a:xfrm>
            <a:off x="0" y="6183006"/>
            <a:ext cx="10843621" cy="671350"/>
          </a:xfrm>
          <a:prstGeom prst="rect">
            <a:avLst/>
          </a:prstGeom>
        </p:spPr>
      </p:pic>
    </p:spTree>
    <p:extLst>
      <p:ext uri="{BB962C8B-B14F-4D97-AF65-F5344CB8AC3E}">
        <p14:creationId xmlns:p14="http://schemas.microsoft.com/office/powerpoint/2010/main" val="1643443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4E28D-51D9-944E-BF24-D8482773A36B}"/>
              </a:ext>
            </a:extLst>
          </p:cNvPr>
          <p:cNvSpPr>
            <a:spLocks noGrp="1"/>
          </p:cNvSpPr>
          <p:nvPr>
            <p:ph type="title"/>
          </p:nvPr>
        </p:nvSpPr>
        <p:spPr>
          <a:xfrm>
            <a:off x="302494" y="36047"/>
            <a:ext cx="10515600" cy="931207"/>
          </a:xfrm>
        </p:spPr>
        <p:txBody>
          <a:bodyPr/>
          <a:lstStyle/>
          <a:p>
            <a:r>
              <a:rPr lang="en-US" dirty="0"/>
              <a:t>TRAP and Childhood Cancer</a:t>
            </a:r>
          </a:p>
        </p:txBody>
      </p:sp>
      <p:sp>
        <p:nvSpPr>
          <p:cNvPr id="3" name="Content Placeholder 2">
            <a:extLst>
              <a:ext uri="{FF2B5EF4-FFF2-40B4-BE49-F238E27FC236}">
                <a16:creationId xmlns:a16="http://schemas.microsoft.com/office/drawing/2014/main" id="{04EA772C-337E-2643-997B-1A48D9663378}"/>
              </a:ext>
            </a:extLst>
          </p:cNvPr>
          <p:cNvSpPr>
            <a:spLocks noGrp="1"/>
          </p:cNvSpPr>
          <p:nvPr>
            <p:ph idx="1"/>
          </p:nvPr>
        </p:nvSpPr>
        <p:spPr>
          <a:xfrm>
            <a:off x="302494" y="1585220"/>
            <a:ext cx="5115667" cy="4771129"/>
          </a:xfrm>
        </p:spPr>
        <p:txBody>
          <a:bodyPr/>
          <a:lstStyle/>
          <a:p>
            <a:r>
              <a:rPr lang="en-US" dirty="0"/>
              <a:t>Large variability in effect estimates depending on the exposure metric. </a:t>
            </a:r>
          </a:p>
          <a:p>
            <a:r>
              <a:rPr lang="en-US" dirty="0"/>
              <a:t>Figure from the HEI Report, pg. 4-58</a:t>
            </a:r>
          </a:p>
        </p:txBody>
      </p:sp>
      <p:pic>
        <p:nvPicPr>
          <p:cNvPr id="4" name="Picture 3">
            <a:extLst>
              <a:ext uri="{FF2B5EF4-FFF2-40B4-BE49-F238E27FC236}">
                <a16:creationId xmlns:a16="http://schemas.microsoft.com/office/drawing/2014/main" id="{BA826CD5-C904-CD49-BEB8-1B27A5AF82D4}"/>
              </a:ext>
            </a:extLst>
          </p:cNvPr>
          <p:cNvPicPr>
            <a:picLocks noChangeAspect="1"/>
          </p:cNvPicPr>
          <p:nvPr/>
        </p:nvPicPr>
        <p:blipFill>
          <a:blip r:embed="rId2"/>
          <a:stretch>
            <a:fillRect/>
          </a:stretch>
        </p:blipFill>
        <p:spPr>
          <a:xfrm>
            <a:off x="5090394" y="1210705"/>
            <a:ext cx="5895106" cy="5054593"/>
          </a:xfrm>
          <a:prstGeom prst="rect">
            <a:avLst/>
          </a:prstGeom>
        </p:spPr>
      </p:pic>
      <p:pic>
        <p:nvPicPr>
          <p:cNvPr id="5" name="Picture 4">
            <a:extLst>
              <a:ext uri="{FF2B5EF4-FFF2-40B4-BE49-F238E27FC236}">
                <a16:creationId xmlns:a16="http://schemas.microsoft.com/office/drawing/2014/main" id="{7F44985B-B0BC-4D43-A741-653261F305EE}"/>
              </a:ext>
            </a:extLst>
          </p:cNvPr>
          <p:cNvPicPr>
            <a:picLocks noChangeAspect="1"/>
          </p:cNvPicPr>
          <p:nvPr/>
        </p:nvPicPr>
        <p:blipFill>
          <a:blip r:embed="rId3"/>
          <a:stretch>
            <a:fillRect/>
          </a:stretch>
        </p:blipFill>
        <p:spPr>
          <a:xfrm>
            <a:off x="129305" y="6317421"/>
            <a:ext cx="10818095" cy="442846"/>
          </a:xfrm>
          <a:prstGeom prst="rect">
            <a:avLst/>
          </a:prstGeom>
        </p:spPr>
      </p:pic>
    </p:spTree>
    <p:extLst>
      <p:ext uri="{BB962C8B-B14F-4D97-AF65-F5344CB8AC3E}">
        <p14:creationId xmlns:p14="http://schemas.microsoft.com/office/powerpoint/2010/main" val="1732449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4758D-B16F-6549-83D5-3DD2AA3FCF48}"/>
              </a:ext>
            </a:extLst>
          </p:cNvPr>
          <p:cNvSpPr>
            <a:spLocks noGrp="1"/>
          </p:cNvSpPr>
          <p:nvPr>
            <p:ph idx="1"/>
          </p:nvPr>
        </p:nvSpPr>
        <p:spPr>
          <a:xfrm>
            <a:off x="457200" y="1358900"/>
            <a:ext cx="11023600" cy="5156200"/>
          </a:xfrm>
        </p:spPr>
        <p:txBody>
          <a:bodyPr vert="horz" lIns="91440" tIns="45720" rIns="91440" bIns="45720" rtlCol="0" anchor="t">
            <a:normAutofit/>
          </a:bodyPr>
          <a:lstStyle/>
          <a:p>
            <a:r>
              <a:rPr lang="en-US" dirty="0"/>
              <a:t>Some groups may be particularly susceptible to the effects of TRAP.</a:t>
            </a:r>
          </a:p>
          <a:p>
            <a:r>
              <a:rPr lang="en-US" dirty="0"/>
              <a:t>For cardiovascular outcomes, groups at greater risk were those with</a:t>
            </a:r>
            <a:endParaRPr lang="en-US" dirty="0">
              <a:cs typeface="Calibri"/>
            </a:endParaRPr>
          </a:p>
          <a:p>
            <a:pPr lvl="1"/>
            <a:r>
              <a:rPr lang="en-US" dirty="0"/>
              <a:t>Obesity (Baja et al. 2010)</a:t>
            </a:r>
            <a:endParaRPr lang="en-US" baseline="30000" dirty="0">
              <a:cs typeface="Calibri"/>
            </a:endParaRPr>
          </a:p>
          <a:p>
            <a:pPr lvl="1"/>
            <a:r>
              <a:rPr lang="en-US" dirty="0"/>
              <a:t>pre-existing heart disease (</a:t>
            </a:r>
            <a:r>
              <a:rPr lang="en-US" dirty="0" err="1"/>
              <a:t>Dragano</a:t>
            </a:r>
            <a:r>
              <a:rPr lang="en-US" dirty="0"/>
              <a:t> et al. 2008)</a:t>
            </a:r>
            <a:endParaRPr lang="en-US" baseline="30000" dirty="0">
              <a:cs typeface="Calibri"/>
            </a:endParaRPr>
          </a:p>
          <a:p>
            <a:pPr lvl="1"/>
            <a:r>
              <a:rPr lang="en-US" dirty="0"/>
              <a:t>Diabetes (Baja et al. 2010)</a:t>
            </a:r>
            <a:endParaRPr lang="en-US" baseline="30000" dirty="0">
              <a:cs typeface="Calibri"/>
            </a:endParaRPr>
          </a:p>
          <a:p>
            <a:pPr lvl="1"/>
            <a:r>
              <a:rPr lang="en-US" dirty="0"/>
              <a:t>lower socioeconomic status (</a:t>
            </a:r>
            <a:r>
              <a:rPr lang="en-US" dirty="0" err="1"/>
              <a:t>Dragano</a:t>
            </a:r>
            <a:r>
              <a:rPr lang="en-US" dirty="0"/>
              <a:t> et al. 2008)</a:t>
            </a:r>
            <a:endParaRPr lang="en-US" baseline="30000" dirty="0">
              <a:cs typeface="Calibri"/>
            </a:endParaRPr>
          </a:p>
          <a:p>
            <a:r>
              <a:rPr lang="en-US" dirty="0"/>
              <a:t>There may also be differences by sex. </a:t>
            </a:r>
          </a:p>
          <a:p>
            <a:pPr lvl="1"/>
            <a:r>
              <a:rPr lang="en-US" dirty="0"/>
              <a:t>wheeze, night cough, and rhinitis symptoms were reported in boys, but not in girls (</a:t>
            </a:r>
            <a:r>
              <a:rPr lang="en-US" dirty="0" err="1"/>
              <a:t>Ranciere</a:t>
            </a:r>
            <a:r>
              <a:rPr lang="en-US" dirty="0"/>
              <a:t> et al. 2017).</a:t>
            </a:r>
            <a:endParaRPr lang="en-US" baseline="30000" dirty="0">
              <a:cs typeface="Calibri"/>
            </a:endParaRPr>
          </a:p>
          <a:p>
            <a:pPr lvl="1"/>
            <a:r>
              <a:rPr lang="en-US" dirty="0"/>
              <a:t>Stronger effects were observed among boys for pneumonia (Chang et al. 2018), attention measures (Chiu et al. 2013), and asthma symptoms (Gonzalez-</a:t>
            </a:r>
            <a:r>
              <a:rPr lang="en-US" dirty="0" err="1"/>
              <a:t>Barcala</a:t>
            </a:r>
            <a:r>
              <a:rPr lang="en-US" dirty="0"/>
              <a:t> et al. 2013). </a:t>
            </a:r>
            <a:endParaRPr lang="en-US" dirty="0">
              <a:cs typeface="Calibri"/>
            </a:endParaRPr>
          </a:p>
          <a:p>
            <a:endParaRPr lang="en-US" dirty="0"/>
          </a:p>
        </p:txBody>
      </p:sp>
      <p:sp>
        <p:nvSpPr>
          <p:cNvPr id="2" name="Title 1">
            <a:extLst>
              <a:ext uri="{FF2B5EF4-FFF2-40B4-BE49-F238E27FC236}">
                <a16:creationId xmlns:a16="http://schemas.microsoft.com/office/drawing/2014/main" id="{A47209EC-13EF-6442-A45A-1FE0A70ECCBB}"/>
              </a:ext>
            </a:extLst>
          </p:cNvPr>
          <p:cNvSpPr>
            <a:spLocks noGrp="1"/>
          </p:cNvSpPr>
          <p:nvPr>
            <p:ph type="title"/>
          </p:nvPr>
        </p:nvSpPr>
        <p:spPr/>
        <p:txBody>
          <a:bodyPr/>
          <a:lstStyle/>
          <a:p>
            <a:r>
              <a:rPr lang="en-US" dirty="0"/>
              <a:t>Susceptible and Vulnerable Populations (1)</a:t>
            </a:r>
          </a:p>
        </p:txBody>
      </p:sp>
    </p:spTree>
    <p:extLst>
      <p:ext uri="{BB962C8B-B14F-4D97-AF65-F5344CB8AC3E}">
        <p14:creationId xmlns:p14="http://schemas.microsoft.com/office/powerpoint/2010/main" val="2306035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84758D-B16F-6549-83D5-3DD2AA3FCF48}"/>
              </a:ext>
            </a:extLst>
          </p:cNvPr>
          <p:cNvSpPr>
            <a:spLocks noGrp="1"/>
          </p:cNvSpPr>
          <p:nvPr>
            <p:ph idx="1"/>
          </p:nvPr>
        </p:nvSpPr>
        <p:spPr>
          <a:xfrm>
            <a:off x="457200" y="1358900"/>
            <a:ext cx="11023600" cy="5156200"/>
          </a:xfrm>
        </p:spPr>
        <p:txBody>
          <a:bodyPr vert="horz" lIns="91440" tIns="45720" rIns="91440" bIns="45720" rtlCol="0" anchor="t">
            <a:normAutofit/>
          </a:bodyPr>
          <a:lstStyle/>
          <a:p>
            <a:r>
              <a:rPr lang="en-US" dirty="0"/>
              <a:t>Certain worker populations may also be vulnerable given their higher exposures to TRAP. These can include:</a:t>
            </a:r>
          </a:p>
          <a:p>
            <a:r>
              <a:rPr lang="en-US" dirty="0"/>
              <a:t> traffic police and conductors, taxi drivers, professional motorcyclists, gas station attendants, and street vendors </a:t>
            </a:r>
          </a:p>
          <a:p>
            <a:endParaRPr lang="en-US" dirty="0"/>
          </a:p>
        </p:txBody>
      </p:sp>
      <p:sp>
        <p:nvSpPr>
          <p:cNvPr id="2" name="Title 1">
            <a:extLst>
              <a:ext uri="{FF2B5EF4-FFF2-40B4-BE49-F238E27FC236}">
                <a16:creationId xmlns:a16="http://schemas.microsoft.com/office/drawing/2014/main" id="{A47209EC-13EF-6442-A45A-1FE0A70ECCBB}"/>
              </a:ext>
            </a:extLst>
          </p:cNvPr>
          <p:cNvSpPr>
            <a:spLocks noGrp="1"/>
          </p:cNvSpPr>
          <p:nvPr>
            <p:ph type="title"/>
          </p:nvPr>
        </p:nvSpPr>
        <p:spPr/>
        <p:txBody>
          <a:bodyPr/>
          <a:lstStyle/>
          <a:p>
            <a:r>
              <a:rPr lang="en-US" dirty="0"/>
              <a:t>Susceptible and Vulnerable Populations (2)</a:t>
            </a:r>
          </a:p>
        </p:txBody>
      </p:sp>
    </p:spTree>
    <p:extLst>
      <p:ext uri="{BB962C8B-B14F-4D97-AF65-F5344CB8AC3E}">
        <p14:creationId xmlns:p14="http://schemas.microsoft.com/office/powerpoint/2010/main" val="4033851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11167"/>
            <a:ext cx="10755489" cy="931207"/>
          </a:xfrm>
        </p:spPr>
        <p:txBody>
          <a:bodyPr>
            <a:normAutofit fontScale="90000"/>
          </a:bodyPr>
          <a:lstStyle/>
          <a:p>
            <a:r>
              <a:rPr lang="en-US" dirty="0"/>
              <a:t>Lecture #31: Effects of Traffic-Related Air Pollution on Human Health—Well-Established Evidence</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sp>
        <p:nvSpPr>
          <p:cNvPr id="7" name="TextBox 6">
            <a:extLst>
              <a:ext uri="{FF2B5EF4-FFF2-40B4-BE49-F238E27FC236}">
                <a16:creationId xmlns:a16="http://schemas.microsoft.com/office/drawing/2014/main" id="{5E5B6D5D-5836-487B-869C-1F1BA08F3CB0}"/>
              </a:ext>
            </a:extLst>
          </p:cNvPr>
          <p:cNvSpPr txBox="1"/>
          <p:nvPr/>
        </p:nvSpPr>
        <p:spPr>
          <a:xfrm>
            <a:off x="946639" y="2459504"/>
            <a:ext cx="10298723" cy="1938992"/>
          </a:xfrm>
          <a:prstGeom prst="rect">
            <a:avLst/>
          </a:prstGeom>
          <a:noFill/>
        </p:spPr>
        <p:txBody>
          <a:bodyPr wrap="square" rtlCol="0">
            <a:spAutoFit/>
          </a:bodyPr>
          <a:lstStyle/>
          <a:p>
            <a:pPr algn="ctr"/>
            <a:r>
              <a:rPr lang="en-US" sz="2400" b="1" dirty="0"/>
              <a:t>Kirsten Koehler</a:t>
            </a:r>
          </a:p>
          <a:p>
            <a:pPr algn="ctr"/>
            <a:r>
              <a:rPr lang="en-US" sz="2400" b="1" dirty="0"/>
              <a:t>Johns Hopkins Bloomberg School of Public Health</a:t>
            </a:r>
          </a:p>
          <a:p>
            <a:pPr algn="ctr"/>
            <a:r>
              <a:rPr lang="en-US" sz="2400" b="1" dirty="0">
                <a:hlinkClick r:id="rId3"/>
              </a:rPr>
              <a:t>Kirsten.Koehler@jhu.edu</a:t>
            </a:r>
            <a:r>
              <a:rPr lang="en-US" sz="2400" b="1" dirty="0"/>
              <a:t> (410) 955-7706</a:t>
            </a:r>
          </a:p>
          <a:p>
            <a:pPr algn="ctr"/>
            <a:r>
              <a:rPr lang="en-US" sz="2400" b="1" dirty="0"/>
              <a:t>The author declares that there is no conflict </a:t>
            </a:r>
            <a:r>
              <a:rPr lang="en-US" sz="2400" b="1"/>
              <a:t>of interest</a:t>
            </a:r>
          </a:p>
          <a:p>
            <a:pPr algn="ctr"/>
            <a:r>
              <a:rPr lang="en-US" sz="2400" b="1"/>
              <a:t>Lecture </a:t>
            </a:r>
            <a:r>
              <a:rPr lang="en-US" sz="2400" b="1" dirty="0"/>
              <a:t>Track(s): HT/TT</a:t>
            </a:r>
            <a:endParaRPr lang="en-US" sz="2400" b="1" dirty="0">
              <a:solidFill>
                <a:srgbClr val="FF0000"/>
              </a:solidFill>
            </a:endParaRPr>
          </a:p>
        </p:txBody>
      </p:sp>
    </p:spTree>
    <p:extLst>
      <p:ext uri="{BB962C8B-B14F-4D97-AF65-F5344CB8AC3E}">
        <p14:creationId xmlns:p14="http://schemas.microsoft.com/office/powerpoint/2010/main" val="1994140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r>
              <a:rPr lang="en-US" dirty="0"/>
              <a:t>Distinguishing the impact of TRAP on health is challenging from an exposure and an outcome perspective.  TRAP exposures can be estimated in many ways because many constituents likely contribute to health effects. Health outcomes are also assessed in many ways, which can make it challenging to compare results across studies.</a:t>
            </a:r>
          </a:p>
          <a:p>
            <a:r>
              <a:rPr lang="en-US" dirty="0"/>
              <a:t>Even relatively simple exposure assessments based on proximity have been helpful to understand the relationship between TRAP exposure and health.</a:t>
            </a:r>
          </a:p>
          <a:p>
            <a:r>
              <a:rPr lang="en-US" dirty="0"/>
              <a:t>There </a:t>
            </a:r>
            <a:r>
              <a:rPr lang="en-US"/>
              <a:t>is growing </a:t>
            </a:r>
            <a:r>
              <a:rPr lang="en-US" dirty="0"/>
              <a:t>evidence for an association between TRAP and all-cause mortality, asthma exacerbation, cardiovascular disease, and cancer.</a:t>
            </a:r>
          </a:p>
          <a:p>
            <a:endParaRPr lang="en-US" b="1" dirty="0">
              <a:solidFill>
                <a:srgbClr val="FF0000"/>
              </a:solidFill>
            </a:endParaRPr>
          </a:p>
          <a:p>
            <a:pPr marL="0"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3792981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r>
              <a:rPr lang="en-US" dirty="0"/>
              <a:t>Future research should continue to prioritize improving exposure assessment for health effects research.</a:t>
            </a:r>
          </a:p>
          <a:p>
            <a:r>
              <a:rPr lang="en-US" dirty="0"/>
              <a:t>Epidemiologists and biostatisticians should continue to develop methods to better consider mixtures of pollutants, which is especially important for TRAP. </a:t>
            </a:r>
          </a:p>
          <a:p>
            <a:r>
              <a:rPr lang="en-US" dirty="0"/>
              <a:t>Toxicological studies may help us determine which constituents of TRAP are most responsible for observed health effects.</a:t>
            </a:r>
          </a:p>
          <a:p>
            <a:r>
              <a:rPr lang="en-US" dirty="0"/>
              <a:t>Studies should also focus on determining which groups are particularly susceptible to the effects of TRAP so that they can be prioritized for exposure reduction.</a:t>
            </a:r>
          </a:p>
          <a:p>
            <a:endParaRPr lang="en-US" b="1" dirty="0">
              <a:solidFill>
                <a:srgbClr val="FF0000"/>
              </a:solidFill>
            </a:endParaRP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Research Gaps and Future Directions</a:t>
            </a:r>
          </a:p>
        </p:txBody>
      </p:sp>
    </p:spTree>
    <p:extLst>
      <p:ext uri="{BB962C8B-B14F-4D97-AF65-F5344CB8AC3E}">
        <p14:creationId xmlns:p14="http://schemas.microsoft.com/office/powerpoint/2010/main" val="923254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r>
              <a:rPr lang="en-US" dirty="0"/>
              <a:t>Nearly everyone is exposed to TRAP worldwide. Thus, even seemingly small increases in risks to myriad diseases due to exposure to TRAP can have a very large impact on the burden of disease globally.</a:t>
            </a:r>
          </a:p>
          <a:p>
            <a:r>
              <a:rPr lang="en-US" dirty="0"/>
              <a:t>A large proportion of the population live within 300 m of a major roadway and may be particularly at risk due to the rapid decay of pollutants away from roadways. </a:t>
            </a:r>
          </a:p>
          <a:p>
            <a:r>
              <a:rPr lang="en-US" dirty="0"/>
              <a:t>Even in 2010, the Health Effects Institute found sufficient or suggestive evident showing a causal relationship between TRAP and some health effects, and the literature is rapidly growing in this area.</a:t>
            </a:r>
          </a:p>
          <a:p>
            <a:endParaRPr lang="en-US" b="1" dirty="0">
              <a:solidFill>
                <a:srgbClr val="FF0000"/>
              </a:solidFill>
            </a:endParaRPr>
          </a:p>
          <a:p>
            <a:pPr marL="0"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Take-Home Messages</a:t>
            </a:r>
          </a:p>
        </p:txBody>
      </p:sp>
    </p:spTree>
    <p:extLst>
      <p:ext uri="{BB962C8B-B14F-4D97-AF65-F5344CB8AC3E}">
        <p14:creationId xmlns:p14="http://schemas.microsoft.com/office/powerpoint/2010/main" val="197543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A1AEF73-BECA-A648-A8C6-50183C4E1E6D}"/>
              </a:ext>
            </a:extLst>
          </p:cNvPr>
          <p:cNvGraphicFramePr>
            <a:graphicFrameLocks noGrp="1"/>
          </p:cNvGraphicFramePr>
          <p:nvPr>
            <p:ph idx="1"/>
            <p:extLst>
              <p:ext uri="{D42A27DB-BD31-4B8C-83A1-F6EECF244321}">
                <p14:modId xmlns:p14="http://schemas.microsoft.com/office/powerpoint/2010/main" val="2398675493"/>
              </p:ext>
            </p:extLst>
          </p:nvPr>
        </p:nvGraphicFramePr>
        <p:xfrm>
          <a:off x="817563" y="1585913"/>
          <a:ext cx="10515600" cy="22250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850247060"/>
                    </a:ext>
                  </a:extLst>
                </a:gridCol>
                <a:gridCol w="5257800">
                  <a:extLst>
                    <a:ext uri="{9D8B030D-6E8A-4147-A177-3AD203B41FA5}">
                      <a16:colId xmlns:a16="http://schemas.microsoft.com/office/drawing/2014/main" val="2804169020"/>
                    </a:ext>
                  </a:extLst>
                </a:gridCol>
              </a:tblGrid>
              <a:tr h="370840">
                <a:tc>
                  <a:txBody>
                    <a:bodyPr/>
                    <a:lstStyle/>
                    <a:p>
                      <a:r>
                        <a:rPr lang="en-US" dirty="0"/>
                        <a:t>Abbreviation</a:t>
                      </a:r>
                    </a:p>
                  </a:txBody>
                  <a:tcPr/>
                </a:tc>
                <a:tc>
                  <a:txBody>
                    <a:bodyPr/>
                    <a:lstStyle/>
                    <a:p>
                      <a:r>
                        <a:rPr lang="en-US" dirty="0"/>
                        <a:t>Definition</a:t>
                      </a:r>
                    </a:p>
                  </a:txBody>
                  <a:tcPr/>
                </a:tc>
                <a:extLst>
                  <a:ext uri="{0D108BD9-81ED-4DB2-BD59-A6C34878D82A}">
                    <a16:rowId xmlns:a16="http://schemas.microsoft.com/office/drawing/2014/main" val="2232838551"/>
                  </a:ext>
                </a:extLst>
              </a:tr>
              <a:tr h="370840">
                <a:tc>
                  <a:txBody>
                    <a:bodyPr/>
                    <a:lstStyle/>
                    <a:p>
                      <a:pPr lvl="0">
                        <a:buNone/>
                      </a:pPr>
                      <a:r>
                        <a:rPr lang="en-US" sz="1800" b="0" i="0" u="none" strike="noStrike" noProof="0" dirty="0">
                          <a:latin typeface="Calibri"/>
                        </a:rPr>
                        <a:t>TRAP</a:t>
                      </a:r>
                      <a:endParaRPr lang="en-US" dirty="0"/>
                    </a:p>
                  </a:txBody>
                  <a:tcPr/>
                </a:tc>
                <a:tc>
                  <a:txBody>
                    <a:bodyPr/>
                    <a:lstStyle/>
                    <a:p>
                      <a:r>
                        <a:rPr lang="en-US" dirty="0"/>
                        <a:t>Traffic Related Air Pollution </a:t>
                      </a:r>
                    </a:p>
                  </a:txBody>
                  <a:tcPr/>
                </a:tc>
                <a:extLst>
                  <a:ext uri="{0D108BD9-81ED-4DB2-BD59-A6C34878D82A}">
                    <a16:rowId xmlns:a16="http://schemas.microsoft.com/office/drawing/2014/main" val="1410095503"/>
                  </a:ext>
                </a:extLst>
              </a:tr>
              <a:tr h="370840">
                <a:tc>
                  <a:txBody>
                    <a:bodyPr/>
                    <a:lstStyle/>
                    <a:p>
                      <a:r>
                        <a:rPr lang="en-US" dirty="0"/>
                        <a:t>PM</a:t>
                      </a:r>
                    </a:p>
                  </a:txBody>
                  <a:tcPr/>
                </a:tc>
                <a:tc>
                  <a:txBody>
                    <a:bodyPr/>
                    <a:lstStyle/>
                    <a:p>
                      <a:r>
                        <a:rPr lang="en-US" dirty="0"/>
                        <a:t>Particulate Matter</a:t>
                      </a:r>
                    </a:p>
                  </a:txBody>
                  <a:tcPr/>
                </a:tc>
                <a:extLst>
                  <a:ext uri="{0D108BD9-81ED-4DB2-BD59-A6C34878D82A}">
                    <a16:rowId xmlns:a16="http://schemas.microsoft.com/office/drawing/2014/main" val="4139116459"/>
                  </a:ext>
                </a:extLst>
              </a:tr>
              <a:tr h="370840">
                <a:tc>
                  <a:txBody>
                    <a:bodyPr/>
                    <a:lstStyle/>
                    <a:p>
                      <a:r>
                        <a:rPr lang="en-US" dirty="0"/>
                        <a:t>CO</a:t>
                      </a:r>
                    </a:p>
                  </a:txBody>
                  <a:tcPr/>
                </a:tc>
                <a:tc>
                  <a:txBody>
                    <a:bodyPr/>
                    <a:lstStyle/>
                    <a:p>
                      <a:r>
                        <a:rPr lang="en-US" dirty="0"/>
                        <a:t>Carbon Monoxide</a:t>
                      </a:r>
                      <a:endParaRPr lang="en-US" dirty="0" err="1"/>
                    </a:p>
                  </a:txBody>
                  <a:tcPr/>
                </a:tc>
                <a:extLst>
                  <a:ext uri="{0D108BD9-81ED-4DB2-BD59-A6C34878D82A}">
                    <a16:rowId xmlns:a16="http://schemas.microsoft.com/office/drawing/2014/main" val="2902164978"/>
                  </a:ext>
                </a:extLst>
              </a:tr>
              <a:tr h="370840">
                <a:tc>
                  <a:txBody>
                    <a:bodyPr/>
                    <a:lstStyle/>
                    <a:p>
                      <a:r>
                        <a:rPr lang="en-US" dirty="0"/>
                        <a:t>NO</a:t>
                      </a:r>
                      <a:r>
                        <a:rPr lang="en-US" baseline="-25000" dirty="0"/>
                        <a:t>2</a:t>
                      </a:r>
                    </a:p>
                  </a:txBody>
                  <a:tcPr/>
                </a:tc>
                <a:tc>
                  <a:txBody>
                    <a:bodyPr/>
                    <a:lstStyle/>
                    <a:p>
                      <a:r>
                        <a:rPr lang="en-US" dirty="0"/>
                        <a:t>Nitrogen Dioxide </a:t>
                      </a:r>
                    </a:p>
                  </a:txBody>
                  <a:tcPr/>
                </a:tc>
                <a:extLst>
                  <a:ext uri="{0D108BD9-81ED-4DB2-BD59-A6C34878D82A}">
                    <a16:rowId xmlns:a16="http://schemas.microsoft.com/office/drawing/2014/main" val="815521654"/>
                  </a:ext>
                </a:extLst>
              </a:tr>
              <a:tr h="370840">
                <a:tc>
                  <a:txBody>
                    <a:bodyPr/>
                    <a:lstStyle/>
                    <a:p>
                      <a:r>
                        <a:rPr lang="en-US" dirty="0"/>
                        <a:t>COPD</a:t>
                      </a:r>
                      <a:endParaRPr lang="en-US" baseline="-25000" dirty="0"/>
                    </a:p>
                  </a:txBody>
                  <a:tcPr/>
                </a:tc>
                <a:tc>
                  <a:txBody>
                    <a:bodyPr/>
                    <a:lstStyle/>
                    <a:p>
                      <a:r>
                        <a:rPr lang="en-US" dirty="0"/>
                        <a:t>chronic obstructive pulmonary disease </a:t>
                      </a:r>
                    </a:p>
                  </a:txBody>
                  <a:tcPr/>
                </a:tc>
                <a:extLst>
                  <a:ext uri="{0D108BD9-81ED-4DB2-BD59-A6C34878D82A}">
                    <a16:rowId xmlns:a16="http://schemas.microsoft.com/office/drawing/2014/main" val="1299798442"/>
                  </a:ext>
                </a:extLst>
              </a:tr>
            </a:tbl>
          </a:graphicData>
        </a:graphic>
      </p:graphicFrame>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List of Abbreviations</a:t>
            </a:r>
          </a:p>
        </p:txBody>
      </p:sp>
    </p:spTree>
    <p:extLst>
      <p:ext uri="{BB962C8B-B14F-4D97-AF65-F5344CB8AC3E}">
        <p14:creationId xmlns:p14="http://schemas.microsoft.com/office/powerpoint/2010/main" val="1573085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a:xfrm>
            <a:off x="1" y="1142374"/>
            <a:ext cx="12335460" cy="5828832"/>
          </a:xfrm>
        </p:spPr>
        <p:txBody>
          <a:bodyPr vert="horz" lIns="91440" tIns="45720" rIns="91440" bIns="45720" rtlCol="0" anchor="t">
            <a:normAutofit/>
          </a:bodyPr>
          <a:lstStyle/>
          <a:p>
            <a:r>
              <a:rPr lang="en-US" sz="2400" dirty="0" err="1">
                <a:ea typeface="+mn-lt"/>
                <a:cs typeface="+mn-lt"/>
              </a:rPr>
              <a:t>Alexeeff</a:t>
            </a:r>
            <a:r>
              <a:rPr lang="en-US" sz="2400" dirty="0">
                <a:ea typeface="+mn-lt"/>
                <a:cs typeface="+mn-lt"/>
              </a:rPr>
              <a:t>, S.E., Roy, A., Shan, J., et al., 2018. High-resolution mapping of traffic related air pollution with google street view cars and incidence of cardiovascular events within neighborhoods in Oakland, CA. Environmental Health </a:t>
            </a:r>
            <a:r>
              <a:rPr lang="en-US" sz="2400" i="1" dirty="0">
                <a:ea typeface="+mn-lt"/>
                <a:cs typeface="+mn-lt"/>
              </a:rPr>
              <a:t>: </a:t>
            </a:r>
            <a:r>
              <a:rPr lang="en-US" sz="2400" dirty="0">
                <a:ea typeface="+mn-lt"/>
                <a:cs typeface="+mn-lt"/>
              </a:rPr>
              <a:t>A Global Access Science Source,</a:t>
            </a:r>
            <a:r>
              <a:rPr lang="en-US" sz="2400" i="1" dirty="0">
                <a:ea typeface="+mn-lt"/>
                <a:cs typeface="+mn-lt"/>
              </a:rPr>
              <a:t> </a:t>
            </a:r>
            <a:r>
              <a:rPr lang="en-US" sz="2400" dirty="0">
                <a:ea typeface="+mn-lt"/>
                <a:cs typeface="+mn-lt"/>
              </a:rPr>
              <a:t>17(1), pp.38-13. </a:t>
            </a:r>
          </a:p>
          <a:p>
            <a:r>
              <a:rPr lang="en-US" sz="2400" dirty="0">
                <a:ea typeface="+mn-lt"/>
                <a:cs typeface="+mn-lt"/>
              </a:rPr>
              <a:t>Baja, E.S., Schwartz, J.D., </a:t>
            </a:r>
            <a:r>
              <a:rPr lang="en-US" sz="2400" dirty="0" err="1">
                <a:ea typeface="+mn-lt"/>
                <a:cs typeface="+mn-lt"/>
              </a:rPr>
              <a:t>Wellenius</a:t>
            </a:r>
            <a:r>
              <a:rPr lang="en-US" sz="2400" dirty="0">
                <a:ea typeface="+mn-lt"/>
                <a:cs typeface="+mn-lt"/>
              </a:rPr>
              <a:t>, G.A., et al., 2010. Traffic-related air pollution and QT interval: Modification by diabetes, obesity, and oxidative stress gene polymorphisms in the normative aging study. Environmental Health Perspectives, 118(6), pp.840-846.</a:t>
            </a:r>
            <a:endParaRPr lang="en-US" sz="2400" dirty="0"/>
          </a:p>
          <a:p>
            <a:pPr>
              <a:lnSpc>
                <a:spcPct val="100000"/>
              </a:lnSpc>
              <a:spcBef>
                <a:spcPts val="0"/>
              </a:spcBef>
            </a:pPr>
            <a:r>
              <a:rPr lang="en-US" sz="2400" dirty="0" err="1">
                <a:ea typeface="+mn-lt"/>
                <a:cs typeface="+mn-lt"/>
              </a:rPr>
              <a:t>Beelen</a:t>
            </a:r>
            <a:r>
              <a:rPr lang="en-US" sz="2400" dirty="0">
                <a:ea typeface="+mn-lt"/>
                <a:cs typeface="+mn-lt"/>
              </a:rPr>
              <a:t>, R., </a:t>
            </a:r>
            <a:r>
              <a:rPr lang="en-US" sz="2400" dirty="0" err="1">
                <a:ea typeface="+mn-lt"/>
                <a:cs typeface="+mn-lt"/>
              </a:rPr>
              <a:t>Raaschou</a:t>
            </a:r>
            <a:r>
              <a:rPr lang="en-US" sz="2400" dirty="0">
                <a:ea typeface="+mn-lt"/>
                <a:cs typeface="+mn-lt"/>
              </a:rPr>
              <a:t>-Nielsen, O., </a:t>
            </a:r>
            <a:r>
              <a:rPr lang="en-US" sz="2400" dirty="0" err="1">
                <a:ea typeface="+mn-lt"/>
                <a:cs typeface="+mn-lt"/>
              </a:rPr>
              <a:t>Stafoggia</a:t>
            </a:r>
            <a:r>
              <a:rPr lang="en-US" sz="2400" dirty="0">
                <a:ea typeface="+mn-lt"/>
                <a:cs typeface="+mn-lt"/>
              </a:rPr>
              <a:t>, M., Andersen, Z. J., </a:t>
            </a:r>
            <a:r>
              <a:rPr lang="en-US" sz="2400" dirty="0" err="1">
                <a:ea typeface="+mn-lt"/>
                <a:cs typeface="+mn-lt"/>
              </a:rPr>
              <a:t>Weinmayr</a:t>
            </a:r>
            <a:r>
              <a:rPr lang="en-US" sz="2400" dirty="0">
                <a:ea typeface="+mn-lt"/>
                <a:cs typeface="+mn-lt"/>
              </a:rPr>
              <a:t>, G., Hoffmann, B., and </a:t>
            </a:r>
            <a:r>
              <a:rPr lang="en-US" sz="2400" dirty="0" err="1">
                <a:ea typeface="+mn-lt"/>
                <a:cs typeface="+mn-lt"/>
              </a:rPr>
              <a:t>Vineis</a:t>
            </a:r>
            <a:r>
              <a:rPr lang="en-US" sz="2400" dirty="0">
                <a:ea typeface="+mn-lt"/>
                <a:cs typeface="+mn-lt"/>
              </a:rPr>
              <a:t>, P., 2014. Effects of long-term exposure to air pollution on natural-cause mortality: an analysis of 22 European cohorts within the </a:t>
            </a:r>
            <a:r>
              <a:rPr lang="en-US" sz="2400" dirty="0" err="1">
                <a:ea typeface="+mn-lt"/>
                <a:cs typeface="+mn-lt"/>
              </a:rPr>
              <a:t>multicentre</a:t>
            </a:r>
            <a:r>
              <a:rPr lang="en-US" sz="2400" dirty="0">
                <a:ea typeface="+mn-lt"/>
                <a:cs typeface="+mn-lt"/>
              </a:rPr>
              <a:t> ESCAPE project. The Lancet, 383(9919), pp.785-795.</a:t>
            </a:r>
            <a:endParaRPr lang="en-US" sz="2400" dirty="0"/>
          </a:p>
          <a:p>
            <a:pPr>
              <a:lnSpc>
                <a:spcPct val="100000"/>
              </a:lnSpc>
              <a:spcBef>
                <a:spcPts val="0"/>
              </a:spcBef>
            </a:pPr>
            <a:r>
              <a:rPr lang="en-US" sz="2400" dirty="0">
                <a:ea typeface="+mn-lt"/>
                <a:cs typeface="+mn-lt"/>
              </a:rPr>
              <a:t>Boothe, V.L., Boehmer, T.K., Wendel, A.M., Yip, FY., 2014. Residential traffic exposure and childhood leukemia. American Journal of Preventive Medicine,</a:t>
            </a:r>
            <a:r>
              <a:rPr lang="en-US" sz="2400" i="1" dirty="0">
                <a:ea typeface="+mn-lt"/>
                <a:cs typeface="+mn-lt"/>
              </a:rPr>
              <a:t> </a:t>
            </a:r>
            <a:r>
              <a:rPr lang="en-US" sz="2400" dirty="0">
                <a:ea typeface="+mn-lt"/>
                <a:cs typeface="+mn-lt"/>
              </a:rPr>
              <a:t>46(4), pp.413-422.</a:t>
            </a:r>
          </a:p>
          <a:p>
            <a:pPr>
              <a:lnSpc>
                <a:spcPct val="100000"/>
              </a:lnSpc>
              <a:spcBef>
                <a:spcPts val="0"/>
              </a:spcBef>
            </a:pPr>
            <a:endParaRPr lang="en-US" sz="2200" dirty="0">
              <a:ea typeface="+mn-lt"/>
              <a:cs typeface="+mn-lt"/>
            </a:endParaRPr>
          </a:p>
          <a:p>
            <a:pPr>
              <a:lnSpc>
                <a:spcPct val="100000"/>
              </a:lnSpc>
              <a:spcBef>
                <a:spcPts val="0"/>
              </a:spcBef>
            </a:pPr>
            <a:endParaRPr lang="en-US" sz="2200" dirty="0">
              <a:ea typeface="+mn-lt"/>
              <a:cs typeface="+mn-lt"/>
            </a:endParaRPr>
          </a:p>
          <a:p>
            <a:pPr>
              <a:lnSpc>
                <a:spcPct val="100000"/>
              </a:lnSpc>
              <a:spcBef>
                <a:spcPts val="0"/>
              </a:spcBef>
            </a:pPr>
            <a:endParaRPr lang="en-US" sz="2200" dirty="0">
              <a:ea typeface="+mn-lt"/>
              <a:cs typeface="+mn-lt"/>
            </a:endParaRPr>
          </a:p>
          <a:p>
            <a:pPr>
              <a:lnSpc>
                <a:spcPct val="100000"/>
              </a:lnSpc>
              <a:spcBef>
                <a:spcPts val="0"/>
              </a:spcBef>
            </a:pPr>
            <a:endParaRPr lang="en-US" sz="2200" dirty="0">
              <a:solidFill>
                <a:srgbClr val="000000"/>
              </a:solidFill>
              <a:cs typeface="Calibri"/>
            </a:endParaRPr>
          </a:p>
          <a:p>
            <a:pPr>
              <a:lnSpc>
                <a:spcPct val="100000"/>
              </a:lnSpc>
              <a:spcBef>
                <a:spcPts val="0"/>
              </a:spcBef>
            </a:pPr>
            <a:endParaRPr lang="en-US" sz="2200" dirty="0">
              <a:solidFill>
                <a:srgbClr val="000000"/>
              </a:solidFill>
              <a:cs typeface="Calibri"/>
            </a:endParaRPr>
          </a:p>
          <a:p>
            <a:pPr>
              <a:lnSpc>
                <a:spcPct val="100000"/>
              </a:lnSpc>
              <a:spcBef>
                <a:spcPts val="0"/>
              </a:spcBef>
            </a:pPr>
            <a:endParaRPr lang="en-US" sz="2200" dirty="0">
              <a:solidFill>
                <a:srgbClr val="000000"/>
              </a:solidFill>
              <a:cs typeface="Calibri"/>
            </a:endParaRPr>
          </a:p>
          <a:p>
            <a:pPr>
              <a:lnSpc>
                <a:spcPct val="100000"/>
              </a:lnSpc>
              <a:spcBef>
                <a:spcPts val="0"/>
              </a:spcBef>
            </a:pPr>
            <a:endParaRPr lang="en-US" sz="2200" dirty="0">
              <a:solidFill>
                <a:srgbClr val="000000"/>
              </a:solidFill>
              <a:cs typeface="Calibri"/>
            </a:endParaRPr>
          </a:p>
          <a:p>
            <a:pPr>
              <a:lnSpc>
                <a:spcPct val="100000"/>
              </a:lnSpc>
              <a:spcBef>
                <a:spcPts val="0"/>
              </a:spcBef>
            </a:pPr>
            <a:endParaRPr lang="es-ES" sz="2200" dirty="0">
              <a:solidFill>
                <a:srgbClr val="000000"/>
              </a:solidFill>
              <a:cs typeface="Calibri" panose="020F0502020204030204"/>
            </a:endParaRPr>
          </a:p>
          <a:p>
            <a:pPr>
              <a:lnSpc>
                <a:spcPct val="100000"/>
              </a:lnSpc>
              <a:spcBef>
                <a:spcPts val="0"/>
              </a:spcBef>
            </a:pPr>
            <a:endParaRPr lang="es-ES" sz="2200" dirty="0">
              <a:solidFill>
                <a:srgbClr val="000000"/>
              </a:solidFill>
              <a:cs typeface="Calibri" panose="020F0502020204030204"/>
            </a:endParaRPr>
          </a:p>
          <a:p>
            <a:pPr>
              <a:lnSpc>
                <a:spcPct val="100000"/>
              </a:lnSpc>
              <a:spcBef>
                <a:spcPts val="0"/>
              </a:spcBef>
            </a:pPr>
            <a:endParaRPr lang="en-US" dirty="0">
              <a:solidFill>
                <a:srgbClr val="000000"/>
              </a:solidFill>
              <a:cs typeface="Calibri" panose="020F0502020204030204"/>
            </a:endParaRPr>
          </a:p>
          <a:p>
            <a:pPr lvl="1"/>
            <a:endParaRPr lang="en-US" dirty="0">
              <a:solidFill>
                <a:srgbClr val="000000"/>
              </a:solidFill>
              <a:cs typeface="Calibri" panose="020F0502020204030204"/>
            </a:endParaRPr>
          </a:p>
          <a:p>
            <a:pPr marL="0" indent="0">
              <a:buNone/>
            </a:pPr>
            <a:endParaRPr lang="en-US" b="1" dirty="0">
              <a:solidFill>
                <a:srgbClr val="FF0000"/>
              </a:solidFill>
              <a:cs typeface="Calibri" panose="020F0502020204030204"/>
            </a:endParaRPr>
          </a:p>
          <a:p>
            <a:pPr marL="0" indent="0">
              <a:buNone/>
            </a:pPr>
            <a:endParaRPr lang="en-US" dirty="0">
              <a:cs typeface="Calibri" panose="020F0502020204030204"/>
            </a:endParaRP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3323967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a:xfrm>
            <a:off x="1" y="1180474"/>
            <a:ext cx="12335460" cy="5828832"/>
          </a:xfrm>
        </p:spPr>
        <p:txBody>
          <a:bodyPr vert="horz" lIns="91440" tIns="45720" rIns="91440" bIns="45720" rtlCol="0" anchor="t">
            <a:normAutofit/>
          </a:bodyPr>
          <a:lstStyle/>
          <a:p>
            <a:pPr>
              <a:lnSpc>
                <a:spcPct val="100000"/>
              </a:lnSpc>
              <a:spcBef>
                <a:spcPts val="0"/>
              </a:spcBef>
            </a:pPr>
            <a:r>
              <a:rPr lang="en-US" sz="2400" dirty="0">
                <a:ea typeface="+mn-lt"/>
                <a:cs typeface="+mn-lt"/>
              </a:rPr>
              <a:t>Brucker, N., Moro, A.M., </a:t>
            </a:r>
            <a:r>
              <a:rPr lang="en-US" sz="2400" dirty="0" err="1">
                <a:ea typeface="+mn-lt"/>
                <a:cs typeface="+mn-lt"/>
              </a:rPr>
              <a:t>Charão</a:t>
            </a:r>
            <a:r>
              <a:rPr lang="en-US" sz="2400" dirty="0">
                <a:ea typeface="+mn-lt"/>
                <a:cs typeface="+mn-lt"/>
              </a:rPr>
              <a:t>, M.F., et al., 2013. Biomarkers of occupational exposure to air pollution, inflammation and oxidative damage in taxi drivers. Science of the Total Environment,</a:t>
            </a:r>
            <a:r>
              <a:rPr lang="en-US" sz="2400" i="1" dirty="0">
                <a:ea typeface="+mn-lt"/>
                <a:cs typeface="+mn-lt"/>
              </a:rPr>
              <a:t> </a:t>
            </a:r>
            <a:r>
              <a:rPr lang="en-US" sz="2400" dirty="0">
                <a:ea typeface="+mn-lt"/>
                <a:cs typeface="+mn-lt"/>
              </a:rPr>
              <a:t>463-464, pp.884-893. </a:t>
            </a:r>
          </a:p>
          <a:p>
            <a:pPr>
              <a:lnSpc>
                <a:spcPct val="100000"/>
              </a:lnSpc>
              <a:spcBef>
                <a:spcPts val="0"/>
              </a:spcBef>
            </a:pPr>
            <a:r>
              <a:rPr lang="en-US" sz="2400" dirty="0">
                <a:ea typeface="+mn-lt"/>
                <a:cs typeface="+mn-lt"/>
              </a:rPr>
              <a:t>Carvalho, R., Carneiro, M., Barbosa, Jr. F., et al., 2018. The impact of occupational exposure to traffic-related air pollution among professional motorcyclists from Porto Alegre, Brazil, and its association with genetic and oxidative damage. Environmental Science and Pollution </a:t>
            </a:r>
            <a:r>
              <a:rPr lang="en-US" sz="2400" dirty="0" err="1">
                <a:ea typeface="+mn-lt"/>
                <a:cs typeface="+mn-lt"/>
              </a:rPr>
              <a:t>Reseseach</a:t>
            </a:r>
            <a:r>
              <a:rPr lang="en-US" sz="2400" dirty="0">
                <a:ea typeface="+mn-lt"/>
                <a:cs typeface="+mn-lt"/>
              </a:rPr>
              <a:t>, 25(19), pp.18620-18631.</a:t>
            </a:r>
          </a:p>
          <a:p>
            <a:pPr>
              <a:lnSpc>
                <a:spcPct val="100000"/>
              </a:lnSpc>
              <a:spcBef>
                <a:spcPts val="0"/>
              </a:spcBef>
            </a:pPr>
            <a:r>
              <a:rPr lang="en-US" sz="2400" dirty="0">
                <a:ea typeface="+mn-lt"/>
                <a:cs typeface="+mn-lt"/>
              </a:rPr>
              <a:t>Chang, J., Liu, W., Huang, C., 2018. Residential ambient traffic in relation to childhood pneumonia among urban children in Shandong, China: A cross-sectional study. International Journal of Environmental Research in Public Health,</a:t>
            </a:r>
            <a:r>
              <a:rPr lang="en-US" sz="2400" i="1" dirty="0">
                <a:ea typeface="+mn-lt"/>
                <a:cs typeface="+mn-lt"/>
              </a:rPr>
              <a:t> </a:t>
            </a:r>
            <a:r>
              <a:rPr lang="en-US" sz="2400" dirty="0">
                <a:ea typeface="+mn-lt"/>
                <a:cs typeface="+mn-lt"/>
              </a:rPr>
              <a:t>15(6), pp.1076. </a:t>
            </a:r>
            <a:endParaRPr lang="en-US" sz="2400" dirty="0">
              <a:cs typeface="Calibri"/>
            </a:endParaRPr>
          </a:p>
          <a:p>
            <a:pPr>
              <a:lnSpc>
                <a:spcPct val="100000"/>
              </a:lnSpc>
              <a:spcBef>
                <a:spcPts val="0"/>
              </a:spcBef>
            </a:pPr>
            <a:r>
              <a:rPr lang="es-ES" sz="2400" dirty="0" err="1">
                <a:ea typeface="+mn-lt"/>
                <a:cs typeface="+mn-lt"/>
              </a:rPr>
              <a:t>Cosselman</a:t>
            </a:r>
            <a:r>
              <a:rPr lang="es-ES" sz="2400" dirty="0">
                <a:ea typeface="+mn-lt"/>
                <a:cs typeface="+mn-lt"/>
              </a:rPr>
              <a:t>, K.E., </a:t>
            </a:r>
            <a:r>
              <a:rPr lang="es-ES" sz="2400" dirty="0" err="1">
                <a:ea typeface="+mn-lt"/>
                <a:cs typeface="+mn-lt"/>
              </a:rPr>
              <a:t>Krishnan</a:t>
            </a:r>
            <a:r>
              <a:rPr lang="es-ES" sz="2400" dirty="0">
                <a:ea typeface="+mn-lt"/>
                <a:cs typeface="+mn-lt"/>
              </a:rPr>
              <a:t>, R., </a:t>
            </a:r>
            <a:r>
              <a:rPr lang="es-ES" sz="2400" dirty="0" err="1">
                <a:ea typeface="+mn-lt"/>
                <a:cs typeface="+mn-lt"/>
              </a:rPr>
              <a:t>Oron</a:t>
            </a:r>
            <a:r>
              <a:rPr lang="es-ES" sz="2400" dirty="0">
                <a:ea typeface="+mn-lt"/>
                <a:cs typeface="+mn-lt"/>
              </a:rPr>
              <a:t>, A., et al., 2012. </a:t>
            </a:r>
            <a:r>
              <a:rPr lang="en-US" sz="2400" dirty="0">
                <a:ea typeface="+mn-lt"/>
                <a:cs typeface="+mn-lt"/>
              </a:rPr>
              <a:t>Blood pressure response to controlled diesel exhaust exposure in human subjects. Hypertension, 59(5), pp.943-948. </a:t>
            </a:r>
          </a:p>
          <a:p>
            <a:pPr>
              <a:lnSpc>
                <a:spcPct val="100000"/>
              </a:lnSpc>
              <a:spcBef>
                <a:spcPts val="0"/>
              </a:spcBef>
            </a:pPr>
            <a:endParaRPr lang="en-US" sz="2200" dirty="0">
              <a:ea typeface="+mn-lt"/>
              <a:cs typeface="+mn-lt"/>
            </a:endParaRPr>
          </a:p>
          <a:p>
            <a:pPr>
              <a:lnSpc>
                <a:spcPct val="100000"/>
              </a:lnSpc>
              <a:spcBef>
                <a:spcPts val="0"/>
              </a:spcBef>
            </a:pPr>
            <a:endParaRPr lang="en-US" sz="2200" dirty="0">
              <a:ea typeface="+mn-lt"/>
              <a:cs typeface="+mn-lt"/>
            </a:endParaRPr>
          </a:p>
          <a:p>
            <a:pPr>
              <a:lnSpc>
                <a:spcPct val="100000"/>
              </a:lnSpc>
              <a:spcBef>
                <a:spcPts val="0"/>
              </a:spcBef>
            </a:pPr>
            <a:endParaRPr lang="en-US" sz="2200" dirty="0">
              <a:ea typeface="+mn-lt"/>
              <a:cs typeface="+mn-lt"/>
            </a:endParaRPr>
          </a:p>
          <a:p>
            <a:pPr>
              <a:lnSpc>
                <a:spcPct val="100000"/>
              </a:lnSpc>
              <a:spcBef>
                <a:spcPts val="0"/>
              </a:spcBef>
            </a:pPr>
            <a:endParaRPr lang="en-US" sz="2200" dirty="0">
              <a:ea typeface="+mn-lt"/>
              <a:cs typeface="+mn-lt"/>
            </a:endParaRPr>
          </a:p>
          <a:p>
            <a:pPr>
              <a:lnSpc>
                <a:spcPct val="100000"/>
              </a:lnSpc>
              <a:spcBef>
                <a:spcPts val="0"/>
              </a:spcBef>
            </a:pPr>
            <a:endParaRPr lang="en-US" sz="2200" dirty="0">
              <a:solidFill>
                <a:srgbClr val="000000"/>
              </a:solidFill>
              <a:cs typeface="Calibri"/>
            </a:endParaRPr>
          </a:p>
          <a:p>
            <a:pPr>
              <a:lnSpc>
                <a:spcPct val="100000"/>
              </a:lnSpc>
              <a:spcBef>
                <a:spcPts val="0"/>
              </a:spcBef>
            </a:pPr>
            <a:endParaRPr lang="en-US" sz="2200" dirty="0">
              <a:solidFill>
                <a:srgbClr val="000000"/>
              </a:solidFill>
              <a:cs typeface="Calibri"/>
            </a:endParaRPr>
          </a:p>
          <a:p>
            <a:pPr>
              <a:lnSpc>
                <a:spcPct val="100000"/>
              </a:lnSpc>
              <a:spcBef>
                <a:spcPts val="0"/>
              </a:spcBef>
            </a:pPr>
            <a:endParaRPr lang="en-US" sz="2200" dirty="0">
              <a:solidFill>
                <a:srgbClr val="000000"/>
              </a:solidFill>
              <a:cs typeface="Calibri"/>
            </a:endParaRPr>
          </a:p>
          <a:p>
            <a:pPr>
              <a:lnSpc>
                <a:spcPct val="100000"/>
              </a:lnSpc>
              <a:spcBef>
                <a:spcPts val="0"/>
              </a:spcBef>
            </a:pPr>
            <a:endParaRPr lang="en-US" sz="2200" dirty="0">
              <a:solidFill>
                <a:srgbClr val="000000"/>
              </a:solidFill>
              <a:cs typeface="Calibri"/>
            </a:endParaRPr>
          </a:p>
          <a:p>
            <a:pPr>
              <a:lnSpc>
                <a:spcPct val="100000"/>
              </a:lnSpc>
              <a:spcBef>
                <a:spcPts val="0"/>
              </a:spcBef>
            </a:pPr>
            <a:endParaRPr lang="es-ES" sz="2200" dirty="0">
              <a:solidFill>
                <a:srgbClr val="000000"/>
              </a:solidFill>
              <a:cs typeface="Calibri" panose="020F0502020204030204"/>
            </a:endParaRPr>
          </a:p>
          <a:p>
            <a:pPr>
              <a:lnSpc>
                <a:spcPct val="100000"/>
              </a:lnSpc>
              <a:spcBef>
                <a:spcPts val="0"/>
              </a:spcBef>
            </a:pPr>
            <a:endParaRPr lang="es-ES" sz="2200" dirty="0">
              <a:solidFill>
                <a:srgbClr val="000000"/>
              </a:solidFill>
              <a:cs typeface="Calibri" panose="020F0502020204030204"/>
            </a:endParaRPr>
          </a:p>
          <a:p>
            <a:pPr>
              <a:lnSpc>
                <a:spcPct val="100000"/>
              </a:lnSpc>
              <a:spcBef>
                <a:spcPts val="0"/>
              </a:spcBef>
            </a:pPr>
            <a:endParaRPr lang="en-US" dirty="0">
              <a:solidFill>
                <a:srgbClr val="000000"/>
              </a:solidFill>
              <a:cs typeface="Calibri" panose="020F0502020204030204"/>
            </a:endParaRPr>
          </a:p>
          <a:p>
            <a:pPr lvl="1"/>
            <a:endParaRPr lang="en-US" dirty="0">
              <a:solidFill>
                <a:srgbClr val="000000"/>
              </a:solidFill>
              <a:cs typeface="Calibri" panose="020F0502020204030204"/>
            </a:endParaRPr>
          </a:p>
          <a:p>
            <a:pPr marL="0" indent="0">
              <a:buNone/>
            </a:pPr>
            <a:endParaRPr lang="en-US" b="1" dirty="0">
              <a:solidFill>
                <a:srgbClr val="FF0000"/>
              </a:solidFill>
              <a:cs typeface="Calibri" panose="020F0502020204030204"/>
            </a:endParaRPr>
          </a:p>
          <a:p>
            <a:pPr marL="0" indent="0">
              <a:buNone/>
            </a:pPr>
            <a:endParaRPr lang="en-US" dirty="0">
              <a:cs typeface="Calibri" panose="020F0502020204030204"/>
            </a:endParaRP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98107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780DB2-99D2-4C9D-AF9F-9B005A4A87FB}"/>
              </a:ext>
            </a:extLst>
          </p:cNvPr>
          <p:cNvSpPr>
            <a:spLocks noGrp="1"/>
          </p:cNvSpPr>
          <p:nvPr>
            <p:ph idx="1"/>
          </p:nvPr>
        </p:nvSpPr>
        <p:spPr>
          <a:xfrm>
            <a:off x="231123" y="1260250"/>
            <a:ext cx="11842055" cy="5538447"/>
          </a:xfrm>
        </p:spPr>
        <p:txBody>
          <a:bodyPr vert="horz" lIns="91440" tIns="45720" rIns="91440" bIns="45720" rtlCol="0" anchor="t">
            <a:normAutofit/>
          </a:bodyPr>
          <a:lstStyle/>
          <a:p>
            <a:r>
              <a:rPr lang="en-US" sz="2400" dirty="0">
                <a:ea typeface="+mn-lt"/>
                <a:cs typeface="+mn-lt"/>
              </a:rPr>
              <a:t>Chiu, Y.M., Bellinger, D.C., </a:t>
            </a:r>
            <a:r>
              <a:rPr lang="en-US" sz="2400" dirty="0" err="1">
                <a:ea typeface="+mn-lt"/>
                <a:cs typeface="+mn-lt"/>
              </a:rPr>
              <a:t>Coull</a:t>
            </a:r>
            <a:r>
              <a:rPr lang="en-US" sz="2400" dirty="0">
                <a:ea typeface="+mn-lt"/>
                <a:cs typeface="+mn-lt"/>
              </a:rPr>
              <a:t>, B.A., et al., 2013. Associations between traffic-related black carbon exposure and attention in a prospective birth cohort of urban children. </a:t>
            </a:r>
            <a:r>
              <a:rPr lang="es-ES" sz="2400" dirty="0" err="1">
                <a:ea typeface="+mn-lt"/>
                <a:cs typeface="+mn-lt"/>
              </a:rPr>
              <a:t>Environmental</a:t>
            </a:r>
            <a:r>
              <a:rPr lang="es-ES" sz="2400" dirty="0">
                <a:ea typeface="+mn-lt"/>
                <a:cs typeface="+mn-lt"/>
              </a:rPr>
              <a:t> </a:t>
            </a:r>
            <a:r>
              <a:rPr lang="es-ES" sz="2400" dirty="0" err="1">
                <a:ea typeface="+mn-lt"/>
                <a:cs typeface="+mn-lt"/>
              </a:rPr>
              <a:t>Health</a:t>
            </a:r>
            <a:r>
              <a:rPr lang="es-ES" sz="2400" dirty="0">
                <a:ea typeface="+mn-lt"/>
                <a:cs typeface="+mn-lt"/>
              </a:rPr>
              <a:t> </a:t>
            </a:r>
            <a:r>
              <a:rPr lang="es-ES" sz="2400" dirty="0" err="1">
                <a:ea typeface="+mn-lt"/>
                <a:cs typeface="+mn-lt"/>
              </a:rPr>
              <a:t>Perspectives</a:t>
            </a:r>
            <a:r>
              <a:rPr lang="es-ES" sz="2400" dirty="0">
                <a:ea typeface="+mn-lt"/>
                <a:cs typeface="+mn-lt"/>
              </a:rPr>
              <a:t>,</a:t>
            </a:r>
            <a:r>
              <a:rPr lang="es-ES" sz="2400" i="1" dirty="0">
                <a:ea typeface="+mn-lt"/>
                <a:cs typeface="+mn-lt"/>
              </a:rPr>
              <a:t> </a:t>
            </a:r>
            <a:r>
              <a:rPr lang="es-ES" sz="2400" dirty="0">
                <a:ea typeface="+mn-lt"/>
                <a:cs typeface="+mn-lt"/>
              </a:rPr>
              <a:t>121(7), pp.859-864.</a:t>
            </a:r>
            <a:endParaRPr lang="en-US" sz="2400" dirty="0"/>
          </a:p>
          <a:p>
            <a:r>
              <a:rPr lang="en-US" sz="2400" dirty="0">
                <a:ea typeface="+mn-lt"/>
                <a:cs typeface="+mn-lt"/>
              </a:rPr>
              <a:t>Choudhary, H., </a:t>
            </a:r>
            <a:r>
              <a:rPr lang="en-US" sz="2400" dirty="0" err="1">
                <a:ea typeface="+mn-lt"/>
                <a:cs typeface="+mn-lt"/>
              </a:rPr>
              <a:t>Tarlo</a:t>
            </a:r>
            <a:r>
              <a:rPr lang="en-US" sz="2400" dirty="0">
                <a:ea typeface="+mn-lt"/>
                <a:cs typeface="+mn-lt"/>
              </a:rPr>
              <a:t>, S., 2014. Airway effects of traffic-related air pollution on outdoor workers. Current Opinion in Allergy and Clinical Immunology, 14(2), pp.106-112.</a:t>
            </a:r>
            <a:endParaRPr lang="es-ES" sz="2400" dirty="0">
              <a:ea typeface="+mn-lt"/>
              <a:cs typeface="+mn-lt"/>
            </a:endParaRPr>
          </a:p>
          <a:p>
            <a:r>
              <a:rPr lang="en-US" sz="2400" dirty="0" err="1">
                <a:ea typeface="+mn-lt"/>
                <a:cs typeface="+mn-lt"/>
              </a:rPr>
              <a:t>Danysh</a:t>
            </a:r>
            <a:r>
              <a:rPr lang="en-US" sz="2400" dirty="0">
                <a:ea typeface="+mn-lt"/>
                <a:cs typeface="+mn-lt"/>
              </a:rPr>
              <a:t>, H.E., Mitchell, L.E., Zhang, K., </a:t>
            </a:r>
            <a:r>
              <a:rPr lang="en-US" sz="2400" dirty="0" err="1">
                <a:ea typeface="+mn-lt"/>
                <a:cs typeface="+mn-lt"/>
              </a:rPr>
              <a:t>Scheurer</a:t>
            </a:r>
            <a:r>
              <a:rPr lang="en-US" sz="2400" dirty="0">
                <a:ea typeface="+mn-lt"/>
                <a:cs typeface="+mn-lt"/>
              </a:rPr>
              <a:t>, M.E., </a:t>
            </a:r>
            <a:r>
              <a:rPr lang="en-US" sz="2400" dirty="0" err="1">
                <a:ea typeface="+mn-lt"/>
                <a:cs typeface="+mn-lt"/>
              </a:rPr>
              <a:t>Lupo</a:t>
            </a:r>
            <a:r>
              <a:rPr lang="en-US" sz="2400" dirty="0">
                <a:ea typeface="+mn-lt"/>
                <a:cs typeface="+mn-lt"/>
              </a:rPr>
              <a:t>, P.J., 2015. Traffic-related air pollution and the incidence of childhood central nervous system tumors: Texas, 2001-2009. Pediatric Blood Cancer, 62(9), pp.572-1578.</a:t>
            </a:r>
          </a:p>
          <a:p>
            <a:r>
              <a:rPr lang="en-US" sz="2400" dirty="0" err="1">
                <a:ea typeface="+mn-lt"/>
                <a:cs typeface="+mn-lt"/>
              </a:rPr>
              <a:t>Delfino</a:t>
            </a:r>
            <a:r>
              <a:rPr lang="en-US" sz="2400" dirty="0">
                <a:ea typeface="+mn-lt"/>
                <a:cs typeface="+mn-lt"/>
              </a:rPr>
              <a:t>, R.J., </a:t>
            </a:r>
            <a:r>
              <a:rPr lang="en-US" sz="2400" dirty="0" err="1">
                <a:ea typeface="+mn-lt"/>
                <a:cs typeface="+mn-lt"/>
              </a:rPr>
              <a:t>Tjoa</a:t>
            </a:r>
            <a:r>
              <a:rPr lang="en-US" sz="2400" dirty="0">
                <a:ea typeface="+mn-lt"/>
                <a:cs typeface="+mn-lt"/>
              </a:rPr>
              <a:t>, T., Gillen, D.L., et al., 2010. Traffic-related air pollution and blood pressure in elderly subjects with coronary artery disease. </a:t>
            </a:r>
            <a:r>
              <a:rPr lang="es-ES" sz="2400" dirty="0" err="1">
                <a:ea typeface="+mn-lt"/>
                <a:cs typeface="+mn-lt"/>
              </a:rPr>
              <a:t>Epidemiology</a:t>
            </a:r>
            <a:r>
              <a:rPr lang="es-ES" sz="2400" dirty="0">
                <a:ea typeface="+mn-lt"/>
                <a:cs typeface="+mn-lt"/>
              </a:rPr>
              <a:t>, 21(3), pp.396-404. </a:t>
            </a:r>
            <a:endParaRPr lang="en-US" sz="2400" dirty="0">
              <a:ea typeface="+mn-lt"/>
              <a:cs typeface="+mn-lt"/>
            </a:endParaRPr>
          </a:p>
          <a:p>
            <a:r>
              <a:rPr lang="en-US" sz="2400" dirty="0" err="1">
                <a:ea typeface="+mn-lt"/>
                <a:cs typeface="+mn-lt"/>
              </a:rPr>
              <a:t>Dragano</a:t>
            </a:r>
            <a:r>
              <a:rPr lang="en-US" sz="2400" dirty="0">
                <a:ea typeface="+mn-lt"/>
                <a:cs typeface="+mn-lt"/>
              </a:rPr>
              <a:t>, N., Hoffmann, B., </a:t>
            </a:r>
            <a:r>
              <a:rPr lang="en-US" sz="2400" dirty="0" err="1">
                <a:ea typeface="+mn-lt"/>
                <a:cs typeface="+mn-lt"/>
              </a:rPr>
              <a:t>Moebus</a:t>
            </a:r>
            <a:r>
              <a:rPr lang="en-US" sz="2400" dirty="0">
                <a:ea typeface="+mn-lt"/>
                <a:cs typeface="+mn-lt"/>
              </a:rPr>
              <a:t>, S., et al., 2009. Traffic exposure and subclinical cardiovascular disease: Is the association modified by socioeconomic characteristics of individuals and </a:t>
            </a:r>
            <a:r>
              <a:rPr lang="en-US" sz="2400" dirty="0" err="1">
                <a:ea typeface="+mn-lt"/>
                <a:cs typeface="+mn-lt"/>
              </a:rPr>
              <a:t>neighbourhoods</a:t>
            </a:r>
            <a:r>
              <a:rPr lang="en-US" sz="2400" dirty="0">
                <a:ea typeface="+mn-lt"/>
                <a:cs typeface="+mn-lt"/>
              </a:rPr>
              <a:t>? Results from a multilevel study in an urban region. Occupational and Environmental Medicine, 66(9), pp.628-635.</a:t>
            </a:r>
            <a:endParaRPr lang="es-ES" sz="2400" dirty="0">
              <a:ea typeface="+mn-lt"/>
              <a:cs typeface="+mn-lt"/>
            </a:endParaRPr>
          </a:p>
          <a:p>
            <a:pPr marL="0" indent="0">
              <a:buNone/>
            </a:pPr>
            <a:endParaRPr lang="en-US" sz="2400" dirty="0">
              <a:ea typeface="+mn-lt"/>
              <a:cs typeface="+mn-lt"/>
            </a:endParaRPr>
          </a:p>
          <a:p>
            <a:pPr marL="0" indent="0">
              <a:buNone/>
            </a:pPr>
            <a:endParaRPr lang="en-US" sz="2000" dirty="0">
              <a:cs typeface="Calibri"/>
            </a:endParaRPr>
          </a:p>
          <a:p>
            <a:pPr>
              <a:lnSpc>
                <a:spcPct val="100000"/>
              </a:lnSpc>
              <a:spcBef>
                <a:spcPts val="0"/>
              </a:spcBef>
            </a:pPr>
            <a:endParaRPr lang="en-US" sz="2000" dirty="0">
              <a:ea typeface="+mn-lt"/>
              <a:cs typeface="+mn-lt"/>
            </a:endParaRPr>
          </a:p>
          <a:p>
            <a:pPr>
              <a:lnSpc>
                <a:spcPct val="100000"/>
              </a:lnSpc>
              <a:spcBef>
                <a:spcPts val="0"/>
              </a:spcBef>
            </a:pPr>
            <a:endParaRPr lang="en-US" sz="2000" dirty="0">
              <a:ea typeface="+mn-lt"/>
              <a:cs typeface="+mn-lt"/>
            </a:endParaRPr>
          </a:p>
          <a:p>
            <a:pPr>
              <a:lnSpc>
                <a:spcPct val="100000"/>
              </a:lnSpc>
              <a:spcBef>
                <a:spcPts val="0"/>
              </a:spcBef>
            </a:pPr>
            <a:endParaRPr lang="en-US" sz="2000" dirty="0">
              <a:ea typeface="+mn-lt"/>
              <a:cs typeface="+mn-lt"/>
            </a:endParaRPr>
          </a:p>
          <a:p>
            <a:pPr>
              <a:lnSpc>
                <a:spcPct val="100000"/>
              </a:lnSpc>
              <a:spcBef>
                <a:spcPts val="0"/>
              </a:spcBef>
            </a:pPr>
            <a:endParaRPr lang="en-US" sz="2000" dirty="0">
              <a:ea typeface="+mn-lt"/>
              <a:cs typeface="+mn-lt"/>
            </a:endParaRPr>
          </a:p>
          <a:p>
            <a:pPr>
              <a:lnSpc>
                <a:spcPct val="100000"/>
              </a:lnSpc>
              <a:spcBef>
                <a:spcPts val="0"/>
              </a:spcBef>
            </a:pPr>
            <a:endParaRPr lang="en-US" sz="2000" dirty="0">
              <a:ea typeface="+mn-lt"/>
              <a:cs typeface="+mn-lt"/>
            </a:endParaRPr>
          </a:p>
          <a:p>
            <a:pPr>
              <a:lnSpc>
                <a:spcPct val="100000"/>
              </a:lnSpc>
              <a:spcBef>
                <a:spcPts val="0"/>
              </a:spcBef>
            </a:pPr>
            <a:endParaRPr lang="en-US" sz="2000" dirty="0">
              <a:ea typeface="+mn-lt"/>
              <a:cs typeface="+mn-lt"/>
            </a:endParaRPr>
          </a:p>
          <a:p>
            <a:pPr>
              <a:lnSpc>
                <a:spcPct val="100000"/>
              </a:lnSpc>
              <a:spcBef>
                <a:spcPts val="0"/>
              </a:spcBef>
            </a:pPr>
            <a:endParaRPr lang="en-US" sz="2000" dirty="0">
              <a:cs typeface="Calibri" panose="020F0502020204030204"/>
            </a:endParaRPr>
          </a:p>
          <a:p>
            <a:pPr>
              <a:lnSpc>
                <a:spcPct val="100000"/>
              </a:lnSpc>
              <a:spcBef>
                <a:spcPts val="0"/>
              </a:spcBef>
            </a:pPr>
            <a:endParaRPr lang="en-US" sz="2000" dirty="0">
              <a:cs typeface="Calibri" panose="020F0502020204030204"/>
            </a:endParaRPr>
          </a:p>
          <a:p>
            <a:pPr>
              <a:lnSpc>
                <a:spcPct val="100000"/>
              </a:lnSpc>
              <a:spcBef>
                <a:spcPts val="0"/>
              </a:spcBef>
            </a:pPr>
            <a:endParaRPr lang="en-US" sz="2000" dirty="0">
              <a:cs typeface="Calibri" panose="020F0502020204030204"/>
            </a:endParaRPr>
          </a:p>
          <a:p>
            <a:endParaRPr lang="en-US" sz="2000" dirty="0">
              <a:cs typeface="Calibri" panose="020F0502020204030204"/>
            </a:endParaRPr>
          </a:p>
          <a:p>
            <a:endParaRPr lang="en-US" sz="2000" dirty="0">
              <a:cs typeface="Calibri" panose="020F0502020204030204"/>
            </a:endParaRPr>
          </a:p>
        </p:txBody>
      </p:sp>
      <p:sp>
        <p:nvSpPr>
          <p:cNvPr id="3" name="Title 2">
            <a:extLst>
              <a:ext uri="{FF2B5EF4-FFF2-40B4-BE49-F238E27FC236}">
                <a16:creationId xmlns:a16="http://schemas.microsoft.com/office/drawing/2014/main" id="{4F29E429-13B9-41C6-ADED-0440AFF8EDCC}"/>
              </a:ext>
            </a:extLst>
          </p:cNvPr>
          <p:cNvSpPr>
            <a:spLocks noGrp="1"/>
          </p:cNvSpPr>
          <p:nvPr>
            <p:ph type="title"/>
          </p:nvPr>
        </p:nvSpPr>
        <p:spPr/>
        <p:txBody>
          <a:bodyPr/>
          <a:lstStyle/>
          <a:p>
            <a:r>
              <a:rPr lang="en-US" dirty="0">
                <a:cs typeface="Calibri Light"/>
              </a:rPr>
              <a:t>References Continued</a:t>
            </a:r>
            <a:endParaRPr lang="en-US" dirty="0"/>
          </a:p>
        </p:txBody>
      </p:sp>
    </p:spTree>
    <p:extLst>
      <p:ext uri="{BB962C8B-B14F-4D97-AF65-F5344CB8AC3E}">
        <p14:creationId xmlns:p14="http://schemas.microsoft.com/office/powerpoint/2010/main" val="4182353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2B8F8A-2B8B-4891-95A4-88C234F372C5}"/>
              </a:ext>
            </a:extLst>
          </p:cNvPr>
          <p:cNvSpPr>
            <a:spLocks noGrp="1"/>
          </p:cNvSpPr>
          <p:nvPr>
            <p:ph idx="1"/>
          </p:nvPr>
        </p:nvSpPr>
        <p:spPr>
          <a:xfrm>
            <a:off x="151917" y="806288"/>
            <a:ext cx="11901052" cy="5924132"/>
          </a:xfrm>
        </p:spPr>
        <p:txBody>
          <a:bodyPr vert="horz" lIns="91440" tIns="45720" rIns="91440" bIns="45720" rtlCol="0" anchor="t">
            <a:noAutofit/>
          </a:bodyPr>
          <a:lstStyle/>
          <a:p>
            <a:endParaRPr lang="en-US" sz="2200" dirty="0">
              <a:ea typeface="+mn-lt"/>
              <a:cs typeface="+mn-lt"/>
            </a:endParaRPr>
          </a:p>
          <a:p>
            <a:r>
              <a:rPr lang="en-US" sz="2400" dirty="0" err="1">
                <a:ea typeface="+mn-lt"/>
                <a:cs typeface="+mn-lt"/>
              </a:rPr>
              <a:t>Filippini</a:t>
            </a:r>
            <a:r>
              <a:rPr lang="en-US" sz="2400" dirty="0">
                <a:ea typeface="+mn-lt"/>
                <a:cs typeface="+mn-lt"/>
              </a:rPr>
              <a:t>, T., Heck, J.E., </a:t>
            </a:r>
            <a:r>
              <a:rPr lang="en-US" sz="2400" dirty="0" err="1">
                <a:ea typeface="+mn-lt"/>
                <a:cs typeface="+mn-lt"/>
              </a:rPr>
              <a:t>Malagoli</a:t>
            </a:r>
            <a:r>
              <a:rPr lang="en-US" sz="2400" dirty="0">
                <a:ea typeface="+mn-lt"/>
                <a:cs typeface="+mn-lt"/>
              </a:rPr>
              <a:t>, C., Del </a:t>
            </a:r>
            <a:r>
              <a:rPr lang="en-US" sz="2400" dirty="0" err="1">
                <a:ea typeface="+mn-lt"/>
                <a:cs typeface="+mn-lt"/>
              </a:rPr>
              <a:t>Giovane</a:t>
            </a:r>
            <a:r>
              <a:rPr lang="en-US" sz="2400" dirty="0">
                <a:ea typeface="+mn-lt"/>
                <a:cs typeface="+mn-lt"/>
              </a:rPr>
              <a:t>, C., </a:t>
            </a:r>
            <a:r>
              <a:rPr lang="en-US" sz="2400" dirty="0" err="1">
                <a:ea typeface="+mn-lt"/>
                <a:cs typeface="+mn-lt"/>
              </a:rPr>
              <a:t>Vinceti</a:t>
            </a:r>
            <a:r>
              <a:rPr lang="en-US" sz="2400" dirty="0">
                <a:ea typeface="+mn-lt"/>
                <a:cs typeface="+mn-lt"/>
              </a:rPr>
              <a:t>, M., 2015. A review and meta-analysis of outdoor air pollution and risk of childhood leukemia. Journal of Environmental Science and Health Part C,  Environmental Carcinogenesis Ecotoxicology Reviews, 33(1), pp.36-66.</a:t>
            </a:r>
          </a:p>
          <a:p>
            <a:r>
              <a:rPr lang="en-US" sz="2400" dirty="0" err="1">
                <a:ea typeface="+mn-lt"/>
                <a:cs typeface="+mn-lt"/>
              </a:rPr>
              <a:t>Fuks</a:t>
            </a:r>
            <a:r>
              <a:rPr lang="en-US" sz="2400" dirty="0">
                <a:ea typeface="+mn-lt"/>
                <a:cs typeface="+mn-lt"/>
              </a:rPr>
              <a:t>, K.B., </a:t>
            </a:r>
            <a:r>
              <a:rPr lang="en-US" sz="2400" dirty="0" err="1">
                <a:ea typeface="+mn-lt"/>
                <a:cs typeface="+mn-lt"/>
              </a:rPr>
              <a:t>Weinmayr</a:t>
            </a:r>
            <a:r>
              <a:rPr lang="en-US" sz="2400" dirty="0">
                <a:ea typeface="+mn-lt"/>
                <a:cs typeface="+mn-lt"/>
              </a:rPr>
              <a:t>, G., </a:t>
            </a:r>
            <a:r>
              <a:rPr lang="en-US" sz="2400" dirty="0" err="1">
                <a:ea typeface="+mn-lt"/>
                <a:cs typeface="+mn-lt"/>
              </a:rPr>
              <a:t>Foraster</a:t>
            </a:r>
            <a:r>
              <a:rPr lang="en-US" sz="2400" dirty="0">
                <a:ea typeface="+mn-lt"/>
                <a:cs typeface="+mn-lt"/>
              </a:rPr>
              <a:t>, M., et al., 2014. Arterial blood pressure and long-term exposure to traffic-related air pollution : An analysis in the European study of cohorts for air pollution effects (ESCAPE). Environmental Health Perspectives, 122(9), pp.896-905. </a:t>
            </a:r>
          </a:p>
          <a:p>
            <a:r>
              <a:rPr lang="en-US" sz="2400" dirty="0">
                <a:ea typeface="+mn-lt"/>
                <a:cs typeface="+mn-lt"/>
              </a:rPr>
              <a:t>Gan, W.Q., </a:t>
            </a:r>
            <a:r>
              <a:rPr lang="en-US" sz="2400" dirty="0" err="1">
                <a:ea typeface="+mn-lt"/>
                <a:cs typeface="+mn-lt"/>
              </a:rPr>
              <a:t>Koehoorn</a:t>
            </a:r>
            <a:r>
              <a:rPr lang="en-US" sz="2400" dirty="0">
                <a:ea typeface="+mn-lt"/>
                <a:cs typeface="+mn-lt"/>
              </a:rPr>
              <a:t>, M., Davies, H.W., Demers, P.A., </a:t>
            </a:r>
            <a:r>
              <a:rPr lang="en-US" sz="2400" dirty="0" err="1">
                <a:ea typeface="+mn-lt"/>
                <a:cs typeface="+mn-lt"/>
              </a:rPr>
              <a:t>Tamburic</a:t>
            </a:r>
            <a:r>
              <a:rPr lang="en-US" sz="2400" dirty="0">
                <a:ea typeface="+mn-lt"/>
                <a:cs typeface="+mn-lt"/>
              </a:rPr>
              <a:t>, L., </a:t>
            </a:r>
            <a:r>
              <a:rPr lang="en-US" sz="2400" dirty="0" err="1">
                <a:ea typeface="+mn-lt"/>
                <a:cs typeface="+mn-lt"/>
              </a:rPr>
              <a:t>Brauer</a:t>
            </a:r>
            <a:r>
              <a:rPr lang="en-US" sz="2400" dirty="0">
                <a:ea typeface="+mn-lt"/>
                <a:cs typeface="+mn-lt"/>
              </a:rPr>
              <a:t>, M., 2011. Long-term exposure to traffic-related air pollution and the risk of coronary heart disease hospitalization and mortality.  Environmental Health Perspectives, 119(4), pp.501-507. </a:t>
            </a:r>
            <a:endParaRPr lang="es-ES" sz="2400" dirty="0">
              <a:ea typeface="+mn-lt"/>
              <a:cs typeface="+mn-lt"/>
            </a:endParaRPr>
          </a:p>
          <a:p>
            <a:r>
              <a:rPr lang="en-US" sz="2400" dirty="0" err="1">
                <a:ea typeface="+mn-lt"/>
                <a:cs typeface="+mn-lt"/>
              </a:rPr>
              <a:t>Garshick</a:t>
            </a:r>
            <a:r>
              <a:rPr lang="en-US" sz="2400" dirty="0">
                <a:ea typeface="+mn-lt"/>
                <a:cs typeface="+mn-lt"/>
              </a:rPr>
              <a:t>, E., Laden, F., Hart, J.E., et al., 2008. Lung cancer and vehicle exhaust in trucking industry workers.  Environmental Health Perspectives,</a:t>
            </a:r>
            <a:r>
              <a:rPr lang="en-US" sz="2400" i="1" dirty="0">
                <a:ea typeface="+mn-lt"/>
                <a:cs typeface="+mn-lt"/>
              </a:rPr>
              <a:t> </a:t>
            </a:r>
            <a:r>
              <a:rPr lang="en-US" sz="2400" dirty="0">
                <a:ea typeface="+mn-lt"/>
                <a:cs typeface="+mn-lt"/>
              </a:rPr>
              <a:t>116(10), pp.1327-1332.</a:t>
            </a:r>
          </a:p>
          <a:p>
            <a:pPr marL="0" indent="0">
              <a:buNone/>
            </a:pPr>
            <a:endParaRPr lang="en-US" sz="2400" dirty="0">
              <a:cs typeface="Calibri"/>
            </a:endParaRPr>
          </a:p>
          <a:p>
            <a:endParaRPr lang="en-US" sz="2200" dirty="0">
              <a:cs typeface="Calibri"/>
            </a:endParaRPr>
          </a:p>
        </p:txBody>
      </p:sp>
      <p:sp>
        <p:nvSpPr>
          <p:cNvPr id="3" name="Title 2">
            <a:extLst>
              <a:ext uri="{FF2B5EF4-FFF2-40B4-BE49-F238E27FC236}">
                <a16:creationId xmlns:a16="http://schemas.microsoft.com/office/drawing/2014/main" id="{2DF50657-EB4E-42D2-A9D4-42989456E328}"/>
              </a:ext>
            </a:extLst>
          </p:cNvPr>
          <p:cNvSpPr>
            <a:spLocks noGrp="1"/>
          </p:cNvSpPr>
          <p:nvPr>
            <p:ph type="title"/>
          </p:nvPr>
        </p:nvSpPr>
        <p:spPr/>
        <p:txBody>
          <a:bodyPr/>
          <a:lstStyle/>
          <a:p>
            <a:r>
              <a:rPr lang="en-US">
                <a:ea typeface="+mj-lt"/>
                <a:cs typeface="+mj-lt"/>
              </a:rPr>
              <a:t>References Continued</a:t>
            </a:r>
            <a:endParaRPr lang="en-US"/>
          </a:p>
        </p:txBody>
      </p:sp>
    </p:spTree>
    <p:extLst>
      <p:ext uri="{BB962C8B-B14F-4D97-AF65-F5344CB8AC3E}">
        <p14:creationId xmlns:p14="http://schemas.microsoft.com/office/powerpoint/2010/main" val="3147522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2B8F8A-2B8B-4891-95A4-88C234F372C5}"/>
              </a:ext>
            </a:extLst>
          </p:cNvPr>
          <p:cNvSpPr>
            <a:spLocks noGrp="1"/>
          </p:cNvSpPr>
          <p:nvPr>
            <p:ph idx="1"/>
          </p:nvPr>
        </p:nvSpPr>
        <p:spPr>
          <a:xfrm>
            <a:off x="151917" y="806288"/>
            <a:ext cx="11901052" cy="5924132"/>
          </a:xfrm>
        </p:spPr>
        <p:txBody>
          <a:bodyPr vert="horz" lIns="91440" tIns="45720" rIns="91440" bIns="45720" rtlCol="0" anchor="t">
            <a:noAutofit/>
          </a:bodyPr>
          <a:lstStyle/>
          <a:p>
            <a:endParaRPr lang="en-US" sz="2200" dirty="0">
              <a:ea typeface="+mn-lt"/>
              <a:cs typeface="+mn-lt"/>
            </a:endParaRPr>
          </a:p>
          <a:p>
            <a:r>
              <a:rPr lang="es-ES" sz="2400" dirty="0" err="1">
                <a:ea typeface="+mn-lt"/>
                <a:cs typeface="+mn-lt"/>
              </a:rPr>
              <a:t>Gonzalez</a:t>
            </a:r>
            <a:r>
              <a:rPr lang="es-ES" sz="2400" dirty="0">
                <a:ea typeface="+mn-lt"/>
                <a:cs typeface="+mn-lt"/>
              </a:rPr>
              <a:t>-Barcala, FJ., </a:t>
            </a:r>
            <a:r>
              <a:rPr lang="es-ES" sz="2400" dirty="0" err="1">
                <a:ea typeface="+mn-lt"/>
                <a:cs typeface="+mn-lt"/>
              </a:rPr>
              <a:t>Pertega</a:t>
            </a:r>
            <a:r>
              <a:rPr lang="es-ES" sz="2400" dirty="0">
                <a:ea typeface="+mn-lt"/>
                <a:cs typeface="+mn-lt"/>
              </a:rPr>
              <a:t>, S., Garnelo, L., et al., 2013. </a:t>
            </a:r>
            <a:r>
              <a:rPr lang="en-US" sz="2400" dirty="0">
                <a:ea typeface="+mn-lt"/>
                <a:cs typeface="+mn-lt"/>
              </a:rPr>
              <a:t>Truck traffic related air pollution associated with asthma symptoms in young boys: A cross-sectional study. Public Health,</a:t>
            </a:r>
            <a:r>
              <a:rPr lang="en-US" sz="2400" i="1" dirty="0">
                <a:ea typeface="+mn-lt"/>
                <a:cs typeface="+mn-lt"/>
              </a:rPr>
              <a:t> </a:t>
            </a:r>
            <a:r>
              <a:rPr lang="en-US" sz="2400" dirty="0">
                <a:ea typeface="+mn-lt"/>
                <a:cs typeface="+mn-lt"/>
              </a:rPr>
              <a:t>127(3), pp.275-281.</a:t>
            </a:r>
          </a:p>
          <a:p>
            <a:r>
              <a:rPr lang="en-US" sz="2400" dirty="0" err="1">
                <a:ea typeface="+mn-lt"/>
                <a:cs typeface="+mn-lt"/>
              </a:rPr>
              <a:t>Hamra</a:t>
            </a:r>
            <a:r>
              <a:rPr lang="en-US" sz="2400" dirty="0">
                <a:ea typeface="+mn-lt"/>
                <a:cs typeface="+mn-lt"/>
              </a:rPr>
              <a:t>, G.B., Laden, F., Cohen, A.J., </a:t>
            </a:r>
            <a:r>
              <a:rPr lang="en-US" sz="2400" dirty="0" err="1">
                <a:ea typeface="+mn-lt"/>
                <a:cs typeface="+mn-lt"/>
              </a:rPr>
              <a:t>Raaschou</a:t>
            </a:r>
            <a:r>
              <a:rPr lang="en-US" sz="2400" dirty="0">
                <a:ea typeface="+mn-lt"/>
                <a:cs typeface="+mn-lt"/>
              </a:rPr>
              <a:t>-Nielsen, O., </a:t>
            </a:r>
            <a:r>
              <a:rPr lang="en-US" sz="2400" dirty="0" err="1">
                <a:ea typeface="+mn-lt"/>
                <a:cs typeface="+mn-lt"/>
              </a:rPr>
              <a:t>Brauer</a:t>
            </a:r>
            <a:r>
              <a:rPr lang="en-US" sz="2400" dirty="0">
                <a:ea typeface="+mn-lt"/>
                <a:cs typeface="+mn-lt"/>
              </a:rPr>
              <a:t>, M., Loomis, D., 2015. Lung cancer and exposure to nitrogen dioxide and traffic: A systematic review and meta-analysis.  Environmental Health Perspectives,</a:t>
            </a:r>
            <a:r>
              <a:rPr lang="en-US" sz="2400" i="1" dirty="0">
                <a:ea typeface="+mn-lt"/>
                <a:cs typeface="+mn-lt"/>
              </a:rPr>
              <a:t> </a:t>
            </a:r>
            <a:r>
              <a:rPr lang="en-US" sz="2400" dirty="0">
                <a:ea typeface="+mn-lt"/>
                <a:cs typeface="+mn-lt"/>
              </a:rPr>
              <a:t>123(11), pp.1107-1112</a:t>
            </a:r>
          </a:p>
          <a:p>
            <a:r>
              <a:rPr lang="en-US" sz="2400" dirty="0">
                <a:ea typeface="+mn-lt"/>
                <a:cs typeface="+mn-lt"/>
              </a:rPr>
              <a:t>Health Effects Institute (HEI), 2010. Traffic-Related Air Pollution: A Critical Review of the Literature on Emissions, Exposure, and Health Effects. HEI Special Report 17.</a:t>
            </a:r>
          </a:p>
          <a:p>
            <a:r>
              <a:rPr lang="en-US" sz="2400" dirty="0">
                <a:ea typeface="+mn-lt"/>
                <a:cs typeface="+mn-lt"/>
              </a:rPr>
              <a:t>Hoffmann, B., </a:t>
            </a:r>
            <a:r>
              <a:rPr lang="en-US" sz="2400" dirty="0" err="1">
                <a:ea typeface="+mn-lt"/>
                <a:cs typeface="+mn-lt"/>
              </a:rPr>
              <a:t>Moebus</a:t>
            </a:r>
            <a:r>
              <a:rPr lang="en-US" sz="2400" dirty="0">
                <a:ea typeface="+mn-lt"/>
                <a:cs typeface="+mn-lt"/>
              </a:rPr>
              <a:t>, S., </a:t>
            </a:r>
            <a:r>
              <a:rPr lang="en-US" sz="2400" dirty="0" err="1">
                <a:ea typeface="+mn-lt"/>
                <a:cs typeface="+mn-lt"/>
              </a:rPr>
              <a:t>Dragano</a:t>
            </a:r>
            <a:r>
              <a:rPr lang="en-US" sz="2400" dirty="0">
                <a:ea typeface="+mn-lt"/>
                <a:cs typeface="+mn-lt"/>
              </a:rPr>
              <a:t>, N., et al., 2009. Residential traffic exposure and coronary heart disease: Results from the Heinz Nixdorf recall study. Biomarkers, 14 Suppl 1, pp.74-78. </a:t>
            </a:r>
          </a:p>
          <a:p>
            <a:r>
              <a:rPr lang="en-US" sz="2400" dirty="0">
                <a:ea typeface="+mn-lt"/>
                <a:cs typeface="+mn-lt"/>
              </a:rPr>
              <a:t>Huang, H.B., Lai, C.H., Chen, G.W., et al., 2012. Traffic-related air pollution and DNA damage: A longitudinal study in Taiwanese traffic conductors. </a:t>
            </a:r>
            <a:r>
              <a:rPr lang="en-US" sz="2400" dirty="0" err="1">
                <a:ea typeface="+mn-lt"/>
                <a:cs typeface="+mn-lt"/>
              </a:rPr>
              <a:t>PLoS</a:t>
            </a:r>
            <a:r>
              <a:rPr lang="en-US" sz="2400" dirty="0">
                <a:ea typeface="+mn-lt"/>
                <a:cs typeface="+mn-lt"/>
              </a:rPr>
              <a:t> One, 7(5), pp.e37412.</a:t>
            </a:r>
            <a:endParaRPr lang="en-US" sz="2400" dirty="0">
              <a:cs typeface="Calibri"/>
            </a:endParaRPr>
          </a:p>
          <a:p>
            <a:endParaRPr lang="en-US" sz="2400" dirty="0">
              <a:cs typeface="Calibri"/>
            </a:endParaRPr>
          </a:p>
          <a:p>
            <a:endParaRPr lang="en-US" sz="2200" dirty="0">
              <a:cs typeface="Calibri"/>
            </a:endParaRPr>
          </a:p>
        </p:txBody>
      </p:sp>
      <p:sp>
        <p:nvSpPr>
          <p:cNvPr id="3" name="Title 2">
            <a:extLst>
              <a:ext uri="{FF2B5EF4-FFF2-40B4-BE49-F238E27FC236}">
                <a16:creationId xmlns:a16="http://schemas.microsoft.com/office/drawing/2014/main" id="{2DF50657-EB4E-42D2-A9D4-42989456E328}"/>
              </a:ext>
            </a:extLst>
          </p:cNvPr>
          <p:cNvSpPr>
            <a:spLocks noGrp="1"/>
          </p:cNvSpPr>
          <p:nvPr>
            <p:ph type="title"/>
          </p:nvPr>
        </p:nvSpPr>
        <p:spPr/>
        <p:txBody>
          <a:bodyPr/>
          <a:lstStyle/>
          <a:p>
            <a:r>
              <a:rPr lang="en-US">
                <a:ea typeface="+mj-lt"/>
                <a:cs typeface="+mj-lt"/>
              </a:rPr>
              <a:t>References Continued</a:t>
            </a:r>
            <a:endParaRPr lang="en-US"/>
          </a:p>
        </p:txBody>
      </p:sp>
    </p:spTree>
    <p:extLst>
      <p:ext uri="{BB962C8B-B14F-4D97-AF65-F5344CB8AC3E}">
        <p14:creationId xmlns:p14="http://schemas.microsoft.com/office/powerpoint/2010/main" val="645540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AC3229-1881-4302-8AC8-E78C320CFBF0}"/>
              </a:ext>
            </a:extLst>
          </p:cNvPr>
          <p:cNvSpPr>
            <a:spLocks noGrp="1"/>
          </p:cNvSpPr>
          <p:nvPr>
            <p:ph idx="1"/>
          </p:nvPr>
        </p:nvSpPr>
        <p:spPr>
          <a:xfrm>
            <a:off x="151918" y="1194377"/>
            <a:ext cx="11804070" cy="5549898"/>
          </a:xfrm>
        </p:spPr>
        <p:txBody>
          <a:bodyPr vert="horz" lIns="91440" tIns="45720" rIns="91440" bIns="45720" rtlCol="0" anchor="t">
            <a:normAutofit/>
          </a:bodyPr>
          <a:lstStyle/>
          <a:p>
            <a:r>
              <a:rPr lang="en-US" sz="2400" dirty="0">
                <a:ea typeface="+mn-lt"/>
                <a:cs typeface="+mn-lt"/>
              </a:rPr>
              <a:t>Kan, H., </a:t>
            </a:r>
            <a:r>
              <a:rPr lang="en-US" sz="2400" dirty="0" err="1">
                <a:ea typeface="+mn-lt"/>
                <a:cs typeface="+mn-lt"/>
              </a:rPr>
              <a:t>Heiss</a:t>
            </a:r>
            <a:r>
              <a:rPr lang="en-US" sz="2400" dirty="0">
                <a:ea typeface="+mn-lt"/>
                <a:cs typeface="+mn-lt"/>
              </a:rPr>
              <a:t>, G., Rose, K.M., et al., 2008. Prospective analysis of traffic exposure as a risk factor for incident coronary heart disease: The atherosclerosis risk in communities (ARIC) study.  Environmental Health Perspectives, 116(11), pp.1463-1468. </a:t>
            </a:r>
          </a:p>
          <a:p>
            <a:r>
              <a:rPr lang="en-US" sz="2400" dirty="0">
                <a:ea typeface="+mn-lt"/>
                <a:cs typeface="+mn-lt"/>
              </a:rPr>
              <a:t>Kim, J.J., </a:t>
            </a:r>
            <a:r>
              <a:rPr lang="en-US" sz="2400" dirty="0" err="1">
                <a:ea typeface="+mn-lt"/>
                <a:cs typeface="+mn-lt"/>
              </a:rPr>
              <a:t>Smorodinsky</a:t>
            </a:r>
            <a:r>
              <a:rPr lang="en-US" sz="2400" dirty="0">
                <a:ea typeface="+mn-lt"/>
                <a:cs typeface="+mn-lt"/>
              </a:rPr>
              <a:t>, S., Lipsett, M., Singer, B.C., Hodgson, A.T., </a:t>
            </a:r>
            <a:r>
              <a:rPr lang="en-US" sz="2400" dirty="0" err="1">
                <a:ea typeface="+mn-lt"/>
                <a:cs typeface="+mn-lt"/>
              </a:rPr>
              <a:t>Ostro</a:t>
            </a:r>
            <a:r>
              <a:rPr lang="en-US" sz="2400" dirty="0">
                <a:ea typeface="+mn-lt"/>
                <a:cs typeface="+mn-lt"/>
              </a:rPr>
              <a:t>, B., 2004. Traffic-related air pollution near busy roads: the East Bay Children's Respiratory Health Study. American Journal of Respiratory Critical Care Medicine, 170(5), pp.520-526.</a:t>
            </a:r>
          </a:p>
          <a:p>
            <a:r>
              <a:rPr lang="en-US" sz="2400" dirty="0">
                <a:ea typeface="+mn-lt"/>
                <a:cs typeface="+mn-lt"/>
              </a:rPr>
              <a:t>Maheswaran, R., Elliott, P., 2003. Stroke mortality associated with living near main roads in England and wales: a geographical study. Stroke, 34(12), pp.2776-80. </a:t>
            </a:r>
          </a:p>
          <a:p>
            <a:r>
              <a:rPr lang="en-US" sz="2400" dirty="0">
                <a:ea typeface="+mn-lt"/>
                <a:cs typeface="+mn-lt"/>
              </a:rPr>
              <a:t>Maynard, D., </a:t>
            </a:r>
            <a:r>
              <a:rPr lang="en-US" sz="2400" dirty="0" err="1">
                <a:ea typeface="+mn-lt"/>
                <a:cs typeface="+mn-lt"/>
              </a:rPr>
              <a:t>Coull</a:t>
            </a:r>
            <a:r>
              <a:rPr lang="en-US" sz="2400" dirty="0">
                <a:ea typeface="+mn-lt"/>
                <a:cs typeface="+mn-lt"/>
              </a:rPr>
              <a:t>, B. A., </a:t>
            </a:r>
            <a:r>
              <a:rPr lang="en-US" sz="2400" dirty="0" err="1">
                <a:ea typeface="+mn-lt"/>
                <a:cs typeface="+mn-lt"/>
              </a:rPr>
              <a:t>Gryparis</a:t>
            </a:r>
            <a:r>
              <a:rPr lang="en-US" sz="2400" dirty="0">
                <a:ea typeface="+mn-lt"/>
                <a:cs typeface="+mn-lt"/>
              </a:rPr>
              <a:t>, A., and Schwartz, J., 2007. Mortality risk associated with short-term exposure to traffic particles and sulfates. Environmental Health Perspectives, 115(5), pp.751–755. </a:t>
            </a:r>
            <a:endParaRPr lang="en-US" sz="2400" dirty="0">
              <a:cs typeface="Calibri"/>
            </a:endParaRPr>
          </a:p>
          <a:p>
            <a:endParaRPr lang="en-US" sz="2400" dirty="0">
              <a:ea typeface="+mn-lt"/>
              <a:cs typeface="+mn-lt"/>
            </a:endParaRPr>
          </a:p>
          <a:p>
            <a:pPr marL="0" indent="0">
              <a:buNone/>
            </a:pPr>
            <a:endParaRPr lang="en-US" sz="2200" dirty="0">
              <a:cs typeface="Calibri"/>
            </a:endParaRPr>
          </a:p>
          <a:p>
            <a:endParaRPr lang="en-US" sz="2200" dirty="0">
              <a:cs typeface="Calibri"/>
            </a:endParaRPr>
          </a:p>
        </p:txBody>
      </p:sp>
      <p:sp>
        <p:nvSpPr>
          <p:cNvPr id="3" name="Title 2">
            <a:extLst>
              <a:ext uri="{FF2B5EF4-FFF2-40B4-BE49-F238E27FC236}">
                <a16:creationId xmlns:a16="http://schemas.microsoft.com/office/drawing/2014/main" id="{4BC48865-2145-41D5-BC5A-3ECE45BC63DC}"/>
              </a:ext>
            </a:extLst>
          </p:cNvPr>
          <p:cNvSpPr>
            <a:spLocks noGrp="1"/>
          </p:cNvSpPr>
          <p:nvPr>
            <p:ph type="title"/>
          </p:nvPr>
        </p:nvSpPr>
        <p:spPr/>
        <p:txBody>
          <a:bodyPr/>
          <a:lstStyle/>
          <a:p>
            <a:r>
              <a:rPr lang="en-US">
                <a:ea typeface="+mj-lt"/>
                <a:cs typeface="+mj-lt"/>
              </a:rPr>
              <a:t>References Continued</a:t>
            </a:r>
            <a:endParaRPr lang="en-US"/>
          </a:p>
        </p:txBody>
      </p:sp>
    </p:spTree>
    <p:extLst>
      <p:ext uri="{BB962C8B-B14F-4D97-AF65-F5344CB8AC3E}">
        <p14:creationId xmlns:p14="http://schemas.microsoft.com/office/powerpoint/2010/main" val="1720797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a:bodyPr>
          <a:lstStyle/>
          <a:p>
            <a:r>
              <a:rPr lang="en-US" dirty="0"/>
              <a:t>Traffic-related air pollution (TRAP) is a strong contributor to the global burden of disease due to air pollution.</a:t>
            </a:r>
          </a:p>
          <a:p>
            <a:r>
              <a:rPr lang="en-US" dirty="0"/>
              <a:t>However, it can be challenging to assess the associations between traffic-related air pollution and health because there is no perfect measure of exposure.</a:t>
            </a:r>
          </a:p>
          <a:p>
            <a:r>
              <a:rPr lang="en-US" dirty="0"/>
              <a:t>Because of these challenges, many researchers use different metrics of exposure to look at the impact of TRAP on health.</a:t>
            </a:r>
          </a:p>
          <a:p>
            <a:r>
              <a:rPr lang="en-US" dirty="0"/>
              <a:t>This lecture will consider the well-known impacts of traffic-related air pollution or TRAP on health.</a:t>
            </a:r>
            <a:endParaRPr lang="en-US" b="1" dirty="0">
              <a:solidFill>
                <a:srgbClr val="FF0000"/>
              </a:solidFill>
            </a:endParaRP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4175139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AC3229-1881-4302-8AC8-E78C320CFBF0}"/>
              </a:ext>
            </a:extLst>
          </p:cNvPr>
          <p:cNvSpPr>
            <a:spLocks noGrp="1"/>
          </p:cNvSpPr>
          <p:nvPr>
            <p:ph idx="1"/>
          </p:nvPr>
        </p:nvSpPr>
        <p:spPr>
          <a:xfrm>
            <a:off x="151918" y="1194377"/>
            <a:ext cx="11804070" cy="5549898"/>
          </a:xfrm>
        </p:spPr>
        <p:txBody>
          <a:bodyPr vert="horz" lIns="91440" tIns="45720" rIns="91440" bIns="45720" rtlCol="0" anchor="t">
            <a:normAutofit/>
          </a:bodyPr>
          <a:lstStyle/>
          <a:p>
            <a:pPr>
              <a:lnSpc>
                <a:spcPct val="100000"/>
              </a:lnSpc>
              <a:spcBef>
                <a:spcPts val="0"/>
              </a:spcBef>
            </a:pPr>
            <a:r>
              <a:rPr lang="en-US" sz="2400" dirty="0" err="1">
                <a:ea typeface="+mn-lt"/>
                <a:cs typeface="+mn-lt"/>
              </a:rPr>
              <a:t>Rancière</a:t>
            </a:r>
            <a:r>
              <a:rPr lang="en-US" sz="2400" dirty="0">
                <a:ea typeface="+mn-lt"/>
                <a:cs typeface="+mn-lt"/>
              </a:rPr>
              <a:t>, F., </a:t>
            </a:r>
            <a:r>
              <a:rPr lang="en-US" sz="2400" dirty="0" err="1">
                <a:ea typeface="+mn-lt"/>
                <a:cs typeface="+mn-lt"/>
              </a:rPr>
              <a:t>Bougas</a:t>
            </a:r>
            <a:r>
              <a:rPr lang="en-US" sz="2400" dirty="0">
                <a:ea typeface="+mn-lt"/>
                <a:cs typeface="+mn-lt"/>
              </a:rPr>
              <a:t>, N., Viola, M., </a:t>
            </a:r>
            <a:r>
              <a:rPr lang="en-US" sz="2400" dirty="0" err="1">
                <a:ea typeface="+mn-lt"/>
                <a:cs typeface="+mn-lt"/>
              </a:rPr>
              <a:t>Momas</a:t>
            </a:r>
            <a:r>
              <a:rPr lang="en-US" sz="2400" dirty="0">
                <a:ea typeface="+mn-lt"/>
                <a:cs typeface="+mn-lt"/>
              </a:rPr>
              <a:t>, I., 2017. Early exposure to traffic-related air pollution, respiratory symptoms at 4 years of age, and potential effect modification by parental allergy, stressful family events, and sex: A prospective follow-up study of the PARIS birth cohort. Environmental Health Perspectives, 125(4), pp.737-745.</a:t>
            </a:r>
          </a:p>
          <a:p>
            <a:pPr>
              <a:lnSpc>
                <a:spcPct val="100000"/>
              </a:lnSpc>
              <a:spcBef>
                <a:spcPts val="0"/>
              </a:spcBef>
            </a:pPr>
            <a:r>
              <a:rPr lang="en-US" sz="2400" dirty="0" err="1">
                <a:ea typeface="+mn-lt"/>
                <a:cs typeface="+mn-lt"/>
              </a:rPr>
              <a:t>Weichenthal</a:t>
            </a:r>
            <a:r>
              <a:rPr lang="en-US" sz="2400" dirty="0">
                <a:ea typeface="+mn-lt"/>
                <a:cs typeface="+mn-lt"/>
              </a:rPr>
              <a:t>, S., </a:t>
            </a:r>
            <a:r>
              <a:rPr lang="en-US" sz="2400" dirty="0" err="1">
                <a:ea typeface="+mn-lt"/>
                <a:cs typeface="+mn-lt"/>
              </a:rPr>
              <a:t>Kulka</a:t>
            </a:r>
            <a:r>
              <a:rPr lang="en-US" sz="2400" dirty="0">
                <a:ea typeface="+mn-lt"/>
                <a:cs typeface="+mn-lt"/>
              </a:rPr>
              <a:t>, R., </a:t>
            </a:r>
            <a:r>
              <a:rPr lang="en-US" sz="2400" dirty="0" err="1">
                <a:ea typeface="+mn-lt"/>
                <a:cs typeface="+mn-lt"/>
              </a:rPr>
              <a:t>Dubeau</a:t>
            </a:r>
            <a:r>
              <a:rPr lang="en-US" sz="2400" dirty="0">
                <a:ea typeface="+mn-lt"/>
                <a:cs typeface="+mn-lt"/>
              </a:rPr>
              <a:t>, A., et al. 2011. Traffic-related air pollution and acute changes in heart rate variability and respiratory function in urban cyclists. Environmental Health Perspectives, 119(10), pp.1373-1378. </a:t>
            </a:r>
            <a:endParaRPr lang="en-US" sz="2400" dirty="0">
              <a:cs typeface="Calibri"/>
            </a:endParaRPr>
          </a:p>
          <a:p>
            <a:pPr>
              <a:lnSpc>
                <a:spcPct val="100000"/>
              </a:lnSpc>
              <a:spcBef>
                <a:spcPts val="0"/>
              </a:spcBef>
            </a:pPr>
            <a:r>
              <a:rPr lang="en-US" sz="2400" dirty="0">
                <a:ea typeface="+mn-lt"/>
                <a:cs typeface="+mn-lt"/>
              </a:rPr>
              <a:t>Wu, S., Deng, F., </a:t>
            </a:r>
            <a:r>
              <a:rPr lang="en-US" sz="2400" dirty="0" err="1">
                <a:ea typeface="+mn-lt"/>
                <a:cs typeface="+mn-lt"/>
              </a:rPr>
              <a:t>Niu</a:t>
            </a:r>
            <a:r>
              <a:rPr lang="en-US" sz="2400" dirty="0">
                <a:ea typeface="+mn-lt"/>
                <a:cs typeface="+mn-lt"/>
              </a:rPr>
              <a:t>, J., Huang, Q., Liu, Y., Guo, X., 2011. The relationship between traffic-related air pollutants and cardiac autonomic function in a panel of healthy adults: A further analysis with existing data. Inhalation Toxicology, 23(5), pp.289-303. </a:t>
            </a:r>
          </a:p>
          <a:p>
            <a:endParaRPr lang="en-US" sz="2200" dirty="0">
              <a:cs typeface="Calibri"/>
            </a:endParaRPr>
          </a:p>
          <a:p>
            <a:endParaRPr lang="en-US" sz="2200" dirty="0">
              <a:cs typeface="Calibri"/>
            </a:endParaRPr>
          </a:p>
        </p:txBody>
      </p:sp>
      <p:sp>
        <p:nvSpPr>
          <p:cNvPr id="3" name="Title 2">
            <a:extLst>
              <a:ext uri="{FF2B5EF4-FFF2-40B4-BE49-F238E27FC236}">
                <a16:creationId xmlns:a16="http://schemas.microsoft.com/office/drawing/2014/main" id="{4BC48865-2145-41D5-BC5A-3ECE45BC63DC}"/>
              </a:ext>
            </a:extLst>
          </p:cNvPr>
          <p:cNvSpPr>
            <a:spLocks noGrp="1"/>
          </p:cNvSpPr>
          <p:nvPr>
            <p:ph type="title"/>
          </p:nvPr>
        </p:nvSpPr>
        <p:spPr/>
        <p:txBody>
          <a:bodyPr/>
          <a:lstStyle/>
          <a:p>
            <a:r>
              <a:rPr lang="en-US">
                <a:ea typeface="+mj-lt"/>
                <a:cs typeface="+mj-lt"/>
              </a:rPr>
              <a:t>References Continued</a:t>
            </a:r>
            <a:endParaRPr lang="en-US"/>
          </a:p>
        </p:txBody>
      </p:sp>
    </p:spTree>
    <p:extLst>
      <p:ext uri="{BB962C8B-B14F-4D97-AF65-F5344CB8AC3E}">
        <p14:creationId xmlns:p14="http://schemas.microsoft.com/office/powerpoint/2010/main" val="3925808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r>
              <a:rPr lang="en-US" dirty="0"/>
              <a:t>Nothing additional</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Reading List </a:t>
            </a:r>
          </a:p>
        </p:txBody>
      </p:sp>
    </p:spTree>
    <p:extLst>
      <p:ext uri="{BB962C8B-B14F-4D97-AF65-F5344CB8AC3E}">
        <p14:creationId xmlns:p14="http://schemas.microsoft.com/office/powerpoint/2010/main" val="3072675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r>
              <a:rPr lang="en-US" dirty="0"/>
              <a:t>Not applicable</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Acknowledgements</a:t>
            </a:r>
          </a:p>
        </p:txBody>
      </p:sp>
    </p:spTree>
    <p:extLst>
      <p:ext uri="{BB962C8B-B14F-4D97-AF65-F5344CB8AC3E}">
        <p14:creationId xmlns:p14="http://schemas.microsoft.com/office/powerpoint/2010/main" val="3241221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1118CE9-09D0-6C4C-ABD3-00C6C1355254}"/>
              </a:ext>
            </a:extLst>
          </p:cNvPr>
          <p:cNvSpPr>
            <a:spLocks noGrp="1"/>
          </p:cNvSpPr>
          <p:nvPr>
            <p:ph idx="1"/>
          </p:nvPr>
        </p:nvSpPr>
        <p:spPr>
          <a:xfrm>
            <a:off x="115932" y="1433016"/>
            <a:ext cx="5629776" cy="4923334"/>
          </a:xfrm>
        </p:spPr>
        <p:txBody>
          <a:bodyPr>
            <a:normAutofit fontScale="85000" lnSpcReduction="20000"/>
          </a:bodyPr>
          <a:lstStyle/>
          <a:p>
            <a:r>
              <a:rPr lang="en-US" dirty="0"/>
              <a:t>TRAP includes a variety of pollutants, and most of those pollutants can also come from other sources (non-traffic fossil fuel consumption primarily). </a:t>
            </a:r>
          </a:p>
          <a:p>
            <a:r>
              <a:rPr lang="en-US" dirty="0"/>
              <a:t>It can also be challenging to quantify exposures because concentrations decrease rapidly as you move away from roadways.</a:t>
            </a:r>
          </a:p>
          <a:p>
            <a:r>
              <a:rPr lang="en-US" dirty="0"/>
              <a:t>PM is known to be strongly related with health.</a:t>
            </a:r>
          </a:p>
          <a:p>
            <a:r>
              <a:rPr lang="en-US" dirty="0"/>
              <a:t>However, PM comes from many different sources, and only a small proportion is due to traffic.</a:t>
            </a:r>
          </a:p>
          <a:p>
            <a:r>
              <a:rPr lang="en-US" dirty="0"/>
              <a:t>Other pollutants like CO are more strongly related to traffic emissions.</a:t>
            </a:r>
          </a:p>
          <a:p>
            <a:r>
              <a:rPr lang="en-US" dirty="0"/>
              <a:t>HEI Report, pg. 3-15</a:t>
            </a:r>
          </a:p>
        </p:txBody>
      </p:sp>
      <p:sp>
        <p:nvSpPr>
          <p:cNvPr id="2" name="Title 1"/>
          <p:cNvSpPr>
            <a:spLocks noGrp="1"/>
          </p:cNvSpPr>
          <p:nvPr>
            <p:ph type="title"/>
          </p:nvPr>
        </p:nvSpPr>
        <p:spPr/>
        <p:txBody>
          <a:bodyPr>
            <a:noAutofit/>
          </a:bodyPr>
          <a:lstStyle/>
          <a:p>
            <a:r>
              <a:rPr lang="en-US" sz="3600" dirty="0"/>
              <a:t>The Contribution of Traffic to Concentration Depends on the Pollutant</a:t>
            </a:r>
          </a:p>
        </p:txBody>
      </p:sp>
      <p:pic>
        <p:nvPicPr>
          <p:cNvPr id="3" name="Picture 2"/>
          <p:cNvPicPr>
            <a:picLocks noChangeAspect="1"/>
          </p:cNvPicPr>
          <p:nvPr/>
        </p:nvPicPr>
        <p:blipFill>
          <a:blip r:embed="rId3"/>
          <a:stretch>
            <a:fillRect/>
          </a:stretch>
        </p:blipFill>
        <p:spPr>
          <a:xfrm>
            <a:off x="6096000" y="1585220"/>
            <a:ext cx="5831532" cy="4070171"/>
          </a:xfrm>
          <a:prstGeom prst="rect">
            <a:avLst/>
          </a:prstGeom>
        </p:spPr>
      </p:pic>
    </p:spTree>
    <p:extLst>
      <p:ext uri="{BB962C8B-B14F-4D97-AF65-F5344CB8AC3E}">
        <p14:creationId xmlns:p14="http://schemas.microsoft.com/office/powerpoint/2010/main" val="3723579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3490-4491-784E-B4A5-D6E494F299C4}"/>
              </a:ext>
            </a:extLst>
          </p:cNvPr>
          <p:cNvSpPr>
            <a:spLocks noGrp="1"/>
          </p:cNvSpPr>
          <p:nvPr>
            <p:ph type="title"/>
          </p:nvPr>
        </p:nvSpPr>
        <p:spPr/>
        <p:txBody>
          <a:bodyPr/>
          <a:lstStyle/>
          <a:p>
            <a:r>
              <a:rPr lang="en-US" dirty="0"/>
              <a:t>All-Cause Mortality</a:t>
            </a:r>
          </a:p>
        </p:txBody>
      </p:sp>
      <p:sp>
        <p:nvSpPr>
          <p:cNvPr id="3" name="Content Placeholder 2">
            <a:extLst>
              <a:ext uri="{FF2B5EF4-FFF2-40B4-BE49-F238E27FC236}">
                <a16:creationId xmlns:a16="http://schemas.microsoft.com/office/drawing/2014/main" id="{625EF242-B38C-F44C-867C-31F72DEE527E}"/>
              </a:ext>
            </a:extLst>
          </p:cNvPr>
          <p:cNvSpPr>
            <a:spLocks noGrp="1"/>
          </p:cNvSpPr>
          <p:nvPr>
            <p:ph idx="1"/>
          </p:nvPr>
        </p:nvSpPr>
        <p:spPr/>
        <p:txBody>
          <a:bodyPr/>
          <a:lstStyle/>
          <a:p>
            <a:r>
              <a:rPr lang="en-US" dirty="0"/>
              <a:t>Some early evidence was related to all-cause mortality.</a:t>
            </a:r>
          </a:p>
          <a:p>
            <a:r>
              <a:rPr lang="en-US" dirty="0"/>
              <a:t>A 2007 study showed a 2.3% increase in all-cause mortality per IQR increase in traffic particle exposure from a GIS-based exposure model.   (Maynard et al. 2007)</a:t>
            </a:r>
          </a:p>
          <a:p>
            <a:r>
              <a:rPr lang="en-US" dirty="0"/>
              <a:t>Traffic intensity on the nearest roadway was associated with mortality in a Dutch cohort in a 2008 study. (</a:t>
            </a:r>
            <a:r>
              <a:rPr lang="en-US" dirty="0" err="1"/>
              <a:t>Beelen</a:t>
            </a:r>
            <a:r>
              <a:rPr lang="en-US" dirty="0"/>
              <a:t> et al. 2008) </a:t>
            </a:r>
          </a:p>
          <a:p>
            <a:r>
              <a:rPr lang="en-US" dirty="0"/>
              <a:t>The Health Effects Institute (HEI) has classified TRAP as suggestive of a causal relationship with all-cause mortality. (HEI </a:t>
            </a:r>
            <a:r>
              <a:rPr lang="en-US" dirty="0">
                <a:ea typeface="+mn-lt"/>
                <a:cs typeface="+mn-lt"/>
              </a:rPr>
              <a:t>Special Report 17, hereafter “HEI Report”)</a:t>
            </a:r>
            <a:endParaRPr lang="en-US" dirty="0"/>
          </a:p>
        </p:txBody>
      </p:sp>
    </p:spTree>
    <p:extLst>
      <p:ext uri="{BB962C8B-B14F-4D97-AF65-F5344CB8AC3E}">
        <p14:creationId xmlns:p14="http://schemas.microsoft.com/office/powerpoint/2010/main" val="1663606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BF81-D8C3-D545-873D-AC4FDE95AB92}"/>
              </a:ext>
            </a:extLst>
          </p:cNvPr>
          <p:cNvSpPr>
            <a:spLocks noGrp="1"/>
          </p:cNvSpPr>
          <p:nvPr>
            <p:ph type="title"/>
          </p:nvPr>
        </p:nvSpPr>
        <p:spPr/>
        <p:txBody>
          <a:bodyPr>
            <a:normAutofit fontScale="90000"/>
          </a:bodyPr>
          <a:lstStyle/>
          <a:p>
            <a:r>
              <a:rPr lang="en-US" dirty="0"/>
              <a:t>Long-term Exposure to TRAP and All-Cause Mortality</a:t>
            </a:r>
          </a:p>
        </p:txBody>
      </p:sp>
      <p:sp>
        <p:nvSpPr>
          <p:cNvPr id="3" name="Content Placeholder 2">
            <a:extLst>
              <a:ext uri="{FF2B5EF4-FFF2-40B4-BE49-F238E27FC236}">
                <a16:creationId xmlns:a16="http://schemas.microsoft.com/office/drawing/2014/main" id="{B071659F-767E-FA4D-B998-624B9703D7A9}"/>
              </a:ext>
            </a:extLst>
          </p:cNvPr>
          <p:cNvSpPr>
            <a:spLocks noGrp="1"/>
          </p:cNvSpPr>
          <p:nvPr>
            <p:ph idx="1"/>
          </p:nvPr>
        </p:nvSpPr>
        <p:spPr>
          <a:xfrm>
            <a:off x="6708668" y="1902205"/>
            <a:ext cx="4645132" cy="4771129"/>
          </a:xfrm>
        </p:spPr>
        <p:txBody>
          <a:bodyPr/>
          <a:lstStyle/>
          <a:p>
            <a:r>
              <a:rPr lang="en-US" dirty="0"/>
              <a:t>Relative Risk for all-cause mortality with long-term exposure. </a:t>
            </a:r>
          </a:p>
          <a:p>
            <a:r>
              <a:rPr lang="en-US" dirty="0"/>
              <a:t>Even small relative risks are very important because everyone is exposed to TRAP.</a:t>
            </a:r>
          </a:p>
          <a:p>
            <a:r>
              <a:rPr lang="en-US" dirty="0"/>
              <a:t>HEI Report, pg. 4-63</a:t>
            </a:r>
          </a:p>
        </p:txBody>
      </p:sp>
      <p:pic>
        <p:nvPicPr>
          <p:cNvPr id="7" name="Picture 6">
            <a:extLst>
              <a:ext uri="{FF2B5EF4-FFF2-40B4-BE49-F238E27FC236}">
                <a16:creationId xmlns:a16="http://schemas.microsoft.com/office/drawing/2014/main" id="{8F582C3F-B98C-F147-9A9C-F686A46385D0}"/>
              </a:ext>
            </a:extLst>
          </p:cNvPr>
          <p:cNvPicPr>
            <a:picLocks noChangeAspect="1"/>
          </p:cNvPicPr>
          <p:nvPr/>
        </p:nvPicPr>
        <p:blipFill>
          <a:blip r:embed="rId3"/>
          <a:stretch>
            <a:fillRect/>
          </a:stretch>
        </p:blipFill>
        <p:spPr>
          <a:xfrm>
            <a:off x="632889" y="1169381"/>
            <a:ext cx="5834039" cy="5586261"/>
          </a:xfrm>
          <a:prstGeom prst="rect">
            <a:avLst/>
          </a:prstGeom>
        </p:spPr>
      </p:pic>
    </p:spTree>
    <p:extLst>
      <p:ext uri="{BB962C8B-B14F-4D97-AF65-F5344CB8AC3E}">
        <p14:creationId xmlns:p14="http://schemas.microsoft.com/office/powerpoint/2010/main" val="1225600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Cardiovascular Morbidity</a:t>
            </a:r>
          </a:p>
        </p:txBody>
      </p:sp>
      <p:sp>
        <p:nvSpPr>
          <p:cNvPr id="7" name="Content Placeholder 6">
            <a:extLst>
              <a:ext uri="{FF2B5EF4-FFF2-40B4-BE49-F238E27FC236}">
                <a16:creationId xmlns:a16="http://schemas.microsoft.com/office/drawing/2014/main" id="{0C87A784-8BFB-C049-AD88-D6AF84A9695C}"/>
              </a:ext>
            </a:extLst>
          </p:cNvPr>
          <p:cNvSpPr>
            <a:spLocks noGrp="1"/>
          </p:cNvSpPr>
          <p:nvPr>
            <p:ph idx="1"/>
          </p:nvPr>
        </p:nvSpPr>
        <p:spPr>
          <a:xfrm>
            <a:off x="439003" y="1399179"/>
            <a:ext cx="10515600" cy="4771129"/>
          </a:xfrm>
        </p:spPr>
        <p:txBody>
          <a:bodyPr vert="horz" lIns="91440" tIns="45720" rIns="91440" bIns="45720" rtlCol="0" anchor="t">
            <a:normAutofit/>
          </a:bodyPr>
          <a:lstStyle/>
          <a:p>
            <a:r>
              <a:rPr lang="en-US" dirty="0"/>
              <a:t>A large number of studies have focused on cardiovascular morbidity.</a:t>
            </a:r>
          </a:p>
          <a:p>
            <a:r>
              <a:rPr lang="en-US" dirty="0"/>
              <a:t>Associations have been shown with:</a:t>
            </a:r>
          </a:p>
          <a:p>
            <a:pPr marL="742950" lvl="1" indent="-285750"/>
            <a:r>
              <a:rPr lang="en-US" dirty="0"/>
              <a:t>increased blood pressure</a:t>
            </a:r>
            <a:r>
              <a:rPr lang="en-US" baseline="30000" dirty="0"/>
              <a:t> </a:t>
            </a:r>
            <a:r>
              <a:rPr lang="en-US" dirty="0"/>
              <a:t>(</a:t>
            </a:r>
            <a:r>
              <a:rPr lang="en-US" dirty="0" err="1"/>
              <a:t>Fuks</a:t>
            </a:r>
            <a:r>
              <a:rPr lang="en-US" dirty="0"/>
              <a:t> et al. 2014; </a:t>
            </a:r>
            <a:r>
              <a:rPr lang="en-US" dirty="0" err="1"/>
              <a:t>Defino</a:t>
            </a:r>
            <a:r>
              <a:rPr lang="en-US" dirty="0"/>
              <a:t> et al. 2010; </a:t>
            </a:r>
            <a:r>
              <a:rPr lang="en-US" dirty="0" err="1"/>
              <a:t>Cosselman</a:t>
            </a:r>
            <a:r>
              <a:rPr lang="en-US" dirty="0"/>
              <a:t> et al. 2012; </a:t>
            </a:r>
            <a:r>
              <a:rPr lang="en-US" dirty="0" err="1"/>
              <a:t>Alexeeff</a:t>
            </a:r>
            <a:r>
              <a:rPr lang="en-US" dirty="0"/>
              <a:t> et al. 2018)</a:t>
            </a:r>
          </a:p>
          <a:p>
            <a:pPr marL="742950" lvl="1" indent="-285750"/>
            <a:r>
              <a:rPr lang="en-US" dirty="0"/>
              <a:t>cardiovascular events (</a:t>
            </a:r>
            <a:r>
              <a:rPr lang="en-US" dirty="0" err="1"/>
              <a:t>Alexeeff</a:t>
            </a:r>
            <a:r>
              <a:rPr lang="en-US" dirty="0"/>
              <a:t> et al. 2018)</a:t>
            </a:r>
            <a:endParaRPr lang="en-US" baseline="30000" dirty="0">
              <a:cs typeface="Calibri"/>
            </a:endParaRPr>
          </a:p>
          <a:p>
            <a:pPr marL="742950" lvl="1" indent="-285750"/>
            <a:r>
              <a:rPr lang="en-US" dirty="0"/>
              <a:t>coronary heart disease (Gan et al. 2011; Kan et al. 2008; Hoffmann et al. 2009)</a:t>
            </a:r>
            <a:endParaRPr lang="en-US" baseline="30000" dirty="0">
              <a:cs typeface="Calibri"/>
            </a:endParaRPr>
          </a:p>
          <a:p>
            <a:pPr marL="742950" lvl="1" indent="-285750"/>
            <a:r>
              <a:rPr lang="en-US" dirty="0"/>
              <a:t>heart rate variability (</a:t>
            </a:r>
            <a:r>
              <a:rPr lang="en-US" dirty="0" err="1">
                <a:ea typeface="+mn-lt"/>
                <a:cs typeface="+mn-lt"/>
              </a:rPr>
              <a:t>Weichenthal</a:t>
            </a:r>
            <a:r>
              <a:rPr lang="en-US" dirty="0"/>
              <a:t> et al. 2011; Baja et al. 2010)</a:t>
            </a:r>
            <a:endParaRPr lang="en-US" baseline="30000" dirty="0">
              <a:cs typeface="Calibri"/>
            </a:endParaRPr>
          </a:p>
          <a:p>
            <a:pPr marL="742950" lvl="1" indent="-285750"/>
            <a:r>
              <a:rPr lang="en-US" dirty="0"/>
              <a:t>cardiac autonomic function (Wu et al. 2011)</a:t>
            </a:r>
            <a:endParaRPr lang="en-US" baseline="30000" dirty="0">
              <a:cs typeface="Calibri"/>
            </a:endParaRPr>
          </a:p>
          <a:p>
            <a:endParaRPr lang="en-US" dirty="0"/>
          </a:p>
        </p:txBody>
      </p:sp>
    </p:spTree>
    <p:extLst>
      <p:ext uri="{BB962C8B-B14F-4D97-AF65-F5344CB8AC3E}">
        <p14:creationId xmlns:p14="http://schemas.microsoft.com/office/powerpoint/2010/main" val="1984408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EC73847-8A41-AB41-B878-DA20793CDC33}"/>
              </a:ext>
            </a:extLst>
          </p:cNvPr>
          <p:cNvSpPr>
            <a:spLocks noGrp="1"/>
          </p:cNvSpPr>
          <p:nvPr>
            <p:ph idx="1"/>
          </p:nvPr>
        </p:nvSpPr>
        <p:spPr>
          <a:xfrm>
            <a:off x="5800299" y="1585220"/>
            <a:ext cx="5532236" cy="4771129"/>
          </a:xfrm>
        </p:spPr>
        <p:txBody>
          <a:bodyPr/>
          <a:lstStyle/>
          <a:p>
            <a:r>
              <a:rPr lang="en-US" dirty="0"/>
              <a:t>Stroke kills almost </a:t>
            </a:r>
            <a:r>
              <a:rPr lang="en-US" b="1" dirty="0"/>
              <a:t>130,000</a:t>
            </a:r>
            <a:r>
              <a:rPr lang="en-US" dirty="0"/>
              <a:t> Americans each year—that's 1 out of every </a:t>
            </a:r>
            <a:r>
              <a:rPr lang="en-US" b="1" dirty="0"/>
              <a:t>19</a:t>
            </a:r>
            <a:r>
              <a:rPr lang="en-US" dirty="0"/>
              <a:t> deaths. </a:t>
            </a:r>
          </a:p>
          <a:p>
            <a:r>
              <a:rPr lang="en-US" dirty="0"/>
              <a:t>Even simple exposure metrics like distance to roadway were sufficient to show an association between traffic exposure and stroke. </a:t>
            </a:r>
          </a:p>
        </p:txBody>
      </p:sp>
      <p:sp>
        <p:nvSpPr>
          <p:cNvPr id="2" name="Title 1"/>
          <p:cNvSpPr>
            <a:spLocks noGrp="1"/>
          </p:cNvSpPr>
          <p:nvPr>
            <p:ph type="title"/>
          </p:nvPr>
        </p:nvSpPr>
        <p:spPr/>
        <p:txBody>
          <a:bodyPr>
            <a:normAutofit/>
          </a:bodyPr>
          <a:lstStyle/>
          <a:p>
            <a:r>
              <a:rPr lang="en-US" dirty="0"/>
              <a:t>Stroke Risk vs. Distance to Major Roadway</a:t>
            </a:r>
          </a:p>
        </p:txBody>
      </p:sp>
      <p:sp>
        <p:nvSpPr>
          <p:cNvPr id="3" name="TextBox 2"/>
          <p:cNvSpPr txBox="1"/>
          <p:nvPr/>
        </p:nvSpPr>
        <p:spPr>
          <a:xfrm>
            <a:off x="366216" y="6484691"/>
            <a:ext cx="4024050" cy="307777"/>
          </a:xfrm>
          <a:prstGeom prst="rect">
            <a:avLst/>
          </a:prstGeom>
          <a:noFill/>
        </p:spPr>
        <p:txBody>
          <a:bodyPr wrap="none" rtlCol="0">
            <a:spAutoFit/>
          </a:bodyPr>
          <a:lstStyle/>
          <a:p>
            <a:r>
              <a:rPr lang="en-US" sz="1400" dirty="0"/>
              <a:t>Adapted from </a:t>
            </a:r>
            <a:r>
              <a:rPr lang="en-US" sz="1400" dirty="0" err="1"/>
              <a:t>Maheswaran</a:t>
            </a:r>
            <a:r>
              <a:rPr lang="en-US" sz="1400" dirty="0"/>
              <a:t> and Elliott, </a:t>
            </a:r>
            <a:r>
              <a:rPr lang="en-US" sz="1400" i="1" dirty="0"/>
              <a:t>Stroke</a:t>
            </a:r>
            <a:r>
              <a:rPr lang="en-US" sz="1400" dirty="0"/>
              <a:t> (2003)</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216" y="1270716"/>
            <a:ext cx="5172075" cy="50856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1711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2166B-BB36-B348-963F-87EC2B38104E}"/>
              </a:ext>
            </a:extLst>
          </p:cNvPr>
          <p:cNvSpPr>
            <a:spLocks noGrp="1"/>
          </p:cNvSpPr>
          <p:nvPr>
            <p:ph type="title"/>
          </p:nvPr>
        </p:nvSpPr>
        <p:spPr/>
        <p:txBody>
          <a:bodyPr/>
          <a:lstStyle/>
          <a:p>
            <a:r>
              <a:rPr lang="en-US" dirty="0"/>
              <a:t>Respiratory Disease</a:t>
            </a:r>
          </a:p>
        </p:txBody>
      </p:sp>
      <p:sp>
        <p:nvSpPr>
          <p:cNvPr id="3" name="Content Placeholder 2">
            <a:extLst>
              <a:ext uri="{FF2B5EF4-FFF2-40B4-BE49-F238E27FC236}">
                <a16:creationId xmlns:a16="http://schemas.microsoft.com/office/drawing/2014/main" id="{BA31DA66-703F-6C4D-8DC8-2FA9EECE9FE4}"/>
              </a:ext>
            </a:extLst>
          </p:cNvPr>
          <p:cNvSpPr>
            <a:spLocks noGrp="1"/>
          </p:cNvSpPr>
          <p:nvPr>
            <p:ph idx="1"/>
          </p:nvPr>
        </p:nvSpPr>
        <p:spPr/>
        <p:txBody>
          <a:bodyPr>
            <a:normAutofit/>
          </a:bodyPr>
          <a:lstStyle/>
          <a:p>
            <a:r>
              <a:rPr lang="en-US" dirty="0"/>
              <a:t>Many studies have investigation relationships between TRAP and respiratory symptoms, asthma and chronic obstructive pulmonary disease (COPD).</a:t>
            </a:r>
          </a:p>
          <a:p>
            <a:r>
              <a:rPr lang="en-US" dirty="0"/>
              <a:t>Different studies have considered both prevalence and incidence of disease.</a:t>
            </a:r>
          </a:p>
          <a:p>
            <a:r>
              <a:rPr lang="en-US" dirty="0"/>
              <a:t>The HEI Report concluded the evidence was “sufficient” to infer a causal association between exposure to TRAP and exacerbation of asthma symptoms in children with asthma but the evidence was “inadequate and insufficient” to infer a causal association between exposure and symptoms in children without asthma. The evidence for adult onset asthma was also considered inadequate.</a:t>
            </a:r>
          </a:p>
          <a:p>
            <a:endParaRPr lang="en-US" dirty="0"/>
          </a:p>
        </p:txBody>
      </p:sp>
    </p:spTree>
    <p:extLst>
      <p:ext uri="{BB962C8B-B14F-4D97-AF65-F5344CB8AC3E}">
        <p14:creationId xmlns:p14="http://schemas.microsoft.com/office/powerpoint/2010/main" val="2170814730"/>
      </p:ext>
    </p:extLst>
  </p:cSld>
  <p:clrMapOvr>
    <a:masterClrMapping/>
  </p:clrMapOvr>
</p:sld>
</file>

<file path=ppt/theme/theme1.xml><?xml version="1.0" encoding="utf-8"?>
<a:theme xmlns:a="http://schemas.openxmlformats.org/drawingml/2006/main" name="Office Theme">
  <a:themeElements>
    <a:clrScheme name="Custom 12">
      <a:dk1>
        <a:srgbClr val="000000"/>
      </a:dk1>
      <a:lt1>
        <a:srgbClr val="FFFFFF"/>
      </a:lt1>
      <a:dk2>
        <a:srgbClr val="425B2A"/>
      </a:dk2>
      <a:lt2>
        <a:srgbClr val="E7E6E6"/>
      </a:lt2>
      <a:accent1>
        <a:srgbClr val="AECE3F"/>
      </a:accent1>
      <a:accent2>
        <a:srgbClr val="A0B73A"/>
      </a:accent2>
      <a:accent3>
        <a:srgbClr val="A5A5A5"/>
      </a:accent3>
      <a:accent4>
        <a:srgbClr val="FFC000"/>
      </a:accent4>
      <a:accent5>
        <a:srgbClr val="D4F0FF"/>
      </a:accent5>
      <a:accent6>
        <a:srgbClr val="AAD0D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875</TotalTime>
  <Words>1515</Words>
  <Application>Microsoft Office PowerPoint</Application>
  <PresentationFormat>Widescreen</PresentationFormat>
  <Paragraphs>214</Paragraphs>
  <Slides>32</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PowerPoint Presentation</vt:lpstr>
      <vt:lpstr>Lecture #31: Effects of Traffic-Related Air Pollution on Human Health—Well-Established Evidence</vt:lpstr>
      <vt:lpstr>Introduction</vt:lpstr>
      <vt:lpstr>The Contribution of Traffic to Concentration Depends on the Pollutant</vt:lpstr>
      <vt:lpstr>All-Cause Mortality</vt:lpstr>
      <vt:lpstr>Long-term Exposure to TRAP and All-Cause Mortality</vt:lpstr>
      <vt:lpstr>Cardiovascular Morbidity</vt:lpstr>
      <vt:lpstr>Stroke Risk vs. Distance to Major Roadway</vt:lpstr>
      <vt:lpstr>Respiratory Disease</vt:lpstr>
      <vt:lpstr>Changes in Lung Function Among Asthmatic Children</vt:lpstr>
      <vt:lpstr>PowerPoint Presentation</vt:lpstr>
      <vt:lpstr>TRAP and Asthma in Children</vt:lpstr>
      <vt:lpstr>TRAP and Respiratory symptoms among Adults</vt:lpstr>
      <vt:lpstr>Cardiovascular and cardiopulmonary mortality</vt:lpstr>
      <vt:lpstr>Cancer</vt:lpstr>
      <vt:lpstr>Possible Mechanistic Pathway</vt:lpstr>
      <vt:lpstr>TRAP and Childhood Cancer</vt:lpstr>
      <vt:lpstr>Susceptible and Vulnerable Populations (1)</vt:lpstr>
      <vt:lpstr>Susceptible and Vulnerable Populations (2)</vt:lpstr>
      <vt:lpstr>Discussion</vt:lpstr>
      <vt:lpstr>Research Gaps and Future Directions</vt:lpstr>
      <vt:lpstr>Take-Home Messages</vt:lpstr>
      <vt:lpstr>List of Abbreviations</vt:lpstr>
      <vt:lpstr>References </vt:lpstr>
      <vt:lpstr>References </vt:lpstr>
      <vt:lpstr>References Continued</vt:lpstr>
      <vt:lpstr>References Continued</vt:lpstr>
      <vt:lpstr>References Continued</vt:lpstr>
      <vt:lpstr>References Continued</vt:lpstr>
      <vt:lpstr>References Continued</vt:lpstr>
      <vt:lpstr>Reading List </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Glazener, Andrew</dc:creator>
  <cp:lastModifiedBy>Khreis, Haneen</cp:lastModifiedBy>
  <cp:revision>989</cp:revision>
  <dcterms:created xsi:type="dcterms:W3CDTF">2019-05-01T18:04:34Z</dcterms:created>
  <dcterms:modified xsi:type="dcterms:W3CDTF">2020-09-23T00:17:05Z</dcterms:modified>
</cp:coreProperties>
</file>