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446" r:id="rId2"/>
    <p:sldId id="457" r:id="rId3"/>
    <p:sldId id="467" r:id="rId4"/>
    <p:sldId id="795" r:id="rId5"/>
    <p:sldId id="759" r:id="rId6"/>
    <p:sldId id="755" r:id="rId7"/>
    <p:sldId id="694" r:id="rId8"/>
    <p:sldId id="644" r:id="rId9"/>
    <p:sldId id="520" r:id="rId10"/>
    <p:sldId id="586" r:id="rId11"/>
    <p:sldId id="805" r:id="rId12"/>
    <p:sldId id="806" r:id="rId13"/>
    <p:sldId id="801" r:id="rId14"/>
    <p:sldId id="810" r:id="rId15"/>
    <p:sldId id="812" r:id="rId16"/>
    <p:sldId id="302" r:id="rId17"/>
    <p:sldId id="304" r:id="rId18"/>
    <p:sldId id="813" r:id="rId19"/>
    <p:sldId id="814" r:id="rId20"/>
    <p:sldId id="458" r:id="rId21"/>
    <p:sldId id="461" r:id="rId22"/>
    <p:sldId id="305" r:id="rId23"/>
    <p:sldId id="462" r:id="rId24"/>
    <p:sldId id="463" r:id="rId25"/>
    <p:sldId id="81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76" autoAdjust="0"/>
    <p:restoredTop sz="74597" autoAdjust="0"/>
  </p:normalViewPr>
  <p:slideViewPr>
    <p:cSldViewPr snapToGrid="0">
      <p:cViewPr varScale="1">
        <p:scale>
          <a:sx n="64" d="100"/>
          <a:sy n="64" d="100"/>
        </p:scale>
        <p:origin x="1176"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9/22/2020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dirty="0"/>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humanimpact.org/wp-content/uploads/2018/10/A-HIA-Toolkit_February-2011_Rev.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pewtrusts.org/en/research-and-analysis/data-visualizations/2015/hia-map?sortBy=relevance&amp;sortOrder=asc&amp;page=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pdfs.semanticscholar.org/040d/8ff2749f8ef2ec8b8233b7bffae9f7a38a12.pdf"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umanimpact.org/wp-content/uploads/2018/10/A-HIA-Toolkit_February-2011_Rev.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countyhealthrankings.org/what-is-health"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hi.org/uploads/application/files/udt4vq0y712qpb1o4p62dexjlgxlnogpq15gr8pti3y7ckzysi.pdf"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phi.org/uploads/files/Four_Pager_Health_in_All_Policies-A_Guide_for_State_and_Local_Governments.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nap.edu/catalog/13229/improving-health-in-the-united-states-the-role-of-health"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humanimpact.org/wp-content/uploads/2018/10/A-HIA-Toolkit_February-2011_Rev.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r>
              <a:rPr lang="en-US" u="sng" dirty="0"/>
              <a:t>Democracy</a:t>
            </a:r>
            <a:r>
              <a:rPr lang="en-US" dirty="0"/>
              <a:t> -- allowing people to participate in the development and implementation of policies, programs or projects that may impact on their lives </a:t>
            </a:r>
            <a:br>
              <a:rPr lang="en-US" dirty="0"/>
            </a:br>
            <a:endParaRPr lang="en-US" u="sng" dirty="0"/>
          </a:p>
          <a:p>
            <a:pPr>
              <a:lnSpc>
                <a:spcPct val="80000"/>
              </a:lnSpc>
            </a:pPr>
            <a:r>
              <a:rPr lang="en-US" u="sng" dirty="0"/>
              <a:t>Equity</a:t>
            </a:r>
            <a:r>
              <a:rPr lang="en-US" dirty="0"/>
              <a:t> -- HIA assesses the distribution of impacts from a proposal on the whole population, with a particular reference to how the proposal will affect vulnerable people </a:t>
            </a:r>
            <a:br>
              <a:rPr lang="en-US" dirty="0"/>
            </a:br>
            <a:endParaRPr lang="en-US" u="sng" dirty="0"/>
          </a:p>
          <a:p>
            <a:pPr>
              <a:lnSpc>
                <a:spcPct val="80000"/>
              </a:lnSpc>
            </a:pPr>
            <a:r>
              <a:rPr lang="en-US" u="sng" dirty="0"/>
              <a:t>Sustainable Development</a:t>
            </a:r>
            <a:r>
              <a:rPr lang="en-US" dirty="0"/>
              <a:t> -- that both short and long term impacts are considered, along with the obvious, and less obvious impacts</a:t>
            </a:r>
            <a:br>
              <a:rPr lang="en-US" dirty="0"/>
            </a:br>
            <a:r>
              <a:rPr lang="en-US" dirty="0"/>
              <a:t> </a:t>
            </a:r>
            <a:endParaRPr lang="en-US" u="sng" dirty="0"/>
          </a:p>
          <a:p>
            <a:pPr>
              <a:lnSpc>
                <a:spcPct val="80000"/>
              </a:lnSpc>
            </a:pPr>
            <a:r>
              <a:rPr lang="en-US" u="sng" dirty="0"/>
              <a:t>Ethical Use of Evidence</a:t>
            </a:r>
            <a:r>
              <a:rPr lang="en-US" dirty="0"/>
              <a:t> -- the best available quantitative and qualitative evidence must be identified and used in the assessment. A wide variety of evidence should be collected using the best possible methods </a:t>
            </a:r>
          </a:p>
        </p:txBody>
      </p:sp>
      <p:sp>
        <p:nvSpPr>
          <p:cNvPr id="4" name="Slide Number Placeholder 3"/>
          <p:cNvSpPr>
            <a:spLocks noGrp="1"/>
          </p:cNvSpPr>
          <p:nvPr>
            <p:ph type="sldNum" sz="quarter" idx="10"/>
          </p:nvPr>
        </p:nvSpPr>
        <p:spPr/>
        <p:txBody>
          <a:bodyPr/>
          <a:lstStyle/>
          <a:p>
            <a:fld id="{712B461B-004D-4779-86C0-D955D3832A82}"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32272150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the rapid HIA was less resource intensive than the intermediate HIA, there are several factors that affect the feasibility of conducting this type of HIA within a short time period.</a:t>
            </a:r>
          </a:p>
          <a:p>
            <a:r>
              <a:rPr lang="en-US" dirty="0">
                <a:hlinkClick r:id="rId3"/>
              </a:rPr>
              <a:t>https://humanimpact.org/wp-content/uploads/2018/10/A-HIA-Toolkit_February-2011_Rev.pdf</a:t>
            </a:r>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211023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https://www.pewtrusts.org/en/research-and-analysis/data-visualizations/2015/hia-map?sortBy=relevance&amp;sortOrder=asc&amp;page=1</a:t>
            </a:r>
            <a:endParaRPr lang="en-US" dirty="0"/>
          </a:p>
          <a:p>
            <a:r>
              <a:rPr lang="en-US" sz="1200" b="0" i="0" kern="1200" dirty="0">
                <a:solidFill>
                  <a:schemeClr val="tx1"/>
                </a:solidFill>
                <a:effectLst/>
                <a:latin typeface="+mn-lt"/>
                <a:ea typeface="+mn-ea"/>
                <a:cs typeface="+mn-cs"/>
              </a:rPr>
              <a:t>The Health Impact Project’s cross-sector toolkit for health contains resources that help communities, agencies, and other organizations take action to improve public health. The toolkit offers a collection of health impact assessments, guides, and other research to support policymakers’ efforts to consider health when making decisions across sectors, such as housing, planning, and education. </a:t>
            </a:r>
            <a:endParaRPr lang="en-US" dirty="0"/>
          </a:p>
        </p:txBody>
      </p:sp>
      <p:sp>
        <p:nvSpPr>
          <p:cNvPr id="4" name="Slide Number Placeholder 3"/>
          <p:cNvSpPr>
            <a:spLocks noGrp="1"/>
          </p:cNvSpPr>
          <p:nvPr>
            <p:ph type="sldNum" sz="quarter" idx="10"/>
          </p:nvPr>
        </p:nvSpPr>
        <p:spPr/>
        <p:txBody>
          <a:bodyPr/>
          <a:lstStyle/>
          <a:p>
            <a:pPr>
              <a:defRPr/>
            </a:pPr>
            <a:fld id="{23F7E90E-37B3-460B-91E2-FB26B4670D88}" type="slidenum">
              <a:rPr lang="en-US" smtClean="0"/>
              <a:pPr>
                <a:defRPr/>
              </a:pPr>
              <a:t>13</a:t>
            </a:fld>
            <a:endParaRPr lang="en-US" dirty="0"/>
          </a:p>
        </p:txBody>
      </p:sp>
    </p:spTree>
    <p:extLst>
      <p:ext uri="{BB962C8B-B14F-4D97-AF65-F5344CB8AC3E}">
        <p14:creationId xmlns:p14="http://schemas.microsoft.com/office/powerpoint/2010/main" val="1113851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Bhatia R, </a:t>
            </a:r>
            <a:r>
              <a:rPr lang="en-US" sz="1200" dirty="0" err="1"/>
              <a:t>Farhang</a:t>
            </a:r>
            <a:r>
              <a:rPr lang="en-US" sz="1200" dirty="0"/>
              <a:t> L, Heller J, Lee M, Orenstein M, Richardson M and </a:t>
            </a:r>
            <a:r>
              <a:rPr lang="en-US" sz="1200" dirty="0" err="1"/>
              <a:t>Wernham</a:t>
            </a:r>
            <a:r>
              <a:rPr lang="en-US" sz="1200" dirty="0"/>
              <a:t> A. </a:t>
            </a:r>
            <a:r>
              <a:rPr lang="en-US" sz="1200" kern="1200" dirty="0">
                <a:solidFill>
                  <a:schemeClr val="tx1"/>
                </a:solidFill>
                <a:effectLst/>
                <a:latin typeface="+mn-lt"/>
                <a:ea typeface="+mn-ea"/>
                <a:cs typeface="+mn-cs"/>
              </a:rPr>
              <a:t>Minimum Elements and Practice Standards for Health Impact Assessment, Version 3, September 2014. </a:t>
            </a:r>
          </a:p>
          <a:p>
            <a:r>
              <a:rPr lang="en-US" dirty="0">
                <a:hlinkClick r:id="rId3"/>
              </a:rPr>
              <a:t>https://pdfs.semanticscholar.org/040d/8ff2749f8ef2ec8b8233b7bffae9f7a38a12.pdf</a:t>
            </a:r>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dirty="0"/>
          </a:p>
        </p:txBody>
      </p:sp>
    </p:spTree>
    <p:extLst>
      <p:ext uri="{BB962C8B-B14F-4D97-AF65-F5344CB8AC3E}">
        <p14:creationId xmlns:p14="http://schemas.microsoft.com/office/powerpoint/2010/main" val="8805982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hlinkClick r:id="rId3"/>
              </a:rPr>
              <a:t>https://humanimpact.org/wp-content/uploads/2018/10/A-HIA-Toolkit_February-2011_Rev.pdf</a:t>
            </a:r>
            <a:endParaRPr lang="en-US" dirty="0"/>
          </a:p>
        </p:txBody>
      </p:sp>
      <p:sp>
        <p:nvSpPr>
          <p:cNvPr id="4" name="Slide Number Placeholder 3"/>
          <p:cNvSpPr>
            <a:spLocks noGrp="1"/>
          </p:cNvSpPr>
          <p:nvPr>
            <p:ph type="sldNum" sz="quarter" idx="10"/>
          </p:nvPr>
        </p:nvSpPr>
        <p:spPr/>
        <p:txBody>
          <a:bodyPr/>
          <a:lstStyle/>
          <a:p>
            <a:pPr>
              <a:defRPr/>
            </a:pPr>
            <a:fld id="{23F7E90E-37B3-460B-91E2-FB26B4670D88}" type="slidenum">
              <a:rPr lang="en-US" smtClean="0">
                <a:solidFill>
                  <a:srgbClr val="000000"/>
                </a:solidFill>
              </a:rPr>
              <a:pPr>
                <a:defRPr/>
              </a:pPr>
              <a:t>15</a:t>
            </a:fld>
            <a:endParaRPr lang="en-US" dirty="0">
              <a:solidFill>
                <a:srgbClr val="000000"/>
              </a:solidFill>
            </a:endParaRPr>
          </a:p>
        </p:txBody>
      </p:sp>
    </p:spTree>
    <p:extLst>
      <p:ext uri="{BB962C8B-B14F-4D97-AF65-F5344CB8AC3E}">
        <p14:creationId xmlns:p14="http://schemas.microsoft.com/office/powerpoint/2010/main" val="27711747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solidFill>
                  <a:schemeClr val="tx1"/>
                </a:solidFill>
                <a:latin typeface="Arial" panose="020B0604020202020204" pitchFamily="34" charset="0"/>
                <a:cs typeface="Arial" panose="020B0604020202020204" pitchFamily="34" charset="0"/>
              </a:rPr>
              <a:t>HIA Assessment step</a:t>
            </a:r>
          </a:p>
          <a:p>
            <a:endParaRPr lang="en-US" sz="2200" dirty="0">
              <a:solidFill>
                <a:schemeClr val="tx1"/>
              </a:solidFill>
              <a:latin typeface="Arial" panose="020B0604020202020204" pitchFamily="34" charset="0"/>
              <a:cs typeface="Arial" panose="020B0604020202020204" pitchFamily="34" charset="0"/>
            </a:endParaRPr>
          </a:p>
          <a:p>
            <a:r>
              <a:rPr lang="en-US" sz="2200" dirty="0">
                <a:solidFill>
                  <a:schemeClr val="tx1"/>
                </a:solidFill>
                <a:latin typeface="Arial" panose="020B0604020202020204" pitchFamily="34" charset="0"/>
                <a:cs typeface="Arial" panose="020B0604020202020204" pitchFamily="34" charset="0"/>
              </a:rPr>
              <a:t>What are your goals in assessing health impacts?</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To accurately predict specific health outcomes?</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To help decide whether the overall the project is good or bad for health?</a:t>
            </a:r>
          </a:p>
          <a:p>
            <a:pPr lvl="1">
              <a:buFont typeface="Arial" panose="020B0604020202020204" pitchFamily="34" charset="0"/>
              <a:buChar char="•"/>
            </a:pPr>
            <a:r>
              <a:rPr lang="en-US" sz="2200" dirty="0">
                <a:latin typeface="Arial" panose="020B0604020202020204" pitchFamily="34" charset="0"/>
                <a:cs typeface="Arial" panose="020B0604020202020204" pitchFamily="34" charset="0"/>
              </a:rPr>
              <a:t>To recognize potential linkages between the project and health, so that measures can be taken to </a:t>
            </a:r>
            <a:r>
              <a:rPr lang="en-US" sz="2200" i="1" dirty="0">
                <a:latin typeface="Arial" panose="020B0604020202020204" pitchFamily="34" charset="0"/>
                <a:cs typeface="Arial" panose="020B0604020202020204" pitchFamily="34" charset="0"/>
              </a:rPr>
              <a:t>minimize harm</a:t>
            </a:r>
            <a:r>
              <a:rPr lang="en-US" sz="2200" dirty="0">
                <a:latin typeface="Arial" panose="020B0604020202020204" pitchFamily="34" charset="0"/>
                <a:cs typeface="Arial" panose="020B0604020202020204" pitchFamily="34" charset="0"/>
              </a:rPr>
              <a:t> and </a:t>
            </a:r>
            <a:r>
              <a:rPr lang="en-US" sz="2200" i="1" dirty="0">
                <a:latin typeface="Arial" panose="020B0604020202020204" pitchFamily="34" charset="0"/>
                <a:cs typeface="Arial" panose="020B0604020202020204" pitchFamily="34" charset="0"/>
              </a:rPr>
              <a:t>maximize benefit</a:t>
            </a:r>
            <a:r>
              <a:rPr lang="en-US" sz="2200" dirty="0">
                <a:latin typeface="Arial" panose="020B0604020202020204" pitchFamily="34" charset="0"/>
                <a:cs typeface="Arial" panose="020B0604020202020204" pitchFamily="34" charset="0"/>
              </a:rPr>
              <a:t> to health.  In other words, to inform policy decisions and project design with a public health perspective.</a:t>
            </a:r>
          </a:p>
          <a:p>
            <a:pPr lvl="1">
              <a:buFont typeface="Arial" panose="020B0604020202020204" pitchFamily="34" charset="0"/>
              <a:buNone/>
            </a:pPr>
            <a:endParaRPr lang="en-US" sz="2200" dirty="0">
              <a:latin typeface="Arial" panose="020B0604020202020204" pitchFamily="34" charset="0"/>
              <a:cs typeface="Arial" panose="020B0604020202020204" pitchFamily="34" charset="0"/>
            </a:endParaRPr>
          </a:p>
          <a:p>
            <a:pPr lvl="1">
              <a:buFont typeface="Arial" panose="020B0604020202020204" pitchFamily="34" charset="0"/>
              <a:buNone/>
            </a:pPr>
            <a:r>
              <a:rPr lang="en-US" sz="2200" dirty="0">
                <a:latin typeface="Arial" panose="020B0604020202020204" pitchFamily="34" charset="0"/>
                <a:cs typeface="Arial" panose="020B0604020202020204" pitchFamily="34" charset="0"/>
              </a:rPr>
              <a:t>Important considerations:</a:t>
            </a:r>
            <a:endParaRPr lang="en-US" sz="2200" dirty="0">
              <a:solidFill>
                <a:schemeClr val="tx1"/>
              </a:solidFill>
              <a:latin typeface="Arial" panose="020B0604020202020204" pitchFamily="34" charset="0"/>
              <a:cs typeface="Arial" panose="020B0604020202020204" pitchFamily="34" charset="0"/>
            </a:endParaRPr>
          </a:p>
          <a:p>
            <a:pPr lvl="1">
              <a:buFont typeface="Arial" panose="020B0604020202020204" pitchFamily="34" charset="0"/>
              <a:buNone/>
            </a:pPr>
            <a:r>
              <a:rPr lang="en-US" dirty="0">
                <a:solidFill>
                  <a:schemeClr val="tx1"/>
                </a:solidFill>
                <a:latin typeface="Arial" panose="020B0604020202020204" pitchFamily="34" charset="0"/>
                <a:cs typeface="Arial" panose="020B0604020202020204" pitchFamily="34" charset="0"/>
              </a:rPr>
              <a:t>What sources of information/evidence exist to find the information that you need?</a:t>
            </a:r>
          </a:p>
          <a:p>
            <a:pPr lvl="1">
              <a:buFont typeface="Arial" panose="020B0604020202020204" pitchFamily="34" charset="0"/>
              <a:buNone/>
            </a:pPr>
            <a:r>
              <a:rPr lang="en-US" dirty="0">
                <a:solidFill>
                  <a:schemeClr val="tx1"/>
                </a:solidFill>
                <a:latin typeface="Arial" panose="020B0604020202020204" pitchFamily="34" charset="0"/>
                <a:cs typeface="Arial" panose="020B0604020202020204" pitchFamily="34" charset="0"/>
              </a:rPr>
              <a:t>Baseline health of “the population”</a:t>
            </a:r>
          </a:p>
          <a:p>
            <a:pPr lvl="1">
              <a:buFont typeface="Arial" panose="020B0604020202020204" pitchFamily="34" charset="0"/>
              <a:buNone/>
            </a:pPr>
            <a:r>
              <a:rPr lang="en-US" dirty="0">
                <a:solidFill>
                  <a:schemeClr val="tx1"/>
                </a:solidFill>
                <a:latin typeface="Arial" panose="020B0604020202020204" pitchFamily="34" charset="0"/>
                <a:cs typeface="Arial" panose="020B0604020202020204" pitchFamily="34" charset="0"/>
              </a:rPr>
              <a:t>Potential health affects to “the population”; who is the “the population?”</a:t>
            </a:r>
          </a:p>
          <a:p>
            <a:pPr lvl="1">
              <a:buFont typeface="Arial" panose="020B0604020202020204" pitchFamily="34" charset="0"/>
              <a:buChar char="•"/>
            </a:pPr>
            <a:endParaRPr lang="en-US" sz="220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dirty="0"/>
          </a:p>
        </p:txBody>
      </p:sp>
    </p:spTree>
    <p:extLst>
      <p:ext uri="{BB962C8B-B14F-4D97-AF65-F5344CB8AC3E}">
        <p14:creationId xmlns:p14="http://schemas.microsoft.com/office/powerpoint/2010/main" val="215860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t>Health is a state of complete physical, mental and social well-being and not merely the absence of disease or infirmity.</a:t>
            </a:r>
          </a:p>
          <a:p>
            <a:pPr eaLnBrk="1" hangingPunct="1"/>
            <a:endParaRPr lang="en-US" dirty="0"/>
          </a:p>
          <a:p>
            <a:pPr eaLnBrk="1" hangingPunct="1"/>
            <a:r>
              <a:rPr lang="en-US" dirty="0"/>
              <a:t>Many factors contribute to a person’s health.</a:t>
            </a:r>
          </a:p>
          <a:p>
            <a:pPr lvl="1" eaLnBrk="1" hangingPunct="1">
              <a:spcAft>
                <a:spcPts val="0"/>
              </a:spcAft>
            </a:pPr>
            <a:r>
              <a:rPr lang="en-US" dirty="0"/>
              <a:t>only 10% is actually related to healthcare,</a:t>
            </a:r>
            <a:r>
              <a:rPr lang="en-US" baseline="0" dirty="0"/>
              <a:t> 5% genetics, </a:t>
            </a:r>
            <a:endParaRPr lang="en-US" dirty="0"/>
          </a:p>
          <a:p>
            <a:pPr lvl="1" eaLnBrk="1" hangingPunct="1">
              <a:spcAft>
                <a:spcPts val="1834"/>
              </a:spcAft>
            </a:pPr>
            <a:r>
              <a:rPr lang="en-US" dirty="0"/>
              <a:t>physical environment, health behaviors, social and economic factors = estimated up to 85% - </a:t>
            </a:r>
            <a:r>
              <a:rPr lang="en-US" dirty="0">
                <a:hlinkClick r:id="rId3"/>
              </a:rPr>
              <a:t>https://www.countyhealthrankings.org/what-is-health</a:t>
            </a:r>
            <a:endParaRPr lang="en-US" dirty="0"/>
          </a:p>
          <a:p>
            <a:pPr eaLnBrk="1" hangingPunct="1"/>
            <a:endParaRPr lang="en-US" dirty="0"/>
          </a:p>
          <a:p>
            <a:pPr eaLnBrk="1" hangingPunct="1"/>
            <a:r>
              <a:rPr lang="en-US" dirty="0"/>
              <a:t>So many daily policy decisions made outside of the health sector have significant health implications that sometimes go unrecognized.</a:t>
            </a:r>
          </a:p>
          <a:p>
            <a:pPr lvl="1" eaLnBrk="1" hangingPunct="1"/>
            <a:r>
              <a:rPr lang="en-US" dirty="0"/>
              <a:t>resulting in missed opportunities for health benefits or</a:t>
            </a:r>
            <a:r>
              <a:rPr lang="en-US" baseline="0" dirty="0"/>
              <a:t> increased </a:t>
            </a:r>
            <a:r>
              <a:rPr lang="en-US" dirty="0"/>
              <a:t>costs down the road.</a:t>
            </a:r>
          </a:p>
        </p:txBody>
      </p:sp>
      <p:sp>
        <p:nvSpPr>
          <p:cNvPr id="4" name="Slide Number Placeholder 3"/>
          <p:cNvSpPr>
            <a:spLocks noGrp="1"/>
          </p:cNvSpPr>
          <p:nvPr>
            <p:ph type="sldNum" sz="quarter" idx="5"/>
          </p:nvPr>
        </p:nvSpPr>
        <p:spPr/>
        <p:txBody>
          <a:bodyPr/>
          <a:lstStyle/>
          <a:p>
            <a:fld id="{E8279E6D-00A9-4B64-8C3A-9DDF802CB60D}" type="slidenum">
              <a:rPr lang="en-US" smtClean="0"/>
              <a:t>2</a:t>
            </a:fld>
            <a:endParaRPr lang="en-US" dirty="0"/>
          </a:p>
        </p:txBody>
      </p:sp>
    </p:spTree>
    <p:extLst>
      <p:ext uri="{BB962C8B-B14F-4D97-AF65-F5344CB8AC3E}">
        <p14:creationId xmlns:p14="http://schemas.microsoft.com/office/powerpoint/2010/main" val="2411727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ＭＳ Ｐゴシック"/>
              </a:rPr>
              <a:t>The challenge is that many decisions about the design and planning of where we live and work are made without health concerns in mind.  Tools exist to bridge that gap. </a:t>
            </a: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dirty="0"/>
          </a:p>
        </p:txBody>
      </p:sp>
    </p:spTree>
    <p:extLst>
      <p:ext uri="{BB962C8B-B14F-4D97-AF65-F5344CB8AC3E}">
        <p14:creationId xmlns:p14="http://schemas.microsoft.com/office/powerpoint/2010/main" val="1429760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An Introduction to Health in All Policies: A Guide for State and Local Governments. </a:t>
            </a:r>
            <a:r>
              <a:rPr lang="en-US" dirty="0">
                <a:hlinkClick r:id="rId3"/>
              </a:rPr>
              <a:t>http://www.phi.org/uploads/application/files/udt4vq0y712qpb1o4p62dexjlgxlnogpq15gr8pti3y7ckzysi.pdf</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(Brief) </a:t>
            </a:r>
            <a:r>
              <a:rPr lang="en-US" sz="1200" u="sng" kern="1200" dirty="0">
                <a:solidFill>
                  <a:schemeClr val="tx1"/>
                </a:solidFill>
                <a:effectLst/>
                <a:latin typeface="+mn-lt"/>
                <a:ea typeface="+mn-ea"/>
                <a:cs typeface="+mn-cs"/>
                <a:hlinkClick r:id="rId4"/>
              </a:rPr>
              <a:t>https://www.phi.org/uploads/files/Four_Pager_Health_in_All_Policies-A_Guide_for_State_and_Local_Governments.pdf</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10D676C2-3870-40BC-B7C1-CEF2EF2072BB}"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341378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Collins J, Koplan JP.  Health impact assessment: a step toward health in all policies. Journal of the American Medical Association 2009; 302(3):315-17.</a:t>
            </a:r>
          </a:p>
          <a:p>
            <a:endParaRPr lang="en-US" dirty="0"/>
          </a:p>
        </p:txBody>
      </p:sp>
      <p:sp>
        <p:nvSpPr>
          <p:cNvPr id="4" name="Slide Number Placeholder 3"/>
          <p:cNvSpPr>
            <a:spLocks noGrp="1"/>
          </p:cNvSpPr>
          <p:nvPr>
            <p:ph type="sldNum" sz="quarter" idx="10"/>
          </p:nvPr>
        </p:nvSpPr>
        <p:spPr/>
        <p:txBody>
          <a:bodyPr/>
          <a:lstStyle/>
          <a:p>
            <a:pPr>
              <a:defRPr/>
            </a:pPr>
            <a:fld id="{23F7E90E-37B3-460B-91E2-FB26B4670D88}" type="slidenum">
              <a:rPr lang="en-US" smtClean="0"/>
              <a:pPr>
                <a:defRPr/>
              </a:pPr>
              <a:t>5</a:t>
            </a:fld>
            <a:endParaRPr lang="en-US" dirty="0"/>
          </a:p>
        </p:txBody>
      </p:sp>
    </p:spTree>
    <p:extLst>
      <p:ext uri="{BB962C8B-B14F-4D97-AF65-F5344CB8AC3E}">
        <p14:creationId xmlns:p14="http://schemas.microsoft.com/office/powerpoint/2010/main" val="122796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baseline="0" dirty="0"/>
              <a:t>This definition of health impact assessment comes from the National Research Council, which developed guidance for HIAs in 2010.  </a:t>
            </a:r>
          </a:p>
          <a:p>
            <a:endParaRPr lang="en-US" baseline="0" dirty="0"/>
          </a:p>
          <a:p>
            <a:r>
              <a:rPr lang="en-US" baseline="0" dirty="0"/>
              <a:t>I will emphasize a few things about this definition:</a:t>
            </a:r>
          </a:p>
          <a:p>
            <a:pPr marL="232913" indent="-232913">
              <a:buAutoNum type="arabicPeriod"/>
            </a:pPr>
            <a:r>
              <a:rPr lang="en-US" baseline="0" dirty="0"/>
              <a:t>An HIA is a defined </a:t>
            </a:r>
            <a:r>
              <a:rPr lang="en-US" b="1" baseline="0" dirty="0"/>
              <a:t>process (not just a study)</a:t>
            </a:r>
            <a:r>
              <a:rPr lang="en-US" baseline="0" dirty="0"/>
              <a:t>. It is defined by 6 steps.</a:t>
            </a:r>
          </a:p>
          <a:p>
            <a:pPr marL="232913" indent="-232913" defTabSz="931684">
              <a:buFontTx/>
              <a:buAutoNum type="arabicPeriod"/>
              <a:defRPr/>
            </a:pPr>
            <a:r>
              <a:rPr lang="en-US" baseline="0" dirty="0"/>
              <a:t>The assessment of impacts may take quantitative data, gray literature, stakeholder input, and expert judgment into consideration. </a:t>
            </a:r>
            <a:r>
              <a:rPr lang="en-US" b="1" dirty="0">
                <a:solidFill>
                  <a:srgbClr val="000000"/>
                </a:solidFill>
              </a:rPr>
              <a:t>HIA is intended to be pragmatic</a:t>
            </a:r>
            <a:r>
              <a:rPr lang="en-US" dirty="0">
                <a:solidFill>
                  <a:srgbClr val="000000"/>
                </a:solidFill>
              </a:rPr>
              <a:t>:  It is not about elegant quantitative models as much as providing timely, useful judgments based on available knowledge and public health expertise.</a:t>
            </a:r>
          </a:p>
          <a:p>
            <a:pPr marL="232913" indent="-232913" defTabSz="931684">
              <a:buFontTx/>
              <a:buAutoNum type="arabicPeriod"/>
              <a:defRPr/>
            </a:pPr>
            <a:r>
              <a:rPr lang="en-US" baseline="0" dirty="0"/>
              <a:t>HIA focuses on equity: looks not just at effects, but also the distribution of those effects within a population. </a:t>
            </a:r>
          </a:p>
          <a:p>
            <a:pPr marL="232913" indent="-232913">
              <a:buAutoNum type="arabicPeriod"/>
            </a:pPr>
            <a:r>
              <a:rPr lang="en-US" baseline="0" dirty="0"/>
              <a:t>Stakeholders are engaged at every step of the process—including those in the community that will be affected by a decision, policymakers, and others with an interest in the outcome</a:t>
            </a:r>
          </a:p>
          <a:p>
            <a:pPr marL="232913" indent="-232913">
              <a:buAutoNum type="arabicPeriod"/>
            </a:pPr>
            <a:r>
              <a:rPr lang="en-US" b="1" dirty="0">
                <a:solidFill>
                  <a:srgbClr val="000000"/>
                </a:solidFill>
              </a:rPr>
              <a:t>HIA is focused on solutions</a:t>
            </a:r>
            <a:r>
              <a:rPr lang="en-US" dirty="0">
                <a:solidFill>
                  <a:srgbClr val="000000"/>
                </a:solidFill>
              </a:rPr>
              <a:t>: offers feasible recommendations that can help minimize risks and maximize benefits. </a:t>
            </a:r>
          </a:p>
          <a:p>
            <a:pPr marL="232913" indent="-232913">
              <a:buAutoNum type="arabicPeriod"/>
            </a:pPr>
            <a:endParaRPr lang="en-US" dirty="0">
              <a:solidFill>
                <a:srgbClr val="000000"/>
              </a:solidFill>
            </a:endParaRPr>
          </a:p>
          <a:p>
            <a:pPr>
              <a:spcAft>
                <a:spcPts val="1834"/>
              </a:spcAft>
              <a:buFontTx/>
              <a:buChar char="•"/>
            </a:pPr>
            <a:r>
              <a:rPr lang="en-US" kern="0" dirty="0">
                <a:solidFill>
                  <a:prstClr val="black"/>
                </a:solidFill>
              </a:rPr>
              <a:t>Predicts anticipated health (equity) impacts of a proposed decision/project</a:t>
            </a:r>
          </a:p>
          <a:p>
            <a:pPr>
              <a:spcAft>
                <a:spcPts val="1834"/>
              </a:spcAft>
              <a:buFontTx/>
              <a:buChar char="•"/>
            </a:pPr>
            <a:r>
              <a:rPr lang="en-US" kern="0" dirty="0">
                <a:solidFill>
                  <a:prstClr val="black"/>
                </a:solidFill>
              </a:rPr>
              <a:t>Translates science and community voice into recommendations for balance, well-informed policies</a:t>
            </a:r>
          </a:p>
          <a:p>
            <a:pPr>
              <a:spcAft>
                <a:spcPts val="1834"/>
              </a:spcAft>
              <a:buFontTx/>
              <a:buChar char="•"/>
            </a:pPr>
            <a:r>
              <a:rPr lang="en-US" kern="0" dirty="0">
                <a:solidFill>
                  <a:prstClr val="black"/>
                </a:solidFill>
              </a:rPr>
              <a:t>Helps impacted populations and decision makers weigh trade-offs and understand the direct  and indirect health impacts of your work</a:t>
            </a:r>
          </a:p>
          <a:p>
            <a:pPr>
              <a:spcAft>
                <a:spcPts val="1834"/>
              </a:spcAft>
              <a:buFontTx/>
              <a:buChar char="•"/>
            </a:pPr>
            <a:r>
              <a:rPr lang="en-US" kern="0" dirty="0">
                <a:solidFill>
                  <a:prstClr val="black"/>
                </a:solidFill>
              </a:rPr>
              <a:t>I</a:t>
            </a:r>
            <a:r>
              <a:rPr lang="en-US" kern="0" dirty="0"/>
              <a:t>ncreases community capacity and addresses community concerns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Improving Health in the United States: The role of health impact assessment. Report in Brief. National Academy of Sciences, 2011. </a:t>
            </a:r>
          </a:p>
          <a:p>
            <a:r>
              <a:rPr lang="en-US" sz="1200" kern="1200" dirty="0">
                <a:solidFill>
                  <a:schemeClr val="tx1"/>
                </a:solidFill>
                <a:effectLst/>
                <a:latin typeface="+mn-lt"/>
                <a:ea typeface="+mn-ea"/>
                <a:cs typeface="+mn-cs"/>
              </a:rPr>
              <a:t>	</a:t>
            </a:r>
            <a:r>
              <a:rPr lang="en-US" sz="1200" u="sng" kern="1200" dirty="0">
                <a:solidFill>
                  <a:schemeClr val="tx1"/>
                </a:solidFill>
                <a:effectLst/>
                <a:latin typeface="+mn-lt"/>
                <a:ea typeface="+mn-ea"/>
                <a:cs typeface="+mn-cs"/>
                <a:hlinkClick r:id="rId3"/>
              </a:rPr>
              <a:t>http://www.nap.edu/catalog/13229/improving-health-in-the-united-states-the-role-of-health</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0"/>
            <a:r>
              <a:rPr lang="en-US" sz="1200" kern="1200" dirty="0">
                <a:solidFill>
                  <a:schemeClr val="tx1"/>
                </a:solidFill>
                <a:effectLst/>
                <a:latin typeface="+mn-lt"/>
                <a:ea typeface="+mn-ea"/>
                <a:cs typeface="+mn-cs"/>
              </a:rPr>
              <a:t>Minimum Elements and Practice Standards for Health Impact Assessment, Version 3, September 2014. </a:t>
            </a:r>
          </a:p>
          <a:p>
            <a:endParaRPr lang="en-US" dirty="0">
              <a:solidFill>
                <a:srgbClr val="000000"/>
              </a:solidFill>
            </a:endParaRPr>
          </a:p>
          <a:p>
            <a:endParaRPr lang="en-US" dirty="0"/>
          </a:p>
        </p:txBody>
      </p:sp>
      <p:sp>
        <p:nvSpPr>
          <p:cNvPr id="4" name="Slide Number Placeholder 3"/>
          <p:cNvSpPr>
            <a:spLocks noGrp="1"/>
          </p:cNvSpPr>
          <p:nvPr>
            <p:ph type="sldNum" sz="quarter" idx="10"/>
          </p:nvPr>
        </p:nvSpPr>
        <p:spPr/>
        <p:txBody>
          <a:bodyPr/>
          <a:lstStyle/>
          <a:p>
            <a:pPr>
              <a:defRPr/>
            </a:pPr>
            <a:fld id="{792EB0E8-D58D-448A-91C4-7C18E9CA1302}" type="slidenum">
              <a:rPr lang="en-US" smtClean="0">
                <a:solidFill>
                  <a:prstClr val="black"/>
                </a:solidFill>
              </a:rPr>
              <a:pPr>
                <a:defRPr/>
              </a:pPr>
              <a:t>6</a:t>
            </a:fld>
            <a:endParaRPr lang="en-US" dirty="0">
              <a:solidFill>
                <a:prstClr val="black"/>
              </a:solidFill>
            </a:endParaRPr>
          </a:p>
        </p:txBody>
      </p:sp>
    </p:spTree>
    <p:extLst>
      <p:ext uri="{BB962C8B-B14F-4D97-AF65-F5344CB8AC3E}">
        <p14:creationId xmlns:p14="http://schemas.microsoft.com/office/powerpoint/2010/main" val="1698589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latin typeface="Arial" charset="0"/>
                <a:ea typeface="ＭＳ Ｐゴシック" pitchFamily="1" charset="-128"/>
                <a:cs typeface="+mn-cs"/>
              </a:rPr>
              <a:t>HIAs view health from a broad perspective. It looks systematically across the entire spectrum of factors that drive community health and </a:t>
            </a:r>
          </a:p>
          <a:p>
            <a:pPr lvl="0"/>
            <a:r>
              <a:rPr lang="en-US" dirty="0">
                <a:latin typeface="Arial" charset="0"/>
                <a:ea typeface="ＭＳ Ｐゴシック" pitchFamily="1" charset="-128"/>
                <a:cs typeface="+mn-cs"/>
              </a:rPr>
              <a:t>Takes into account a wide range of environmental factors, such as housing conditions, roadway safety, employment, environmental conditions, and social factors that lead to health outcomes. </a:t>
            </a:r>
          </a:p>
          <a:p>
            <a:endParaRPr lang="en-US" dirty="0"/>
          </a:p>
        </p:txBody>
      </p:sp>
      <p:sp>
        <p:nvSpPr>
          <p:cNvPr id="4" name="Slide Number Placeholder 3"/>
          <p:cNvSpPr>
            <a:spLocks noGrp="1"/>
          </p:cNvSpPr>
          <p:nvPr>
            <p:ph type="sldNum" sz="quarter" idx="10"/>
          </p:nvPr>
        </p:nvSpPr>
        <p:spPr/>
        <p:txBody>
          <a:bodyPr/>
          <a:lstStyle/>
          <a:p>
            <a:pPr>
              <a:defRPr/>
            </a:pPr>
            <a:fld id="{27F2E8E4-9CC3-4FAA-96A7-8E508BC0DE04}"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34310294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https://humanimpact.org/wp-content/uploads/2018/10/A-HIA-Toolkit_February-2011_Rev.pdf</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dirty="0"/>
          </a:p>
        </p:txBody>
      </p:sp>
    </p:spTree>
    <p:extLst>
      <p:ext uri="{BB962C8B-B14F-4D97-AF65-F5344CB8AC3E}">
        <p14:creationId xmlns:p14="http://schemas.microsoft.com/office/powerpoint/2010/main" val="2335655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23F7E90E-37B3-460B-91E2-FB26B4670D88}" type="slidenum">
              <a:rPr lang="en-US" smtClean="0"/>
              <a:pPr>
                <a:defRPr/>
              </a:pPr>
              <a:t>9</a:t>
            </a:fld>
            <a:endParaRPr lang="en-US" dirty="0"/>
          </a:p>
        </p:txBody>
      </p:sp>
    </p:spTree>
    <p:extLst>
      <p:ext uri="{BB962C8B-B14F-4D97-AF65-F5344CB8AC3E}">
        <p14:creationId xmlns:p14="http://schemas.microsoft.com/office/powerpoint/2010/main" val="14512520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8_Custom Layout">
    <p:spTree>
      <p:nvGrpSpPr>
        <p:cNvPr id="1" name=""/>
        <p:cNvGrpSpPr/>
        <p:nvPr/>
      </p:nvGrpSpPr>
      <p:grpSpPr>
        <a:xfrm>
          <a:off x="0" y="0"/>
          <a:ext cx="0" cy="0"/>
          <a:chOff x="0" y="0"/>
          <a:chExt cx="0" cy="0"/>
        </a:xfrm>
      </p:grpSpPr>
      <p:sp>
        <p:nvSpPr>
          <p:cNvPr id="4" name="TextBox 3"/>
          <p:cNvSpPr txBox="1"/>
          <p:nvPr userDrawn="1"/>
        </p:nvSpPr>
        <p:spPr>
          <a:xfrm>
            <a:off x="0" y="5887042"/>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prstClr val="white"/>
                </a:solidFill>
                <a:latin typeface="Arial"/>
                <a:ea typeface="ＭＳ Ｐゴシック" pitchFamily="1" charset="-128"/>
                <a:cs typeface="Arial"/>
              </a:rPr>
              <a:t>© 2014, Johns Hopkins University. All rights reserved</a:t>
            </a:r>
            <a:r>
              <a:rPr lang="en-US" sz="1050" b="0" baseline="30000" dirty="0">
                <a:solidFill>
                  <a:srgbClr val="FFFFFF"/>
                </a:solidFill>
                <a:latin typeface="Arial"/>
                <a:ea typeface="ＭＳ Ｐゴシック" pitchFamily="1" charset="-128"/>
                <a:cs typeface="Arial"/>
              </a:rPr>
              <a:t>.</a:t>
            </a:r>
          </a:p>
        </p:txBody>
      </p:sp>
      <p:sp>
        <p:nvSpPr>
          <p:cNvPr id="7"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002D72"/>
                </a:solidFill>
                <a:latin typeface="Times New Roman"/>
                <a:cs typeface="Times New Roman"/>
              </a:defRPr>
            </a:lvl1pPr>
          </a:lstStyle>
          <a:p>
            <a:r>
              <a:rPr lang="en-US" dirty="0"/>
              <a:t>Slide Header</a:t>
            </a:r>
          </a:p>
        </p:txBody>
      </p:sp>
      <p:sp>
        <p:nvSpPr>
          <p:cNvPr id="9"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endParaRPr lang="en-US" dirty="0"/>
          </a:p>
          <a:p>
            <a:pPr lvl="0"/>
            <a:r>
              <a:rPr lang="en-US" dirty="0"/>
              <a:t>Subhead</a:t>
            </a:r>
            <a:br>
              <a:rPr lang="en-US" dirty="0"/>
            </a:b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11" name="TextBox 10"/>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Arial"/>
                <a:ea typeface="ＭＳ Ｐゴシック" pitchFamily="1" charset="-128"/>
                <a:cs typeface="Arial"/>
              </a:rPr>
              <a:t>© 2014, Johns Hopkins University. All rights reserved.</a:t>
            </a:r>
          </a:p>
        </p:txBody>
      </p:sp>
      <p:sp>
        <p:nvSpPr>
          <p:cNvPr id="12" name="TextBox 11"/>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Arial"/>
                <a:ea typeface="ＭＳ Ｐゴシック" pitchFamily="1" charset="-128"/>
                <a:cs typeface="Arial"/>
              </a:rPr>
              <a:t>© 2014, Johns Hopkins University. All rights reserved.</a:t>
            </a:r>
          </a:p>
        </p:txBody>
      </p:sp>
      <p:sp>
        <p:nvSpPr>
          <p:cNvPr id="13" name="TextBox 12"/>
          <p:cNvSpPr txBox="1"/>
          <p:nvPr userDrawn="1"/>
        </p:nvSpPr>
        <p:spPr>
          <a:xfrm>
            <a:off x="-2116" y="6585888"/>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Arial"/>
                <a:ea typeface="ＭＳ Ｐゴシック" pitchFamily="1" charset="-128"/>
                <a:cs typeface="Arial"/>
              </a:rPr>
              <a:t>© 2014, Johns Hopkins University. All rights reserved.</a:t>
            </a:r>
          </a:p>
        </p:txBody>
      </p:sp>
      <p:pic>
        <p:nvPicPr>
          <p:cNvPr id="10" name="Picture 9" descr="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0505"/>
            <a:ext cx="12192000" cy="415636"/>
          </a:xfrm>
          <a:prstGeom prst="rect">
            <a:avLst/>
          </a:prstGeom>
        </p:spPr>
      </p:pic>
      <p:sp>
        <p:nvSpPr>
          <p:cNvPr id="16" name="TextBox 15"/>
          <p:cNvSpPr txBox="1"/>
          <p:nvPr userDrawn="1"/>
        </p:nvSpPr>
        <p:spPr>
          <a:xfrm>
            <a:off x="0" y="6594153"/>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Gentona Book"/>
                <a:ea typeface="ＭＳ Ｐゴシック" pitchFamily="1" charset="-128"/>
                <a:cs typeface="Gentona Book"/>
              </a:rPr>
              <a:t>© 2014, Johns Hopkins University. All rights reserved.</a:t>
            </a:r>
          </a:p>
        </p:txBody>
      </p:sp>
    </p:spTree>
    <p:extLst>
      <p:ext uri="{BB962C8B-B14F-4D97-AF65-F5344CB8AC3E}">
        <p14:creationId xmlns:p14="http://schemas.microsoft.com/office/powerpoint/2010/main" val="178331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1"/>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228229-D862-4363-B764-342A964DBA3A}" type="datetimeFigureOut">
              <a:rPr lang="en-US" sz="2400" b="0" smtClean="0">
                <a:solidFill>
                  <a:prstClr val="black">
                    <a:tint val="75000"/>
                  </a:prstClr>
                </a:solidFill>
                <a:latin typeface="Arial" charset="0"/>
                <a:ea typeface="ＭＳ Ｐゴシック" pitchFamily="1" charset="-128"/>
              </a:rPr>
              <a:pPr/>
              <a:t>9/22/2020</a:t>
            </a:fld>
            <a:endParaRPr lang="en-US" sz="2400" b="0" dirty="0">
              <a:solidFill>
                <a:prstClr val="black">
                  <a:tint val="75000"/>
                </a:prstClr>
              </a:solidFill>
              <a:latin typeface="Arial" charset="0"/>
              <a:ea typeface="ＭＳ Ｐゴシック" pitchFamily="1" charset="-128"/>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sz="2400" b="0" dirty="0">
              <a:solidFill>
                <a:prstClr val="black">
                  <a:tint val="75000"/>
                </a:prstClr>
              </a:solidFill>
              <a:latin typeface="Arial" charset="0"/>
              <a:ea typeface="ＭＳ Ｐゴシック" pitchFamily="1" charset="-128"/>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4AF72C33-8133-40CC-954E-ACC5C26E1949}" type="slidenum">
              <a:rPr lang="en-US" sz="2400" b="0" smtClean="0">
                <a:solidFill>
                  <a:prstClr val="black">
                    <a:tint val="75000"/>
                  </a:prstClr>
                </a:solidFill>
                <a:latin typeface="Arial" charset="0"/>
                <a:ea typeface="ＭＳ Ｐゴシック" pitchFamily="1" charset="-128"/>
              </a:rPr>
              <a:pPr/>
              <a:t>‹#›</a:t>
            </a:fld>
            <a:endParaRPr lang="en-US" sz="2400" b="0" dirty="0">
              <a:solidFill>
                <a:prstClr val="black">
                  <a:tint val="75000"/>
                </a:prstClr>
              </a:solidFill>
              <a:latin typeface="Arial" charset="0"/>
              <a:ea typeface="ＭＳ Ｐゴシック" pitchFamily="1" charset="-128"/>
            </a:endParaRPr>
          </a:p>
        </p:txBody>
      </p:sp>
    </p:spTree>
    <p:extLst>
      <p:ext uri="{BB962C8B-B14F-4D97-AF65-F5344CB8AC3E}">
        <p14:creationId xmlns:p14="http://schemas.microsoft.com/office/powerpoint/2010/main" val="2290380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002D72"/>
                </a:solidFill>
                <a:latin typeface="Times New Roman"/>
                <a:cs typeface="Times New Roman"/>
              </a:defRPr>
            </a:lvl1pPr>
          </a:lstStyle>
          <a:p>
            <a:r>
              <a:rPr lang="en-US" dirty="0"/>
              <a:t>Presentation Outline</a:t>
            </a:r>
          </a:p>
        </p:txBody>
      </p:sp>
      <p:sp>
        <p:nvSpPr>
          <p:cNvPr id="7"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chemeClr val="tx1"/>
                </a:solidFill>
                <a:latin typeface="Arial"/>
                <a:cs typeface="Arial"/>
              </a:defRPr>
            </a:lvl1pPr>
          </a:lstStyle>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4" name="TextBox 3"/>
          <p:cNvSpPr txBox="1"/>
          <p:nvPr userDrawn="1"/>
        </p:nvSpPr>
        <p:spPr>
          <a:xfrm>
            <a:off x="0" y="6591222"/>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Arial"/>
                <a:ea typeface="ＭＳ Ｐゴシック" pitchFamily="1" charset="-128"/>
                <a:cs typeface="Arial"/>
              </a:rPr>
              <a:t>© 2014, Johns Hopkins University. All rights reserved.</a:t>
            </a:r>
          </a:p>
        </p:txBody>
      </p:sp>
      <p:sp>
        <p:nvSpPr>
          <p:cNvPr id="10" name="TextBox 9"/>
          <p:cNvSpPr txBox="1"/>
          <p:nvPr userDrawn="1"/>
        </p:nvSpPr>
        <p:spPr>
          <a:xfrm>
            <a:off x="-2116" y="6056706"/>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Gentona Book"/>
                <a:ea typeface="ＭＳ Ｐゴシック" pitchFamily="1" charset="-128"/>
                <a:cs typeface="Gentona Book"/>
              </a:rPr>
              <a:t>© 2014, Johns Hopkins University. All rights reserved.</a:t>
            </a:r>
          </a:p>
        </p:txBody>
      </p:sp>
      <p:pic>
        <p:nvPicPr>
          <p:cNvPr id="5" name="Picture 4" descr="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0505"/>
            <a:ext cx="12192000" cy="415636"/>
          </a:xfrm>
          <a:prstGeom prst="rect">
            <a:avLst/>
          </a:prstGeom>
        </p:spPr>
      </p:pic>
      <p:sp>
        <p:nvSpPr>
          <p:cNvPr id="9" name="TextBox 8"/>
          <p:cNvSpPr txBox="1"/>
          <p:nvPr userDrawn="1"/>
        </p:nvSpPr>
        <p:spPr>
          <a:xfrm>
            <a:off x="0" y="6594153"/>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Gentona Book"/>
                <a:ea typeface="ＭＳ Ｐゴシック" pitchFamily="1" charset="-128"/>
                <a:cs typeface="Gentona Book"/>
              </a:rPr>
              <a:t>© 2014, Johns Hopkins University. All rights reserved.</a:t>
            </a:r>
          </a:p>
        </p:txBody>
      </p:sp>
    </p:spTree>
    <p:extLst>
      <p:ext uri="{BB962C8B-B14F-4D97-AF65-F5344CB8AC3E}">
        <p14:creationId xmlns:p14="http://schemas.microsoft.com/office/powerpoint/2010/main" val="98301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9_Custom Layout">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629520" y="373275"/>
            <a:ext cx="10972800" cy="1143000"/>
          </a:xfrm>
          <a:prstGeom prst="rect">
            <a:avLst/>
          </a:prstGeom>
        </p:spPr>
        <p:txBody>
          <a:bodyPr vert="horz"/>
          <a:lstStyle>
            <a:lvl1pPr algn="l">
              <a:defRPr b="1">
                <a:solidFill>
                  <a:srgbClr val="002D72"/>
                </a:solidFill>
                <a:latin typeface="Times New Roman"/>
                <a:cs typeface="Times New Roman"/>
              </a:defRPr>
            </a:lvl1pPr>
          </a:lstStyle>
          <a:p>
            <a:r>
              <a:rPr lang="en-US" dirty="0"/>
              <a:t>Slide Header</a:t>
            </a:r>
          </a:p>
        </p:txBody>
      </p:sp>
      <p:sp>
        <p:nvSpPr>
          <p:cNvPr id="9" name="Text Placeholder 7"/>
          <p:cNvSpPr>
            <a:spLocks noGrp="1"/>
          </p:cNvSpPr>
          <p:nvPr>
            <p:ph type="body" sz="quarter" idx="10" hasCustomPrompt="1"/>
          </p:nvPr>
        </p:nvSpPr>
        <p:spPr>
          <a:xfrm>
            <a:off x="635390" y="1226130"/>
            <a:ext cx="10371277" cy="4096328"/>
          </a:xfrm>
          <a:prstGeom prst="rect">
            <a:avLst/>
          </a:prstGeom>
        </p:spPr>
        <p:txBody>
          <a:bodyPr vert="horz"/>
          <a:lstStyle>
            <a:lvl1pPr marL="0" marR="0" indent="0" algn="l" defTabSz="457200" rtl="0" eaLnBrk="1" fontAlgn="auto" latinLnBrk="0" hangingPunct="1">
              <a:lnSpc>
                <a:spcPct val="80000"/>
              </a:lnSpc>
              <a:spcBef>
                <a:spcPct val="20000"/>
              </a:spcBef>
              <a:spcAft>
                <a:spcPts val="0"/>
              </a:spcAft>
              <a:buClrTx/>
              <a:buSzTx/>
              <a:buFont typeface="Arial"/>
              <a:buNone/>
              <a:tabLst/>
              <a:defRPr sz="2400" baseline="0">
                <a:solidFill>
                  <a:srgbClr val="000000"/>
                </a:solidFill>
                <a:latin typeface="Arial"/>
                <a:cs typeface="Arial"/>
              </a:defRPr>
            </a:lvl1pPr>
          </a:lstStyle>
          <a:p>
            <a:pPr lvl="0"/>
            <a:r>
              <a:rPr lang="en-US" dirty="0"/>
              <a:t>Subhead</a:t>
            </a:r>
          </a:p>
          <a:p>
            <a:pPr lvl="0"/>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endParaRPr lang="en-US" dirty="0"/>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Subhead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marL="0" marR="0" lvl="0" indent="0" algn="l" defTabSz="457200" rtl="0" eaLnBrk="1" fontAlgn="auto" latinLnBrk="0" hangingPunct="1">
              <a:lnSpc>
                <a:spcPct val="80000"/>
              </a:lnSpc>
              <a:spcBef>
                <a:spcPct val="20000"/>
              </a:spcBef>
              <a:spcAft>
                <a:spcPts val="0"/>
              </a:spcAft>
              <a:buClrTx/>
              <a:buSzTx/>
              <a:buFont typeface="Arial"/>
              <a:buNone/>
              <a:tabLst/>
              <a:defRPr/>
            </a:pPr>
            <a:r>
              <a:rPr lang="en-US" dirty="0"/>
              <a:t>• Magna </a:t>
            </a:r>
            <a:r>
              <a:rPr lang="en-US" dirty="0" err="1"/>
              <a:t>aliquam</a:t>
            </a:r>
            <a:r>
              <a:rPr lang="en-US" dirty="0"/>
              <a:t> </a:t>
            </a:r>
            <a:r>
              <a:rPr lang="en-US" dirty="0" err="1"/>
              <a:t>erat</a:t>
            </a:r>
            <a:r>
              <a:rPr lang="en-US" dirty="0"/>
              <a:t> </a:t>
            </a:r>
            <a:r>
              <a:rPr lang="en-US" dirty="0" err="1"/>
              <a:t>volupat</a:t>
            </a:r>
            <a:r>
              <a:rPr lang="en-US" dirty="0"/>
              <a:t> </a:t>
            </a:r>
            <a:r>
              <a:rPr lang="en-US" dirty="0" err="1"/>
              <a:t>wisi</a:t>
            </a:r>
            <a:r>
              <a:rPr lang="en-US" dirty="0"/>
              <a:t> ad</a:t>
            </a:r>
          </a:p>
          <a:p>
            <a:pPr lvl="0"/>
            <a:endParaRPr lang="en-US" dirty="0"/>
          </a:p>
          <a:p>
            <a:pPr lvl="0"/>
            <a:endParaRPr lang="en-US" dirty="0"/>
          </a:p>
        </p:txBody>
      </p:sp>
      <p:sp>
        <p:nvSpPr>
          <p:cNvPr id="11" name="TextBox 10"/>
          <p:cNvSpPr txBox="1"/>
          <p:nvPr userDrawn="1"/>
        </p:nvSpPr>
        <p:spPr>
          <a:xfrm>
            <a:off x="214267" y="6585920"/>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Arial"/>
                <a:ea typeface="ＭＳ Ｐゴシック" pitchFamily="1" charset="-128"/>
                <a:cs typeface="Arial"/>
              </a:rPr>
              <a:t>© 2014, Johns Hopkins University. All rights reserved.</a:t>
            </a:r>
          </a:p>
        </p:txBody>
      </p:sp>
      <p:pic>
        <p:nvPicPr>
          <p:cNvPr id="7" name="Picture 6" descr="bottom.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450505"/>
            <a:ext cx="12192000" cy="415636"/>
          </a:xfrm>
          <a:prstGeom prst="rect">
            <a:avLst/>
          </a:prstGeom>
        </p:spPr>
      </p:pic>
      <p:sp>
        <p:nvSpPr>
          <p:cNvPr id="10" name="TextBox 9"/>
          <p:cNvSpPr txBox="1"/>
          <p:nvPr userDrawn="1"/>
        </p:nvSpPr>
        <p:spPr>
          <a:xfrm>
            <a:off x="0" y="6594153"/>
            <a:ext cx="12192000" cy="190579"/>
          </a:xfrm>
          <a:prstGeom prst="rect">
            <a:avLst/>
          </a:prstGeom>
          <a:noFill/>
          <a:ln>
            <a:noFill/>
          </a:ln>
        </p:spPr>
        <p:txBody>
          <a:bodyPr wrap="square" lIns="82056" tIns="41028" rIns="82056" bIns="41028" rtlCol="0">
            <a:spAutoFit/>
          </a:bodyPr>
          <a:lstStyle/>
          <a:p>
            <a:pPr algn="ctr" defTabSz="457200" eaLnBrk="1" fontAlgn="auto" hangingPunct="1">
              <a:spcBef>
                <a:spcPts val="0"/>
              </a:spcBef>
              <a:spcAft>
                <a:spcPts val="0"/>
              </a:spcAft>
            </a:pPr>
            <a:r>
              <a:rPr lang="en-US" sz="1050" b="0" baseline="30000" dirty="0">
                <a:solidFill>
                  <a:srgbClr val="FFFFFF"/>
                </a:solidFill>
                <a:latin typeface="Gentona Book"/>
                <a:ea typeface="ＭＳ Ｐゴシック" pitchFamily="1" charset="-128"/>
                <a:cs typeface="Gentona Book"/>
              </a:rPr>
              <a:t>© 2014, Johns Hopkins University. All rights reserved.</a:t>
            </a:r>
          </a:p>
        </p:txBody>
      </p:sp>
    </p:spTree>
    <p:extLst>
      <p:ext uri="{BB962C8B-B14F-4D97-AF65-F5344CB8AC3E}">
        <p14:creationId xmlns:p14="http://schemas.microsoft.com/office/powerpoint/2010/main" val="4133959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add slide title for slide with bullets</a:t>
            </a:r>
          </a:p>
        </p:txBody>
      </p:sp>
      <p:sp>
        <p:nvSpPr>
          <p:cNvPr id="3" name="Content Placeholder 1"/>
          <p:cNvSpPr>
            <a:spLocks noGrp="1"/>
          </p:cNvSpPr>
          <p:nvPr>
            <p:ph idx="1" hasCustomPrompt="1"/>
          </p:nvPr>
        </p:nvSpPr>
        <p:spPr/>
        <p:txBody>
          <a:bodyPr/>
          <a:lstStyle>
            <a:lvl1pPr marL="385224" indent="-385224">
              <a:buFont typeface="Arial" panose="020B0604020202020204" pitchFamily="34" charset="0"/>
              <a:buChar char="►"/>
              <a:defRPr baseline="0"/>
            </a:lvl1pPr>
            <a:lvl2pPr marL="757748" indent="-378875">
              <a:buFont typeface="Arial" panose="020B0604020202020204" pitchFamily="34" charset="0"/>
              <a:buChar char="►"/>
              <a:defRPr/>
            </a:lvl2pPr>
            <a:lvl3pPr marL="1077357" indent="-313259">
              <a:buFont typeface="Arial" panose="020B0604020202020204" pitchFamily="34" charset="0"/>
              <a:buChar char="●"/>
              <a:tabLst/>
              <a:defRPr/>
            </a:lvl3pPr>
            <a:lvl4pPr marL="1828754" indent="0">
              <a:buNone/>
              <a:defRPr/>
            </a:lvl4pPr>
            <a:lvl5pPr marL="2438339" indent="0">
              <a:buNone/>
              <a:defRPr/>
            </a:lvl5pPr>
          </a:lstStyle>
          <a:p>
            <a:pPr lvl="0"/>
            <a:r>
              <a:rPr lang="en-US" dirty="0"/>
              <a:t>Click to add first-level bullet</a:t>
            </a:r>
          </a:p>
          <a:p>
            <a:pPr lvl="1"/>
            <a:r>
              <a:rPr lang="en-US" dirty="0"/>
              <a:t>Second level</a:t>
            </a:r>
          </a:p>
          <a:p>
            <a:pPr lvl="2"/>
            <a:r>
              <a:rPr lang="en-US" dirty="0"/>
              <a:t>Third level</a:t>
            </a:r>
          </a:p>
        </p:txBody>
      </p:sp>
      <p:sp>
        <p:nvSpPr>
          <p:cNvPr id="5"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560145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mp; photo">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199085" y="71967"/>
            <a:ext cx="11810881" cy="1143000"/>
          </a:xfrm>
          <a:prstGeom prst="rect">
            <a:avLst/>
          </a:prstGeom>
        </p:spPr>
        <p:txBody>
          <a:bodyPr vert="horz" lIns="91440" tIns="45720" rIns="91440" bIns="45720" rtlCol="0" anchor="ctr">
            <a:normAutofit/>
          </a:bodyPr>
          <a:lstStyle>
            <a:lvl1pPr>
              <a:defRPr baseline="0"/>
            </a:lvl1pPr>
          </a:lstStyle>
          <a:p>
            <a:r>
              <a:rPr lang="en-US" dirty="0"/>
              <a:t>Click to add slide title for slide with one image</a:t>
            </a:r>
          </a:p>
        </p:txBody>
      </p:sp>
      <p:sp>
        <p:nvSpPr>
          <p:cNvPr id="4" name="Picture Placeholder 1"/>
          <p:cNvSpPr>
            <a:spLocks noGrp="1"/>
          </p:cNvSpPr>
          <p:nvPr>
            <p:ph type="pic" sz="quarter" idx="13" hasCustomPrompt="1"/>
          </p:nvPr>
        </p:nvSpPr>
        <p:spPr>
          <a:xfrm>
            <a:off x="0" y="1286933"/>
            <a:ext cx="12192000" cy="5571067"/>
          </a:xfrm>
        </p:spPr>
        <p:txBody>
          <a:bodyPr/>
          <a:lstStyle>
            <a:lvl1pPr marL="0" indent="0">
              <a:buNone/>
              <a:defRPr baseline="0"/>
            </a:lvl1pPr>
          </a:lstStyle>
          <a:p>
            <a:r>
              <a:rPr lang="en-US" dirty="0"/>
              <a:t>Click to add image or drag and drop image to placeholder</a:t>
            </a:r>
          </a:p>
        </p:txBody>
      </p:sp>
      <p:sp>
        <p:nvSpPr>
          <p:cNvPr id="9" name="Source"/>
          <p:cNvSpPr>
            <a:spLocks noGrp="1"/>
          </p:cNvSpPr>
          <p:nvPr>
            <p:ph idx="11" hasCustomPrompt="1"/>
          </p:nvPr>
        </p:nvSpPr>
        <p:spPr>
          <a:xfrm>
            <a:off x="199085" y="6378786"/>
            <a:ext cx="10841449" cy="373381"/>
          </a:xfrm>
          <a:prstGeom prst="rect">
            <a:avLst/>
          </a:prstGeom>
          <a:noFill/>
          <a:ln w="9525" cap="flat" cmpd="sng" algn="ctr">
            <a:noFill/>
            <a:prstDash val="solid"/>
            <a:miter lim="800000"/>
            <a:headEnd type="none" w="med" len="med"/>
            <a:tailEnd type="none" w="med" len="med"/>
          </a:ln>
        </p:spPr>
        <p:txBody>
          <a:bodyPr lIns="0" tIns="0" rIns="0" bIns="0" anchor="b">
            <a:normAutofit/>
          </a:bodyPr>
          <a:lstStyle>
            <a:lvl1pPr marL="0" marR="0" indent="0" algn="l" defTabSz="1219170" rtl="0" eaLnBrk="0" fontAlgn="base" latinLnBrk="0" hangingPunct="0">
              <a:lnSpc>
                <a:spcPct val="100000"/>
              </a:lnSpc>
              <a:spcBef>
                <a:spcPts val="0"/>
              </a:spcBef>
              <a:spcAft>
                <a:spcPct val="0"/>
              </a:spcAft>
              <a:buClr>
                <a:srgbClr val="B50D0D"/>
              </a:buClr>
              <a:buSzPct val="100000"/>
              <a:buFont typeface="Wingdings" pitchFamily="-1" charset="2"/>
              <a:buNone/>
              <a:tabLst/>
              <a:defRPr sz="1600" baseline="0">
                <a:solidFill>
                  <a:srgbClr val="000000"/>
                </a:solidFill>
                <a:latin typeface="Calibri"/>
                <a:cs typeface="Calibri"/>
              </a:defRPr>
            </a:lvl1pPr>
            <a:lvl2pPr marL="999042" indent="-541853">
              <a:spcBef>
                <a:spcPts val="0"/>
              </a:spcBef>
              <a:buClr>
                <a:srgbClr val="B50D0D"/>
              </a:buClr>
              <a:buFont typeface="Lucida Grande"/>
              <a:buNone/>
              <a:defRPr sz="1333">
                <a:latin typeface="Georgia"/>
                <a:cs typeface="Georgia"/>
              </a:defRPr>
            </a:lvl2pPr>
            <a:lvl3pPr marL="1066773" indent="457189">
              <a:spcBef>
                <a:spcPts val="0"/>
              </a:spcBef>
              <a:buClr>
                <a:srgbClr val="B50D0D"/>
              </a:buClr>
              <a:buNone/>
              <a:defRPr sz="1333" baseline="0">
                <a:latin typeface="Georgia"/>
                <a:cs typeface="Georgia"/>
              </a:defRPr>
            </a:lvl3pPr>
            <a:lvl4pPr>
              <a:buClr>
                <a:srgbClr val="B50D0D"/>
              </a:buClr>
              <a:defRPr sz="3733"/>
            </a:lvl4pPr>
            <a:lvl5pPr>
              <a:buClr>
                <a:srgbClr val="B50D0D"/>
              </a:buClr>
              <a:defRPr sz="3733"/>
            </a:lvl5pPr>
          </a:lstStyle>
          <a:p>
            <a:pPr lvl="0"/>
            <a:r>
              <a:rPr lang="en-US" dirty="0"/>
              <a:t>Click to add source information</a:t>
            </a:r>
          </a:p>
        </p:txBody>
      </p:sp>
    </p:spTree>
    <p:extLst>
      <p:ext uri="{BB962C8B-B14F-4D97-AF65-F5344CB8AC3E}">
        <p14:creationId xmlns:p14="http://schemas.microsoft.com/office/powerpoint/2010/main" val="21501020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63" r:id="rId3"/>
    <p:sldLayoutId id="2147483664" r:id="rId4"/>
    <p:sldLayoutId id="2147483665" r:id="rId5"/>
    <p:sldLayoutId id="2147483666" r:id="rId6"/>
    <p:sldLayoutId id="2147483667" r:id="rId7"/>
    <p:sldLayoutId id="21474836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pollac1@jh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www.apho.org.uk/default.aspx?QN=P_HIA" TargetMode="External"/><Relationship Id="rId13" Type="http://schemas.openxmlformats.org/officeDocument/2006/relationships/image" Target="../media/image18.png"/><Relationship Id="rId3" Type="http://schemas.openxmlformats.org/officeDocument/2006/relationships/hyperlink" Target="http://www.cdc.gov/healthyplaces/hia.html" TargetMode="External"/><Relationship Id="rId7" Type="http://schemas.openxmlformats.org/officeDocument/2006/relationships/hyperlink" Target="http://www.who.int/hia/en/" TargetMode="External"/><Relationship Id="rId12" Type="http://schemas.openxmlformats.org/officeDocument/2006/relationships/image" Target="../media/image17.png"/><Relationship Id="rId2" Type="http://schemas.openxmlformats.org/officeDocument/2006/relationships/hyperlink" Target="http://www.healthimpactproject.org/" TargetMode="External"/><Relationship Id="rId1" Type="http://schemas.openxmlformats.org/officeDocument/2006/relationships/slideLayout" Target="../slideLayouts/slideLayout1.xml"/><Relationship Id="rId6" Type="http://schemas.openxmlformats.org/officeDocument/2006/relationships/hyperlink" Target="http://professional.captus.com/Planning/hia/default.aspx" TargetMode="External"/><Relationship Id="rId11" Type="http://schemas.openxmlformats.org/officeDocument/2006/relationships/image" Target="../media/image16.png"/><Relationship Id="rId5" Type="http://schemas.openxmlformats.org/officeDocument/2006/relationships/hyperlink" Target="http://www.hiaguide.org/" TargetMode="External"/><Relationship Id="rId15" Type="http://schemas.openxmlformats.org/officeDocument/2006/relationships/image" Target="../media/image20.png"/><Relationship Id="rId10" Type="http://schemas.openxmlformats.org/officeDocument/2006/relationships/image" Target="../media/image15.jpg"/><Relationship Id="rId4" Type="http://schemas.openxmlformats.org/officeDocument/2006/relationships/hyperlink" Target="http://www.humanimpact.org/" TargetMode="External"/><Relationship Id="rId9" Type="http://schemas.openxmlformats.org/officeDocument/2006/relationships/image" Target="../media/image14.jpg"/><Relationship Id="rId1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hyperlink" Target="http://www.phi.org/uploads/application/files/udt4vq0y712qpb1o4p62dexjlgxlnogpq15gr8pti3y7ckzysi.pdf" TargetMode="External"/><Relationship Id="rId2" Type="http://schemas.openxmlformats.org/officeDocument/2006/relationships/hyperlink" Target="https://www.ncbi.nlm.nih.gov/books/NBK83546/" TargetMode="Externa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hyperlink" Target="http://www.humanimpact.org/" TargetMode="External"/><Relationship Id="rId2" Type="http://schemas.openxmlformats.org/officeDocument/2006/relationships/hyperlink" Target="http://www.healthimpactproject.org/" TargetMode="External"/><Relationship Id="rId1" Type="http://schemas.openxmlformats.org/officeDocument/2006/relationships/slideLayout" Target="../slideLayouts/slideLayout1.xml"/><Relationship Id="rId6" Type="http://schemas.openxmlformats.org/officeDocument/2006/relationships/hyperlink" Target="http://www.who.int/hia/en/" TargetMode="External"/><Relationship Id="rId5" Type="http://schemas.openxmlformats.org/officeDocument/2006/relationships/hyperlink" Target="http://www.hiasociety.org/" TargetMode="External"/><Relationship Id="rId4" Type="http://schemas.openxmlformats.org/officeDocument/2006/relationships/hyperlink" Target="http://www.cdc.gov/healthyplaces/hia.htm"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1164" y="154723"/>
            <a:ext cx="11988800" cy="931207"/>
          </a:xfrm>
        </p:spPr>
        <p:txBody>
          <a:bodyPr>
            <a:noAutofit/>
          </a:bodyPr>
          <a:lstStyle/>
          <a:p>
            <a:r>
              <a:rPr lang="en-US" sz="4000" dirty="0"/>
              <a:t>Lecture #37: Health Impact Assessment</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3108543"/>
          </a:xfrm>
          <a:prstGeom prst="rect">
            <a:avLst/>
          </a:prstGeom>
          <a:noFill/>
        </p:spPr>
        <p:txBody>
          <a:bodyPr wrap="square" rtlCol="0">
            <a:spAutoFit/>
          </a:bodyPr>
          <a:lstStyle/>
          <a:p>
            <a:pPr algn="ctr"/>
            <a:r>
              <a:rPr lang="en-US" sz="2800" b="1" dirty="0"/>
              <a:t>Keshia M. Pollack Porter, PhD, MPH</a:t>
            </a:r>
          </a:p>
          <a:p>
            <a:pPr algn="ctr"/>
            <a:r>
              <a:rPr lang="en-US" sz="2800" b="1" dirty="0"/>
              <a:t>Associate Dean for Faculty and Professor</a:t>
            </a:r>
          </a:p>
          <a:p>
            <a:pPr algn="ctr"/>
            <a:r>
              <a:rPr lang="en-US" sz="2800" b="1" dirty="0"/>
              <a:t>Department of Health Policy and Management</a:t>
            </a:r>
          </a:p>
          <a:p>
            <a:pPr algn="ctr"/>
            <a:r>
              <a:rPr lang="en-US" sz="2800" b="1" dirty="0"/>
              <a:t>Johns Hopkins Bloomberg School of Public Health</a:t>
            </a:r>
          </a:p>
          <a:p>
            <a:pPr algn="ctr"/>
            <a:r>
              <a:rPr lang="en-US" sz="2800" b="1" dirty="0">
                <a:hlinkClick r:id="rId3"/>
              </a:rPr>
              <a:t>kpollac1@jhu.edu</a:t>
            </a:r>
            <a:r>
              <a:rPr lang="en-US" sz="2800" b="1" dirty="0"/>
              <a:t>, 410-502-6272, @DR_KMP</a:t>
            </a:r>
          </a:p>
          <a:p>
            <a:pPr algn="ctr"/>
            <a:r>
              <a:rPr lang="en-US" sz="2800" b="1"/>
              <a:t>The author declares that there is no conflict of interest</a:t>
            </a:r>
            <a:endParaRPr lang="en-US" sz="2800" b="1" dirty="0"/>
          </a:p>
          <a:p>
            <a:pPr algn="ctr"/>
            <a:r>
              <a:rPr lang="en-US" sz="2800" b="1" dirty="0"/>
              <a:t>Lecture Track(s): HT/TT/PPT</a:t>
            </a:r>
            <a:endParaRPr lang="en-US" sz="28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chor="ctr">
            <a:normAutofit lnSpcReduction="10000"/>
          </a:bodyPr>
          <a:lstStyle/>
          <a:p>
            <a:pPr marL="400050" lvl="1" indent="0">
              <a:lnSpc>
                <a:spcPct val="150000"/>
              </a:lnSpc>
              <a:spcBef>
                <a:spcPts val="0"/>
              </a:spcBef>
              <a:buNone/>
            </a:pPr>
            <a:endParaRPr lang="en-US" dirty="0">
              <a:latin typeface="Arial" panose="020B0604020202020204" pitchFamily="34" charset="0"/>
              <a:cs typeface="Arial" panose="020B0604020202020204" pitchFamily="34" charset="0"/>
            </a:endParaRPr>
          </a:p>
          <a:p>
            <a:pPr lvl="1" indent="-342900">
              <a:lnSpc>
                <a:spcPct val="150000"/>
              </a:lnSpc>
              <a:spcBef>
                <a:spcPts val="0"/>
              </a:spcBef>
            </a:pPr>
            <a:r>
              <a:rPr lang="en-US" dirty="0">
                <a:latin typeface="Arial" panose="020B0604020202020204" pitchFamily="34" charset="0"/>
                <a:cs typeface="Arial" panose="020B0604020202020204" pitchFamily="34" charset="0"/>
              </a:rPr>
              <a:t>Democracy (and transparency)</a:t>
            </a:r>
          </a:p>
          <a:p>
            <a:pPr lvl="1" indent="-342900">
              <a:lnSpc>
                <a:spcPct val="150000"/>
              </a:lnSpc>
              <a:spcBef>
                <a:spcPts val="0"/>
              </a:spcBef>
            </a:pPr>
            <a:r>
              <a:rPr lang="en-US" dirty="0">
                <a:latin typeface="Arial" panose="020B0604020202020204" pitchFamily="34" charset="0"/>
                <a:cs typeface="Arial" panose="020B0604020202020204" pitchFamily="34" charset="0"/>
              </a:rPr>
              <a:t>Equity</a:t>
            </a:r>
          </a:p>
          <a:p>
            <a:pPr lvl="1" indent="-342900">
              <a:lnSpc>
                <a:spcPct val="150000"/>
              </a:lnSpc>
              <a:spcBef>
                <a:spcPts val="0"/>
              </a:spcBef>
            </a:pPr>
            <a:r>
              <a:rPr lang="en-US" dirty="0">
                <a:latin typeface="Arial" panose="020B0604020202020204" pitchFamily="34" charset="0"/>
                <a:cs typeface="Arial" panose="020B0604020202020204" pitchFamily="34" charset="0"/>
              </a:rPr>
              <a:t>Sustainable Development</a:t>
            </a:r>
          </a:p>
          <a:p>
            <a:pPr lvl="1" indent="-342900">
              <a:lnSpc>
                <a:spcPct val="150000"/>
              </a:lnSpc>
              <a:spcBef>
                <a:spcPts val="0"/>
              </a:spcBef>
            </a:pPr>
            <a:r>
              <a:rPr lang="en-US" dirty="0">
                <a:latin typeface="Arial" panose="020B0604020202020204" pitchFamily="34" charset="0"/>
                <a:cs typeface="Arial" panose="020B0604020202020204" pitchFamily="34" charset="0"/>
              </a:rPr>
              <a:t>Ethical Use of Evidence</a:t>
            </a:r>
          </a:p>
          <a:p>
            <a:pPr lvl="1" indent="-342900">
              <a:lnSpc>
                <a:spcPct val="150000"/>
              </a:lnSpc>
              <a:spcBef>
                <a:spcPts val="0"/>
              </a:spcBef>
            </a:pPr>
            <a:r>
              <a:rPr lang="en-US" dirty="0">
                <a:latin typeface="Arial" panose="020B0604020202020204" pitchFamily="34" charset="0"/>
                <a:cs typeface="Arial" panose="020B0604020202020204" pitchFamily="34" charset="0"/>
              </a:rPr>
              <a:t>Holistic Approach to Health</a:t>
            </a:r>
          </a:p>
          <a:p>
            <a:pPr marL="465138" indent="-465138"/>
            <a:endParaRPr lang="en-US" dirty="0">
              <a:solidFill>
                <a:schemeClr val="tx1"/>
              </a:solidFill>
              <a:latin typeface="Arial" panose="020B0604020202020204" pitchFamily="34" charset="0"/>
              <a:cs typeface="Arial" panose="020B0604020202020204" pitchFamily="34" charset="0"/>
            </a:endParaRPr>
          </a:p>
          <a:p>
            <a:pPr marL="465138" indent="-465138"/>
            <a:endParaRPr lang="en-US" dirty="0">
              <a:solidFill>
                <a:schemeClr val="tx1"/>
              </a:solidFill>
              <a:latin typeface="Arial" panose="020B0604020202020204" pitchFamily="34" charset="0"/>
              <a:cs typeface="Arial" panose="020B0604020202020204" pitchFamily="34" charset="0"/>
            </a:endParaRPr>
          </a:p>
          <a:p>
            <a:pPr marL="0" indent="0">
              <a:buNone/>
            </a:pPr>
            <a:r>
              <a:rPr lang="en-US" sz="2000" dirty="0">
                <a:solidFill>
                  <a:schemeClr val="tx1"/>
                </a:solidFill>
              </a:rPr>
              <a:t>Source: The International Association of Impact Assessment (Quigley 2006)</a:t>
            </a:r>
          </a:p>
        </p:txBody>
      </p:sp>
      <p:sp>
        <p:nvSpPr>
          <p:cNvPr id="3" name="Title 2"/>
          <p:cNvSpPr>
            <a:spLocks noGrp="1"/>
          </p:cNvSpPr>
          <p:nvPr>
            <p:ph type="title"/>
          </p:nvPr>
        </p:nvSpPr>
        <p:spPr/>
        <p:txBody>
          <a:bodyPr/>
          <a:lstStyle/>
          <a:p>
            <a:pPr algn="l"/>
            <a:r>
              <a:rPr lang="en-US" sz="4000" dirty="0"/>
              <a:t>Key Values of HIA </a:t>
            </a:r>
          </a:p>
        </p:txBody>
      </p:sp>
      <p:pic>
        <p:nvPicPr>
          <p:cNvPr id="1027" name="Picture 3" descr="S:\Oregon Public Health Institute\00_Noelle April photos\4500900-R1-049-2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8700" y="1714501"/>
            <a:ext cx="2618516" cy="387928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02448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a:p>
            <a:r>
              <a:rPr lang="en-US" dirty="0"/>
              <a:t>Differences based on assessment and decision-making stages of HIA; also level of stakeholder engagement</a:t>
            </a:r>
          </a:p>
          <a:p>
            <a:endParaRPr lang="en-US" dirty="0"/>
          </a:p>
          <a:p>
            <a:r>
              <a:rPr lang="en-US" dirty="0"/>
              <a:t>Rapid/desktop (sometimes separate categories)</a:t>
            </a:r>
          </a:p>
          <a:p>
            <a:r>
              <a:rPr lang="en-US" dirty="0"/>
              <a:t>Intermediate</a:t>
            </a:r>
          </a:p>
          <a:p>
            <a:r>
              <a:rPr lang="en-US" dirty="0"/>
              <a:t>Comprehensive</a:t>
            </a:r>
          </a:p>
        </p:txBody>
      </p:sp>
      <p:sp>
        <p:nvSpPr>
          <p:cNvPr id="6" name="Title 5">
            <a:extLst>
              <a:ext uri="{FF2B5EF4-FFF2-40B4-BE49-F238E27FC236}">
                <a16:creationId xmlns:a16="http://schemas.microsoft.com/office/drawing/2014/main" id="{8F27445C-70C0-454B-96EB-D3CD3297A437}"/>
              </a:ext>
            </a:extLst>
          </p:cNvPr>
          <p:cNvSpPr>
            <a:spLocks noGrp="1"/>
          </p:cNvSpPr>
          <p:nvPr>
            <p:ph type="title"/>
          </p:nvPr>
        </p:nvSpPr>
        <p:spPr/>
        <p:txBody>
          <a:bodyPr/>
          <a:lstStyle/>
          <a:p>
            <a:r>
              <a:rPr lang="en-US" dirty="0"/>
              <a:t>Scope of HIA</a:t>
            </a:r>
          </a:p>
        </p:txBody>
      </p:sp>
      <p:sp>
        <p:nvSpPr>
          <p:cNvPr id="4" name="Slide Number Placeholder 3"/>
          <p:cNvSpPr>
            <a:spLocks noGrp="1"/>
          </p:cNvSpPr>
          <p:nvPr>
            <p:ph type="sldNum" sz="quarter" idx="4294967295"/>
          </p:nvPr>
        </p:nvSpPr>
        <p:spPr>
          <a:xfrm>
            <a:off x="0" y="6356350"/>
            <a:ext cx="2133600" cy="365125"/>
          </a:xfrm>
          <a:prstGeom prst="rect">
            <a:avLst/>
          </a:prstGeom>
        </p:spPr>
        <p:txBody>
          <a:bodyPr/>
          <a:lstStyle/>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4027789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Scope of HIA</a:t>
            </a:r>
          </a:p>
        </p:txBody>
      </p:sp>
      <p:pic>
        <p:nvPicPr>
          <p:cNvPr id="4" name="Picture 3" descr="Chart showing the varying degrees of HIA: from short desk-based HIAs with limited resources to comprehensive HIAs that can take more than 1 year and a full-time staff person"/>
          <p:cNvPicPr>
            <a:picLocks noChangeAspect="1" noChangeArrowheads="1"/>
          </p:cNvPicPr>
          <p:nvPr/>
        </p:nvPicPr>
        <p:blipFill rotWithShape="1">
          <a:blip r:embed="rId2">
            <a:extLst>
              <a:ext uri="{28A0092B-C50C-407E-A947-70E740481C1C}">
                <a14:useLocalDpi xmlns:a14="http://schemas.microsoft.com/office/drawing/2010/main" val="0"/>
              </a:ext>
            </a:extLst>
          </a:blip>
          <a:srcRect l="7081" t="19827" r="4012" b="4513"/>
          <a:stretch/>
        </p:blipFill>
        <p:spPr bwMode="auto">
          <a:xfrm>
            <a:off x="684292" y="1358900"/>
            <a:ext cx="10339308" cy="49838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4325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pPr>
              <a:spcBef>
                <a:spcPts val="1200"/>
              </a:spcBef>
            </a:pPr>
            <a:r>
              <a:rPr lang="en-US" dirty="0">
                <a:solidFill>
                  <a:schemeClr val="tx1"/>
                </a:solidFill>
                <a:latin typeface="Arial" panose="020B0604020202020204" pitchFamily="34" charset="0"/>
                <a:cs typeface="Arial" panose="020B0604020202020204" pitchFamily="34" charset="0"/>
              </a:rPr>
              <a:t>HIA can be applied to a wide range of sectors</a:t>
            </a:r>
          </a:p>
          <a:p>
            <a:pPr lvl="1">
              <a:spcBef>
                <a:spcPts val="1200"/>
              </a:spcBef>
            </a:pPr>
            <a:r>
              <a:rPr lang="en-US" b="1" dirty="0">
                <a:latin typeface="Arial" panose="020B0604020202020204" pitchFamily="34" charset="0"/>
                <a:cs typeface="Arial" panose="020B0604020202020204" pitchFamily="34" charset="0"/>
              </a:rPr>
              <a:t>Energy: </a:t>
            </a:r>
            <a:r>
              <a:rPr lang="en-US" dirty="0">
                <a:latin typeface="Arial" panose="020B0604020202020204" pitchFamily="34" charset="0"/>
                <a:cs typeface="Arial" panose="020B0604020202020204" pitchFamily="34" charset="0"/>
              </a:rPr>
              <a:t>state legislature’s decision on funding for the Low Income Housing Energy Assistance Program</a:t>
            </a:r>
          </a:p>
          <a:p>
            <a:pPr lvl="1">
              <a:spcBef>
                <a:spcPts val="1200"/>
              </a:spcBef>
            </a:pPr>
            <a:r>
              <a:rPr lang="en-US" b="1" dirty="0">
                <a:latin typeface="Arial" panose="020B0604020202020204" pitchFamily="34" charset="0"/>
                <a:cs typeface="Arial" panose="020B0604020202020204" pitchFamily="34" charset="0"/>
              </a:rPr>
              <a:t>Agriculture: </a:t>
            </a:r>
            <a:r>
              <a:rPr lang="en-US" dirty="0">
                <a:latin typeface="Arial" panose="020B0604020202020204" pitchFamily="34" charset="0"/>
                <a:cs typeface="Arial" panose="020B0604020202020204" pitchFamily="34" charset="0"/>
              </a:rPr>
              <a:t>statewide farm-to-school legislation</a:t>
            </a:r>
          </a:p>
          <a:p>
            <a:pPr lvl="1">
              <a:spcBef>
                <a:spcPts val="1200"/>
              </a:spcBef>
            </a:pPr>
            <a:r>
              <a:rPr lang="en-US" b="1" dirty="0">
                <a:latin typeface="Arial" panose="020B0604020202020204" pitchFamily="34" charset="0"/>
                <a:cs typeface="Arial" panose="020B0604020202020204" pitchFamily="34" charset="0"/>
              </a:rPr>
              <a:t>Built environment: </a:t>
            </a:r>
            <a:r>
              <a:rPr lang="en-US" dirty="0">
                <a:latin typeface="Arial" panose="020B0604020202020204" pitchFamily="34" charset="0"/>
                <a:cs typeface="Arial" panose="020B0604020202020204" pitchFamily="34" charset="0"/>
              </a:rPr>
              <a:t>HIA of the city’s proposed zoning changes</a:t>
            </a:r>
          </a:p>
          <a:p>
            <a:pPr>
              <a:spcBef>
                <a:spcPts val="1200"/>
              </a:spcBef>
            </a:pPr>
            <a:r>
              <a:rPr lang="en-US" dirty="0">
                <a:solidFill>
                  <a:schemeClr val="tx1"/>
                </a:solidFill>
                <a:latin typeface="Arial" panose="020B0604020202020204" pitchFamily="34" charset="0"/>
                <a:cs typeface="Arial" panose="020B0604020202020204" pitchFamily="34" charset="0"/>
              </a:rPr>
              <a:t>HIA can be applied to policy, project, program</a:t>
            </a:r>
          </a:p>
          <a:p>
            <a:pPr lvl="1">
              <a:spcBef>
                <a:spcPts val="1200"/>
              </a:spcBef>
            </a:pPr>
            <a:r>
              <a:rPr lang="en-US" b="1" dirty="0">
                <a:latin typeface="Arial" panose="020B0604020202020204" pitchFamily="34" charset="0"/>
                <a:cs typeface="Arial" panose="020B0604020202020204" pitchFamily="34" charset="0"/>
              </a:rPr>
              <a:t>Policy: </a:t>
            </a:r>
            <a:r>
              <a:rPr lang="en-US" dirty="0">
                <a:latin typeface="Arial" panose="020B0604020202020204" pitchFamily="34" charset="0"/>
                <a:cs typeface="Arial" panose="020B0604020202020204" pitchFamily="34" charset="0"/>
              </a:rPr>
              <a:t>proposed changes to SNAP</a:t>
            </a:r>
          </a:p>
          <a:p>
            <a:pPr lvl="1">
              <a:spcBef>
                <a:spcPts val="1200"/>
              </a:spcBef>
            </a:pPr>
            <a:r>
              <a:rPr lang="en-US" b="1" dirty="0">
                <a:latin typeface="Arial" panose="020B0604020202020204" pitchFamily="34" charset="0"/>
                <a:cs typeface="Arial" panose="020B0604020202020204" pitchFamily="34" charset="0"/>
              </a:rPr>
              <a:t>Project: </a:t>
            </a:r>
            <a:r>
              <a:rPr lang="en-US" dirty="0">
                <a:latin typeface="Arial" panose="020B0604020202020204" pitchFamily="34" charset="0"/>
                <a:cs typeface="Arial" panose="020B0604020202020204" pitchFamily="34" charset="0"/>
              </a:rPr>
              <a:t>senior housing redevelopment in California</a:t>
            </a:r>
          </a:p>
          <a:p>
            <a:pPr lvl="1">
              <a:spcBef>
                <a:spcPts val="1200"/>
              </a:spcBef>
            </a:pPr>
            <a:r>
              <a:rPr lang="en-US" b="1" dirty="0">
                <a:latin typeface="Arial" panose="020B0604020202020204" pitchFamily="34" charset="0"/>
                <a:cs typeface="Arial" panose="020B0604020202020204" pitchFamily="34" charset="0"/>
              </a:rPr>
              <a:t>Program</a:t>
            </a:r>
            <a:r>
              <a:rPr lang="en-US" dirty="0">
                <a:latin typeface="Arial" panose="020B0604020202020204" pitchFamily="34" charset="0"/>
                <a:cs typeface="Arial" panose="020B0604020202020204" pitchFamily="34" charset="0"/>
              </a:rPr>
              <a:t>: zero tolerance program</a:t>
            </a:r>
          </a:p>
          <a:p>
            <a:endParaRPr lang="en-US" sz="20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p:txBody>
          <a:bodyPr/>
          <a:lstStyle/>
          <a:p>
            <a:r>
              <a:rPr lang="en-US" b="1" dirty="0"/>
              <a:t>HIA Examples</a:t>
            </a:r>
          </a:p>
        </p:txBody>
      </p:sp>
    </p:spTree>
    <p:extLst>
      <p:ext uri="{BB962C8B-B14F-4D97-AF65-F5344CB8AC3E}">
        <p14:creationId xmlns:p14="http://schemas.microsoft.com/office/powerpoint/2010/main" val="3291503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16935" y="1585220"/>
            <a:ext cx="6183819" cy="4771129"/>
          </a:xfrm>
        </p:spPr>
        <p:txBody>
          <a:bodyPr>
            <a:normAutofit/>
          </a:bodyPr>
          <a:lstStyle/>
          <a:p>
            <a:r>
              <a:rPr lang="en-US" sz="2400" dirty="0"/>
              <a:t>“There exists considerable diversity in the practice and products of HIA due to the variety of policies, plans, programs, and projects assessed; the diverse settings in which decisions take place; and the evolution of the field. A number of available guidance documents for HIA…This document, in contrast, is intended to provide guidance on what is required for a study to be considered an HIA (Minimum Elements) and some benchmarks for effective practice (Practice Standards).”</a:t>
            </a:r>
          </a:p>
        </p:txBody>
      </p:sp>
      <p:sp>
        <p:nvSpPr>
          <p:cNvPr id="2" name="Title 1">
            <a:extLst>
              <a:ext uri="{FF2B5EF4-FFF2-40B4-BE49-F238E27FC236}">
                <a16:creationId xmlns:a16="http://schemas.microsoft.com/office/drawing/2014/main" id="{484F34AD-C4E9-4B46-B377-74C43CCD0162}"/>
              </a:ext>
            </a:extLst>
          </p:cNvPr>
          <p:cNvSpPr>
            <a:spLocks noGrp="1"/>
          </p:cNvSpPr>
          <p:nvPr>
            <p:ph type="title"/>
          </p:nvPr>
        </p:nvSpPr>
        <p:spPr/>
        <p:txBody>
          <a:bodyPr/>
          <a:lstStyle/>
          <a:p>
            <a:r>
              <a:rPr lang="en-US" dirty="0"/>
              <a:t>How to do HIA</a:t>
            </a:r>
          </a:p>
        </p:txBody>
      </p:sp>
      <p:pic>
        <p:nvPicPr>
          <p:cNvPr id="6" name="Picture 5"/>
          <p:cNvPicPr>
            <a:picLocks noChangeAspect="1"/>
          </p:cNvPicPr>
          <p:nvPr/>
        </p:nvPicPr>
        <p:blipFill>
          <a:blip r:embed="rId3"/>
          <a:stretch>
            <a:fillRect/>
          </a:stretch>
        </p:blipFill>
        <p:spPr>
          <a:xfrm>
            <a:off x="7000754" y="990600"/>
            <a:ext cx="3819646" cy="5486400"/>
          </a:xfrm>
          <a:prstGeom prst="rect">
            <a:avLst/>
          </a:prstGeom>
        </p:spPr>
      </p:pic>
    </p:spTree>
    <p:extLst>
      <p:ext uri="{BB962C8B-B14F-4D97-AF65-F5344CB8AC3E}">
        <p14:creationId xmlns:p14="http://schemas.microsoft.com/office/powerpoint/2010/main" val="3420901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lnSpcReduction="20000"/>
          </a:bodyPr>
          <a:lstStyle/>
          <a:p>
            <a:pPr marL="290513" indent="-290513">
              <a:buFont typeface="Arial" pitchFamily="34" charset="0"/>
              <a:buAutoNum type="arabicPeriod"/>
            </a:pPr>
            <a:endParaRPr lang="en-US" i="1" u="sng" dirty="0">
              <a:solidFill>
                <a:schemeClr val="tx1"/>
              </a:solidFill>
              <a:latin typeface="Arial" panose="020B0604020202020204" pitchFamily="34" charset="0"/>
              <a:cs typeface="Arial" panose="020B0604020202020204" pitchFamily="34" charset="0"/>
            </a:endParaRPr>
          </a:p>
          <a:p>
            <a:pPr marL="290513" indent="-290513">
              <a:buFont typeface="Arial" pitchFamily="34" charset="0"/>
              <a:buAutoNum type="arabicPeriod"/>
            </a:pPr>
            <a:r>
              <a:rPr lang="en-US" i="1" u="sng" dirty="0">
                <a:solidFill>
                  <a:schemeClr val="tx1"/>
                </a:solidFill>
                <a:latin typeface="Arial" panose="020B0604020202020204" pitchFamily="34" charset="0"/>
                <a:cs typeface="Arial" panose="020B0604020202020204" pitchFamily="34" charset="0"/>
              </a:rPr>
              <a:t>Screening</a:t>
            </a:r>
            <a:r>
              <a:rPr lang="en-US" i="1" dirty="0">
                <a:solidFill>
                  <a:schemeClr val="tx1"/>
                </a:solidFill>
                <a:latin typeface="Arial" panose="020B0604020202020204" pitchFamily="34" charset="0"/>
                <a:cs typeface="Arial" panose="020B0604020202020204" pitchFamily="34" charset="0"/>
              </a:rPr>
              <a:t> - </a:t>
            </a:r>
            <a:r>
              <a:rPr lang="en-US" dirty="0">
                <a:solidFill>
                  <a:schemeClr val="tx1"/>
                </a:solidFill>
                <a:latin typeface="Arial" panose="020B0604020202020204" pitchFamily="34" charset="0"/>
                <a:cs typeface="Arial" panose="020B0604020202020204" pitchFamily="34" charset="0"/>
              </a:rPr>
              <a:t>do we need to conduct a HIA</a:t>
            </a:r>
            <a:endParaRPr lang="en-US" i="1" dirty="0">
              <a:solidFill>
                <a:schemeClr val="tx1"/>
              </a:solidFill>
              <a:latin typeface="Arial" panose="020B0604020202020204" pitchFamily="34" charset="0"/>
              <a:cs typeface="Arial" panose="020B0604020202020204" pitchFamily="34" charset="0"/>
            </a:endParaRPr>
          </a:p>
          <a:p>
            <a:pPr marL="290513" indent="-290513">
              <a:buFont typeface="Arial" pitchFamily="34" charset="0"/>
              <a:buAutoNum type="arabicPeriod"/>
            </a:pPr>
            <a:r>
              <a:rPr lang="en-US" i="1" u="sng" dirty="0">
                <a:solidFill>
                  <a:schemeClr val="tx1"/>
                </a:solidFill>
                <a:latin typeface="Arial" panose="020B0604020202020204" pitchFamily="34" charset="0"/>
                <a:cs typeface="Arial" panose="020B0604020202020204" pitchFamily="34" charset="0"/>
              </a:rPr>
              <a:t>Scoping</a:t>
            </a:r>
            <a:r>
              <a:rPr lang="en-US" i="1" dirty="0">
                <a:solidFill>
                  <a:schemeClr val="tx1"/>
                </a:solidFill>
                <a:latin typeface="Arial" panose="020B0604020202020204" pitchFamily="34" charset="0"/>
                <a:cs typeface="Arial" panose="020B0604020202020204" pitchFamily="34" charset="0"/>
              </a:rPr>
              <a:t> - </a:t>
            </a:r>
            <a:r>
              <a:rPr lang="en-US" dirty="0">
                <a:solidFill>
                  <a:schemeClr val="tx1"/>
                </a:solidFill>
                <a:latin typeface="Arial" panose="020B0604020202020204" pitchFamily="34" charset="0"/>
                <a:cs typeface="Arial" panose="020B0604020202020204" pitchFamily="34" charset="0"/>
              </a:rPr>
              <a:t>determine the important health effects, affected populations, available evidence, etc.</a:t>
            </a:r>
            <a:endParaRPr lang="en-US" i="1" dirty="0">
              <a:solidFill>
                <a:schemeClr val="tx1"/>
              </a:solidFill>
              <a:latin typeface="Arial" panose="020B0604020202020204" pitchFamily="34" charset="0"/>
              <a:cs typeface="Arial" panose="020B0604020202020204" pitchFamily="34" charset="0"/>
            </a:endParaRPr>
          </a:p>
          <a:p>
            <a:pPr marL="290513" indent="-290513">
              <a:buFont typeface="Arial" pitchFamily="34" charset="0"/>
              <a:buAutoNum type="arabicPeriod"/>
            </a:pPr>
            <a:r>
              <a:rPr lang="en-US" i="1" u="sng" dirty="0">
                <a:solidFill>
                  <a:schemeClr val="tx1"/>
                </a:solidFill>
                <a:latin typeface="Arial" panose="020B0604020202020204" pitchFamily="34" charset="0"/>
                <a:cs typeface="Arial" panose="020B0604020202020204" pitchFamily="34" charset="0"/>
              </a:rPr>
              <a:t>Assessment</a:t>
            </a:r>
            <a:r>
              <a:rPr lang="en-US" dirty="0">
                <a:solidFill>
                  <a:schemeClr val="tx1"/>
                </a:solidFill>
                <a:latin typeface="Arial" panose="020B0604020202020204" pitchFamily="34" charset="0"/>
                <a:cs typeface="Arial" panose="020B0604020202020204" pitchFamily="34" charset="0"/>
              </a:rPr>
              <a:t> - analyze baseline conditions and likely health effects</a:t>
            </a:r>
            <a:endParaRPr lang="en-US" i="1" u="sng" dirty="0">
              <a:solidFill>
                <a:schemeClr val="tx1"/>
              </a:solidFill>
              <a:latin typeface="Arial" panose="020B0604020202020204" pitchFamily="34" charset="0"/>
              <a:cs typeface="Arial" panose="020B0604020202020204" pitchFamily="34" charset="0"/>
            </a:endParaRPr>
          </a:p>
          <a:p>
            <a:pPr marL="290513" indent="-290513">
              <a:buFont typeface="Arial" pitchFamily="34" charset="0"/>
              <a:buAutoNum type="arabicPeriod"/>
            </a:pPr>
            <a:r>
              <a:rPr lang="en-US" i="1" u="sng" dirty="0">
                <a:solidFill>
                  <a:schemeClr val="tx1"/>
                </a:solidFill>
                <a:latin typeface="Arial" panose="020B0604020202020204" pitchFamily="34" charset="0"/>
                <a:cs typeface="Arial" panose="020B0604020202020204" pitchFamily="34" charset="0"/>
              </a:rPr>
              <a:t>Recommendations</a:t>
            </a:r>
            <a:r>
              <a:rPr lang="en-US" dirty="0">
                <a:solidFill>
                  <a:schemeClr val="tx1"/>
                </a:solidFill>
                <a:latin typeface="Arial" panose="020B0604020202020204" pitchFamily="34" charset="0"/>
                <a:cs typeface="Arial" panose="020B0604020202020204" pitchFamily="34" charset="0"/>
              </a:rPr>
              <a:t> - develop health-based recommendation and a feasible plan for implementing them</a:t>
            </a:r>
            <a:endParaRPr lang="en-US" i="1" u="sng" dirty="0">
              <a:solidFill>
                <a:schemeClr val="tx1"/>
              </a:solidFill>
              <a:latin typeface="Arial" panose="020B0604020202020204" pitchFamily="34" charset="0"/>
              <a:cs typeface="Arial" panose="020B0604020202020204" pitchFamily="34" charset="0"/>
            </a:endParaRPr>
          </a:p>
          <a:p>
            <a:pPr marL="290513" indent="-290513">
              <a:buFont typeface="Arial" pitchFamily="34" charset="0"/>
              <a:buAutoNum type="arabicPeriod"/>
            </a:pPr>
            <a:r>
              <a:rPr lang="en-US" i="1" u="sng" dirty="0">
                <a:solidFill>
                  <a:schemeClr val="tx1"/>
                </a:solidFill>
                <a:latin typeface="Arial" panose="020B0604020202020204" pitchFamily="34" charset="0"/>
                <a:cs typeface="Arial" panose="020B0604020202020204" pitchFamily="34" charset="0"/>
              </a:rPr>
              <a:t>Reporting </a:t>
            </a:r>
            <a:r>
              <a:rPr lang="en-US" dirty="0">
                <a:solidFill>
                  <a:schemeClr val="tx1"/>
                </a:solidFill>
                <a:latin typeface="Arial" panose="020B0604020202020204" pitchFamily="34" charset="0"/>
                <a:cs typeface="Arial" panose="020B0604020202020204" pitchFamily="34" charset="0"/>
              </a:rPr>
              <a:t>- disseminate the report to the public, stakeholders, solicit input</a:t>
            </a:r>
            <a:endParaRPr lang="en-US" i="1" u="sng" dirty="0">
              <a:solidFill>
                <a:schemeClr val="tx1"/>
              </a:solidFill>
              <a:latin typeface="Arial" panose="020B0604020202020204" pitchFamily="34" charset="0"/>
              <a:cs typeface="Arial" panose="020B0604020202020204" pitchFamily="34" charset="0"/>
            </a:endParaRPr>
          </a:p>
          <a:p>
            <a:pPr marL="290513" indent="-290513">
              <a:buFont typeface="Arial" pitchFamily="34" charset="0"/>
              <a:buAutoNum type="arabicPeriod"/>
            </a:pPr>
            <a:r>
              <a:rPr lang="en-US" i="1" u="sng" dirty="0">
                <a:solidFill>
                  <a:schemeClr val="tx1"/>
                </a:solidFill>
                <a:latin typeface="Arial" panose="020B0604020202020204" pitchFamily="34" charset="0"/>
                <a:cs typeface="Arial" panose="020B0604020202020204" pitchFamily="34" charset="0"/>
              </a:rPr>
              <a:t>Monitoring </a:t>
            </a:r>
            <a:r>
              <a:rPr lang="en-US" dirty="0">
                <a:solidFill>
                  <a:schemeClr val="tx1"/>
                </a:solidFill>
                <a:latin typeface="Arial" panose="020B0604020202020204" pitchFamily="34" charset="0"/>
                <a:cs typeface="Arial" panose="020B0604020202020204" pitchFamily="34" charset="0"/>
              </a:rPr>
              <a:t>- track outcomes of a decision and its implementation </a:t>
            </a:r>
          </a:p>
          <a:p>
            <a:pPr marL="290513" indent="-290513">
              <a:buFont typeface="Arial" pitchFamily="34" charset="0"/>
              <a:buAutoNum type="arabicPeriod"/>
            </a:pPr>
            <a:r>
              <a:rPr lang="en-US" i="1" u="sng" dirty="0">
                <a:latin typeface="Arial" panose="020B0604020202020204" pitchFamily="34" charset="0"/>
                <a:cs typeface="Arial" panose="020B0604020202020204" pitchFamily="34" charset="0"/>
              </a:rPr>
              <a:t>Evaluation</a:t>
            </a:r>
            <a:r>
              <a:rPr lang="en-US" dirty="0">
                <a:latin typeface="Arial" panose="020B0604020202020204" pitchFamily="34" charset="0"/>
                <a:cs typeface="Arial" panose="020B0604020202020204" pitchFamily="34" charset="0"/>
              </a:rPr>
              <a:t> - of the process and impacts; note: evaluation is not always included in the HIA process</a:t>
            </a:r>
          </a:p>
          <a:p>
            <a:endParaRPr lang="en-US" dirty="0">
              <a:solidFill>
                <a:schemeClr val="tx1"/>
              </a:solidFill>
              <a:latin typeface="Arial" panose="020B0604020202020204" pitchFamily="34" charset="0"/>
              <a:cs typeface="Arial" panose="020B0604020202020204" pitchFamily="34" charset="0"/>
            </a:endParaRPr>
          </a:p>
          <a:p>
            <a:endParaRPr lang="en-US" dirty="0"/>
          </a:p>
        </p:txBody>
      </p:sp>
      <p:sp>
        <p:nvSpPr>
          <p:cNvPr id="4" name="Title 3"/>
          <p:cNvSpPr>
            <a:spLocks noGrp="1"/>
          </p:cNvSpPr>
          <p:nvPr>
            <p:ph type="title"/>
          </p:nvPr>
        </p:nvSpPr>
        <p:spPr/>
        <p:txBody>
          <a:bodyPr/>
          <a:lstStyle/>
          <a:p>
            <a:r>
              <a:rPr lang="en-US" b="1" dirty="0"/>
              <a:t>The HIA Process</a:t>
            </a:r>
          </a:p>
        </p:txBody>
      </p:sp>
      <p:sp>
        <p:nvSpPr>
          <p:cNvPr id="6" name="TextBox 5"/>
          <p:cNvSpPr txBox="1"/>
          <p:nvPr/>
        </p:nvSpPr>
        <p:spPr>
          <a:xfrm rot="19560000">
            <a:off x="2389539" y="2882109"/>
            <a:ext cx="7545451" cy="769441"/>
          </a:xfrm>
          <a:prstGeom prst="rect">
            <a:avLst/>
          </a:prstGeom>
          <a:noFill/>
        </p:spPr>
        <p:txBody>
          <a:bodyPr wrap="square" rtlCol="0">
            <a:spAutoFit/>
          </a:bodyPr>
          <a:lstStyle/>
          <a:p>
            <a:r>
              <a:rPr lang="en-US" sz="4400" dirty="0">
                <a:solidFill>
                  <a:srgbClr val="FF0000"/>
                </a:solidFill>
                <a:latin typeface="Arial" charset="0"/>
                <a:ea typeface="ＭＳ Ｐゴシック" pitchFamily="1" charset="-128"/>
              </a:rPr>
              <a:t>Stakeholder Engagement</a:t>
            </a:r>
          </a:p>
        </p:txBody>
      </p:sp>
      <p:sp>
        <p:nvSpPr>
          <p:cNvPr id="7" name="TextBox 6"/>
          <p:cNvSpPr txBox="1"/>
          <p:nvPr/>
        </p:nvSpPr>
        <p:spPr>
          <a:xfrm rot="19560000">
            <a:off x="3716957" y="2585284"/>
            <a:ext cx="2438632" cy="769441"/>
          </a:xfrm>
          <a:prstGeom prst="rect">
            <a:avLst/>
          </a:prstGeom>
          <a:noFill/>
        </p:spPr>
        <p:txBody>
          <a:bodyPr wrap="square" rtlCol="0">
            <a:spAutoFit/>
          </a:bodyPr>
          <a:lstStyle/>
          <a:p>
            <a:r>
              <a:rPr lang="en-US" sz="4400" dirty="0">
                <a:solidFill>
                  <a:srgbClr val="FF0000"/>
                </a:solidFill>
                <a:latin typeface="Arial" charset="0"/>
                <a:ea typeface="ＭＳ Ｐゴシック" pitchFamily="1" charset="-128"/>
              </a:rPr>
              <a:t>EQUITY</a:t>
            </a:r>
          </a:p>
        </p:txBody>
      </p:sp>
    </p:spTree>
    <p:extLst>
      <p:ext uri="{BB962C8B-B14F-4D97-AF65-F5344CB8AC3E}">
        <p14:creationId xmlns:p14="http://schemas.microsoft.com/office/powerpoint/2010/main" val="2968074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3D8506-F846-364A-A905-C0DB5F8C4407}"/>
              </a:ext>
            </a:extLst>
          </p:cNvPr>
          <p:cNvSpPr>
            <a:spLocks noGrp="1"/>
          </p:cNvSpPr>
          <p:nvPr>
            <p:ph idx="1"/>
          </p:nvPr>
        </p:nvSpPr>
        <p:spPr>
          <a:ln>
            <a:noFill/>
          </a:ln>
        </p:spPr>
        <p:txBody>
          <a:bodyPr>
            <a:normAutofit lnSpcReduction="10000"/>
          </a:bodyPr>
          <a:lstStyle/>
          <a:p>
            <a:r>
              <a:rPr lang="en-US" dirty="0"/>
              <a:t>From 2004-2013, 73 HIAs completed</a:t>
            </a:r>
          </a:p>
          <a:p>
            <a:r>
              <a:rPr lang="en-US" dirty="0"/>
              <a:t>Decisions being made by local and state  transportation agencies, county and city councils and  planning agencies, parks departments, other state  agencies</a:t>
            </a:r>
          </a:p>
          <a:p>
            <a:r>
              <a:rPr lang="en-US" dirty="0"/>
              <a:t>Projects: addressed bridge replacement, new transit  stations, bus rapid transit, bicycle and pedestrian  facilities, corridor redevelopment, greenways and  walking trails, and port expansions</a:t>
            </a:r>
          </a:p>
          <a:p>
            <a:r>
              <a:rPr lang="en-US" dirty="0"/>
              <a:t>Policies: road pricing, speed limits, complete streets,  etc.</a:t>
            </a:r>
          </a:p>
          <a:p>
            <a:r>
              <a:rPr lang="en-US" dirty="0"/>
              <a:t>Health impacts examined: Physical activity, transportation-related injury, air and  water quality, noise, social capital, mental health,  social cohesion, crime, access to goods and  services, affordable housing, discretionary time, etc.</a:t>
            </a:r>
          </a:p>
          <a:p>
            <a:endParaRPr lang="en-US" dirty="0"/>
          </a:p>
        </p:txBody>
      </p:sp>
      <p:sp>
        <p:nvSpPr>
          <p:cNvPr id="2" name="Title 1">
            <a:extLst>
              <a:ext uri="{FF2B5EF4-FFF2-40B4-BE49-F238E27FC236}">
                <a16:creationId xmlns:a16="http://schemas.microsoft.com/office/drawing/2014/main" id="{F0E86753-D11E-064F-B670-99154FDE1DE0}"/>
              </a:ext>
            </a:extLst>
          </p:cNvPr>
          <p:cNvSpPr>
            <a:spLocks noGrp="1"/>
          </p:cNvSpPr>
          <p:nvPr>
            <p:ph type="title"/>
          </p:nvPr>
        </p:nvSpPr>
        <p:spPr/>
        <p:txBody>
          <a:bodyPr/>
          <a:lstStyle/>
          <a:p>
            <a:r>
              <a:rPr lang="en-US" dirty="0"/>
              <a:t>Transportation HIAs</a:t>
            </a:r>
          </a:p>
        </p:txBody>
      </p:sp>
      <p:sp>
        <p:nvSpPr>
          <p:cNvPr id="4" name="Content Placeholder 3">
            <a:extLst>
              <a:ext uri="{FF2B5EF4-FFF2-40B4-BE49-F238E27FC236}">
                <a16:creationId xmlns:a16="http://schemas.microsoft.com/office/drawing/2014/main" id="{02813A48-F783-A34E-9644-B49E21530525}"/>
              </a:ext>
            </a:extLst>
          </p:cNvPr>
          <p:cNvSpPr>
            <a:spLocks noGrp="1"/>
          </p:cNvSpPr>
          <p:nvPr>
            <p:ph idx="4294967295"/>
          </p:nvPr>
        </p:nvSpPr>
        <p:spPr>
          <a:xfrm>
            <a:off x="0" y="6378575"/>
            <a:ext cx="10842625" cy="373063"/>
          </a:xfrm>
        </p:spPr>
        <p:txBody>
          <a:bodyPr>
            <a:normAutofit fontScale="85000" lnSpcReduction="20000"/>
          </a:bodyPr>
          <a:lstStyle/>
          <a:p>
            <a:pPr marL="0" indent="0">
              <a:buNone/>
            </a:pPr>
            <a:r>
              <a:rPr lang="en-US" dirty="0"/>
              <a:t>Dannenberg et al 2014</a:t>
            </a:r>
          </a:p>
        </p:txBody>
      </p:sp>
    </p:spTree>
    <p:extLst>
      <p:ext uri="{BB962C8B-B14F-4D97-AF65-F5344CB8AC3E}">
        <p14:creationId xmlns:p14="http://schemas.microsoft.com/office/powerpoint/2010/main" val="17266889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9EAF0AA-C21E-7B48-B1B8-9DFA30C3123B}"/>
              </a:ext>
            </a:extLst>
          </p:cNvPr>
          <p:cNvSpPr>
            <a:spLocks noGrp="1"/>
          </p:cNvSpPr>
          <p:nvPr>
            <p:ph idx="1"/>
          </p:nvPr>
        </p:nvSpPr>
        <p:spPr>
          <a:ln>
            <a:noFill/>
          </a:ln>
        </p:spPr>
        <p:txBody>
          <a:bodyPr>
            <a:normAutofit/>
          </a:bodyPr>
          <a:lstStyle/>
          <a:p>
            <a:r>
              <a:rPr lang="en-US" dirty="0"/>
              <a:t>Collaboration is key. Need to consider:</a:t>
            </a:r>
          </a:p>
          <a:p>
            <a:pPr lvl="1"/>
            <a:r>
              <a:rPr lang="en-US" dirty="0"/>
              <a:t>Political and technical sensitivities</a:t>
            </a:r>
          </a:p>
          <a:p>
            <a:pPr lvl="1"/>
            <a:r>
              <a:rPr lang="en-US" dirty="0"/>
              <a:t>Differences in agency culture, practices, and  authority</a:t>
            </a:r>
          </a:p>
          <a:p>
            <a:pPr lvl="1"/>
            <a:r>
              <a:rPr lang="en-US" dirty="0"/>
              <a:t>Studies have different timelines and demands</a:t>
            </a:r>
          </a:p>
          <a:p>
            <a:pPr lvl="1"/>
            <a:r>
              <a:rPr lang="en-US" dirty="0"/>
              <a:t>Differences in language and terminology</a:t>
            </a:r>
          </a:p>
          <a:p>
            <a:r>
              <a:rPr lang="en-US" dirty="0"/>
              <a:t>Determine synergies, identify the added value of the  collaborations (not just bureaucratic requirement)</a:t>
            </a:r>
          </a:p>
          <a:p>
            <a:r>
              <a:rPr lang="en-US" dirty="0"/>
              <a:t>Determine the right tool (HIA?)</a:t>
            </a:r>
          </a:p>
        </p:txBody>
      </p:sp>
      <p:sp>
        <p:nvSpPr>
          <p:cNvPr id="2" name="Title 1">
            <a:extLst>
              <a:ext uri="{FF2B5EF4-FFF2-40B4-BE49-F238E27FC236}">
                <a16:creationId xmlns:a16="http://schemas.microsoft.com/office/drawing/2014/main" id="{1508B48E-ADA5-B94C-810B-029D6F3697FF}"/>
              </a:ext>
            </a:extLst>
          </p:cNvPr>
          <p:cNvSpPr>
            <a:spLocks noGrp="1"/>
          </p:cNvSpPr>
          <p:nvPr>
            <p:ph type="title"/>
          </p:nvPr>
        </p:nvSpPr>
        <p:spPr/>
        <p:txBody>
          <a:bodyPr/>
          <a:lstStyle/>
          <a:p>
            <a:r>
              <a:rPr lang="en-US" dirty="0"/>
              <a:t>Transportation HIAs: Lessons Learned</a:t>
            </a:r>
          </a:p>
        </p:txBody>
      </p:sp>
      <p:sp>
        <p:nvSpPr>
          <p:cNvPr id="4" name="Content Placeholder 3">
            <a:extLst>
              <a:ext uri="{FF2B5EF4-FFF2-40B4-BE49-F238E27FC236}">
                <a16:creationId xmlns:a16="http://schemas.microsoft.com/office/drawing/2014/main" id="{C764854C-1B52-6E48-9E07-A5344DADFABE}"/>
              </a:ext>
            </a:extLst>
          </p:cNvPr>
          <p:cNvSpPr>
            <a:spLocks noGrp="1"/>
          </p:cNvSpPr>
          <p:nvPr>
            <p:ph idx="4294967295"/>
          </p:nvPr>
        </p:nvSpPr>
        <p:spPr>
          <a:xfrm>
            <a:off x="0" y="6378575"/>
            <a:ext cx="10842625" cy="373063"/>
          </a:xfrm>
        </p:spPr>
        <p:txBody>
          <a:bodyPr>
            <a:normAutofit fontScale="92500" lnSpcReduction="20000"/>
          </a:bodyPr>
          <a:lstStyle/>
          <a:p>
            <a:pPr marL="0" indent="0">
              <a:buNone/>
            </a:pPr>
            <a:r>
              <a:rPr lang="en-US" dirty="0"/>
              <a:t>Dannenberg et al 2014</a:t>
            </a:r>
          </a:p>
          <a:p>
            <a:endParaRPr lang="en-US" dirty="0"/>
          </a:p>
        </p:txBody>
      </p:sp>
    </p:spTree>
    <p:extLst>
      <p:ext uri="{BB962C8B-B14F-4D97-AF65-F5344CB8AC3E}">
        <p14:creationId xmlns:p14="http://schemas.microsoft.com/office/powerpoint/2010/main" val="574184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C813-003A-4AA2-8600-E5C3B2C8B978}"/>
              </a:ext>
            </a:extLst>
          </p:cNvPr>
          <p:cNvSpPr>
            <a:spLocks noGrp="1"/>
          </p:cNvSpPr>
          <p:nvPr>
            <p:ph type="title"/>
          </p:nvPr>
        </p:nvSpPr>
        <p:spPr/>
        <p:txBody>
          <a:bodyPr/>
          <a:lstStyle/>
          <a:p>
            <a:r>
              <a:rPr lang="en-US" dirty="0"/>
              <a:t>Methods</a:t>
            </a:r>
          </a:p>
        </p:txBody>
      </p:sp>
      <p:sp>
        <p:nvSpPr>
          <p:cNvPr id="3" name="Content Placeholder 2">
            <a:extLst>
              <a:ext uri="{FF2B5EF4-FFF2-40B4-BE49-F238E27FC236}">
                <a16:creationId xmlns:a16="http://schemas.microsoft.com/office/drawing/2014/main" id="{53954074-DA20-4805-86B5-F4BD1C2A7968}"/>
              </a:ext>
            </a:extLst>
          </p:cNvPr>
          <p:cNvSpPr>
            <a:spLocks noGrp="1"/>
          </p:cNvSpPr>
          <p:nvPr>
            <p:ph idx="1"/>
          </p:nvPr>
        </p:nvSpPr>
        <p:spPr>
          <a:xfrm>
            <a:off x="816934" y="1346200"/>
            <a:ext cx="10676565" cy="5010149"/>
          </a:xfrm>
        </p:spPr>
        <p:txBody>
          <a:bodyPr>
            <a:normAutofit fontScale="92500" lnSpcReduction="10000"/>
          </a:bodyPr>
          <a:lstStyle/>
          <a:p>
            <a:r>
              <a:rPr lang="en-US" dirty="0"/>
              <a:t>Methods question is most relevant for the Assessment step and how stakeholders are engaged</a:t>
            </a:r>
          </a:p>
          <a:p>
            <a:r>
              <a:rPr lang="en-US" dirty="0"/>
              <a:t>Two steps:</a:t>
            </a:r>
          </a:p>
          <a:p>
            <a:pPr lvl="1"/>
            <a:r>
              <a:rPr lang="en-US" sz="2600" dirty="0"/>
              <a:t>First: describe the baseline (existing conditions) and factors that influence health</a:t>
            </a:r>
          </a:p>
          <a:p>
            <a:pPr lvl="1"/>
            <a:r>
              <a:rPr lang="en-US" sz="2600" dirty="0"/>
              <a:t>Second: impact assessment – predict the future consequences of possible decisions for health (both positive and negative)</a:t>
            </a:r>
          </a:p>
          <a:p>
            <a:r>
              <a:rPr lang="en-US" dirty="0"/>
              <a:t>Involves multiple methods (selection of methods mainly depends on the scope):</a:t>
            </a:r>
          </a:p>
          <a:p>
            <a:pPr lvl="1"/>
            <a:r>
              <a:rPr lang="en-US" sz="2600" dirty="0"/>
              <a:t>Literature review</a:t>
            </a:r>
          </a:p>
          <a:p>
            <a:pPr lvl="1"/>
            <a:r>
              <a:rPr lang="en-US" sz="2600" dirty="0"/>
              <a:t>Secondary data analysis</a:t>
            </a:r>
          </a:p>
          <a:p>
            <a:pPr lvl="1"/>
            <a:r>
              <a:rPr lang="en-US" sz="2600" dirty="0"/>
              <a:t>Primary data collection via focus groups and interviews</a:t>
            </a:r>
          </a:p>
          <a:p>
            <a:pPr lvl="1"/>
            <a:r>
              <a:rPr lang="en-US" sz="2600" dirty="0"/>
              <a:t>Participatory approaches for stakeholder engagement</a:t>
            </a:r>
          </a:p>
        </p:txBody>
      </p:sp>
    </p:spTree>
    <p:extLst>
      <p:ext uri="{BB962C8B-B14F-4D97-AF65-F5344CB8AC3E}">
        <p14:creationId xmlns:p14="http://schemas.microsoft.com/office/powerpoint/2010/main" val="2151941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72B886-6020-4CF8-8E6D-369E1AE375BB}"/>
              </a:ext>
            </a:extLst>
          </p:cNvPr>
          <p:cNvSpPr>
            <a:spLocks noGrp="1"/>
          </p:cNvSpPr>
          <p:nvPr>
            <p:ph type="title"/>
          </p:nvPr>
        </p:nvSpPr>
        <p:spPr/>
        <p:txBody>
          <a:bodyPr/>
          <a:lstStyle/>
          <a:p>
            <a:r>
              <a:rPr lang="en-US" dirty="0"/>
              <a:t>HIA: Strengths and Challenges</a:t>
            </a:r>
          </a:p>
        </p:txBody>
      </p:sp>
      <p:sp>
        <p:nvSpPr>
          <p:cNvPr id="3" name="Content Placeholder 2">
            <a:extLst>
              <a:ext uri="{FF2B5EF4-FFF2-40B4-BE49-F238E27FC236}">
                <a16:creationId xmlns:a16="http://schemas.microsoft.com/office/drawing/2014/main" id="{D2D043F8-A998-435A-98B1-E9628B46B755}"/>
              </a:ext>
            </a:extLst>
          </p:cNvPr>
          <p:cNvSpPr>
            <a:spLocks noGrp="1"/>
          </p:cNvSpPr>
          <p:nvPr>
            <p:ph idx="1"/>
          </p:nvPr>
        </p:nvSpPr>
        <p:spPr>
          <a:xfrm>
            <a:off x="508000" y="1270000"/>
            <a:ext cx="10824535" cy="5376833"/>
          </a:xfrm>
        </p:spPr>
        <p:txBody>
          <a:bodyPr>
            <a:normAutofit fontScale="92500" lnSpcReduction="10000"/>
          </a:bodyPr>
          <a:lstStyle/>
          <a:p>
            <a:r>
              <a:rPr lang="en-US" dirty="0"/>
              <a:t>Strengths</a:t>
            </a:r>
          </a:p>
          <a:p>
            <a:pPr lvl="1"/>
            <a:r>
              <a:rPr lang="en-US" sz="2600" dirty="0"/>
              <a:t>Emphasizes equity</a:t>
            </a:r>
          </a:p>
          <a:p>
            <a:pPr lvl="1"/>
            <a:r>
              <a:rPr lang="en-US" sz="2600" dirty="0"/>
              <a:t>When done well, can support stakeholder engagement and democracy</a:t>
            </a:r>
          </a:p>
          <a:p>
            <a:pPr lvl="1"/>
            <a:r>
              <a:rPr lang="en-US" sz="2600" dirty="0"/>
              <a:t>Address determinants of health</a:t>
            </a:r>
          </a:p>
          <a:p>
            <a:pPr lvl="1"/>
            <a:r>
              <a:rPr lang="en-US" sz="2600" dirty="0"/>
              <a:t>Supports multi-sector/cross-sector collaboration (especially between health, transportation, and planning)</a:t>
            </a:r>
          </a:p>
          <a:p>
            <a:pPr lvl="1"/>
            <a:r>
              <a:rPr lang="en-US" sz="2600" dirty="0"/>
              <a:t>Advances </a:t>
            </a:r>
            <a:r>
              <a:rPr lang="en-US" sz="2600" dirty="0" err="1"/>
              <a:t>HiAP</a:t>
            </a:r>
            <a:endParaRPr lang="en-US" sz="2600" dirty="0"/>
          </a:p>
          <a:p>
            <a:r>
              <a:rPr lang="en-US" dirty="0"/>
              <a:t>Challenges</a:t>
            </a:r>
            <a:endParaRPr lang="en-US" sz="2400" dirty="0"/>
          </a:p>
          <a:p>
            <a:pPr lvl="1"/>
            <a:r>
              <a:rPr lang="en-US" sz="2600" dirty="0">
                <a:cs typeface="Arial" panose="020B0604020202020204" pitchFamily="34" charset="0"/>
              </a:rPr>
              <a:t>Balancing the need to provide timely, valid information with the realities of varied data quality</a:t>
            </a:r>
          </a:p>
          <a:p>
            <a:pPr lvl="1"/>
            <a:r>
              <a:rPr lang="en-US" sz="2600" dirty="0">
                <a:cs typeface="Arial" panose="020B0604020202020204" pitchFamily="34" charset="0"/>
              </a:rPr>
              <a:t>Determining how best to evaluate evidence quality</a:t>
            </a:r>
          </a:p>
          <a:p>
            <a:pPr lvl="1"/>
            <a:r>
              <a:rPr lang="en-US" sz="2600" dirty="0">
                <a:cs typeface="Arial" panose="020B0604020202020204" pitchFamily="34" charset="0"/>
              </a:rPr>
              <a:t>Deciding how to characterize and manage uncertainty</a:t>
            </a:r>
          </a:p>
          <a:p>
            <a:pPr lvl="1"/>
            <a:r>
              <a:rPr lang="en-US" sz="2600" dirty="0">
                <a:cs typeface="Arial" panose="020B0604020202020204" pitchFamily="34" charset="0"/>
              </a:rPr>
              <a:t>Ensuring that stakeholder participation is valued and done well</a:t>
            </a:r>
          </a:p>
          <a:p>
            <a:pPr lvl="1"/>
            <a:r>
              <a:rPr lang="en-US" sz="2600" dirty="0">
                <a:cs typeface="Arial" panose="020B0604020202020204" pitchFamily="34" charset="0"/>
              </a:rPr>
              <a:t>Lack of data for certain issues; must determine if we can still reasonably and validly evaluate health impacts?</a:t>
            </a:r>
          </a:p>
          <a:p>
            <a:pPr lvl="1"/>
            <a:endParaRPr lang="en-US" dirty="0"/>
          </a:p>
          <a:p>
            <a:pPr lvl="1"/>
            <a:endParaRPr lang="en-US" dirty="0"/>
          </a:p>
        </p:txBody>
      </p:sp>
    </p:spTree>
    <p:extLst>
      <p:ext uri="{BB962C8B-B14F-4D97-AF65-F5344CB8AC3E}">
        <p14:creationId xmlns:p14="http://schemas.microsoft.com/office/powerpoint/2010/main" val="78928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 Determinants of Health</a:t>
            </a:r>
          </a:p>
        </p:txBody>
      </p:sp>
      <p:pic>
        <p:nvPicPr>
          <p:cNvPr id="5" name="Content Placeholder 4" descr="HealthFactors3">
            <a:extLst>
              <a:ext uri="{FF2B5EF4-FFF2-40B4-BE49-F238E27FC236}">
                <a16:creationId xmlns:a16="http://schemas.microsoft.com/office/drawing/2014/main" id="{EBF16BFC-32BE-4DF9-881F-A2B9FCB640D0}"/>
              </a:ext>
            </a:extLst>
          </p:cNvPr>
          <p:cNvPicPr>
            <a:picLocks noChangeAspect="1" noChangeArrowheads="1"/>
          </p:cNvPicPr>
          <p:nvPr/>
        </p:nvPicPr>
        <p:blipFill>
          <a:blip r:embed="rId3" cstate="print"/>
          <a:srcRect/>
          <a:stretch>
            <a:fillRect/>
          </a:stretch>
        </p:blipFill>
        <p:spPr bwMode="auto">
          <a:xfrm>
            <a:off x="1759952" y="1568204"/>
            <a:ext cx="8001000" cy="4771128"/>
          </a:xfrm>
          <a:prstGeom prst="rect">
            <a:avLst/>
          </a:prstGeom>
          <a:noFill/>
          <a:ln w="9525">
            <a:noFill/>
            <a:miter lim="800000"/>
            <a:headEnd/>
            <a:tailEnd/>
          </a:ln>
        </p:spPr>
      </p:pic>
      <p:sp>
        <p:nvSpPr>
          <p:cNvPr id="6" name="TextBox 5">
            <a:extLst>
              <a:ext uri="{FF2B5EF4-FFF2-40B4-BE49-F238E27FC236}">
                <a16:creationId xmlns:a16="http://schemas.microsoft.com/office/drawing/2014/main" id="{D3A51083-0314-4853-A740-3D82BECB0676}"/>
              </a:ext>
            </a:extLst>
          </p:cNvPr>
          <p:cNvSpPr txBox="1"/>
          <p:nvPr/>
        </p:nvSpPr>
        <p:spPr>
          <a:xfrm>
            <a:off x="1759952" y="6373365"/>
            <a:ext cx="8864600" cy="923330"/>
          </a:xfrm>
          <a:prstGeom prst="rect">
            <a:avLst/>
          </a:prstGeom>
          <a:noFill/>
        </p:spPr>
        <p:txBody>
          <a:bodyPr wrap="square" rtlCol="0">
            <a:spAutoFit/>
          </a:bodyPr>
          <a:lstStyle/>
          <a:p>
            <a:r>
              <a:rPr lang="en-US" dirty="0">
                <a:cs typeface="Tahoma" pitchFamily="34" charset="0"/>
              </a:rPr>
              <a:t>World Health Organization, Commission on the Social Determinants of Health (2008)</a:t>
            </a:r>
            <a:br>
              <a:rPr lang="en-US" dirty="0">
                <a:cs typeface="Tahoma" pitchFamily="34" charset="0"/>
              </a:rPr>
            </a:br>
            <a:endParaRPr lang="en-US" dirty="0">
              <a:cs typeface="Tahoma" pitchFamily="34" charset="0"/>
            </a:endParaRPr>
          </a:p>
          <a:p>
            <a:endParaRPr lang="en-US" dirty="0"/>
          </a:p>
        </p:txBody>
      </p:sp>
    </p:spTree>
    <p:extLst>
      <p:ext uri="{BB962C8B-B14F-4D97-AF65-F5344CB8AC3E}">
        <p14:creationId xmlns:p14="http://schemas.microsoft.com/office/powerpoint/2010/main" val="4175139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633346"/>
            <a:ext cx="10515600" cy="4771129"/>
          </a:xfrm>
        </p:spPr>
        <p:txBody>
          <a:bodyPr>
            <a:normAutofit lnSpcReduction="10000"/>
          </a:bodyPr>
          <a:lstStyle/>
          <a:p>
            <a:r>
              <a:rPr lang="en-US" dirty="0"/>
              <a:t>HIAs are a great tool and approach for identifying potential health impacts of transportation proposals</a:t>
            </a:r>
          </a:p>
          <a:p>
            <a:r>
              <a:rPr lang="en-US" dirty="0"/>
              <a:t>Key points:</a:t>
            </a:r>
          </a:p>
          <a:p>
            <a:pPr lvl="1"/>
            <a:r>
              <a:rPr lang="en-US" sz="2800" dirty="0"/>
              <a:t>Conducted to inform a specific decision</a:t>
            </a:r>
          </a:p>
          <a:p>
            <a:pPr lvl="1"/>
            <a:r>
              <a:rPr lang="en-US" sz="2800" dirty="0"/>
              <a:t>Uses a broad analytic framework</a:t>
            </a:r>
          </a:p>
          <a:p>
            <a:pPr lvl="1"/>
            <a:r>
              <a:rPr lang="en-US" sz="2800" dirty="0"/>
              <a:t>Involves collaboration with stakeholders, especially communities who will be impacted by the proposed program, project, or policy</a:t>
            </a:r>
          </a:p>
          <a:p>
            <a:pPr lvl="1"/>
            <a:r>
              <a:rPr lang="en-US" sz="2800" dirty="0"/>
              <a:t>Addresses health equity</a:t>
            </a:r>
          </a:p>
          <a:p>
            <a:pPr lvl="1"/>
            <a:r>
              <a:rPr lang="en-US" sz="2800" dirty="0"/>
              <a:t>Pragmatic and focused on solutions</a:t>
            </a:r>
          </a:p>
          <a:p>
            <a:pPr lvl="1"/>
            <a:r>
              <a:rPr lang="en-US" sz="2800" dirty="0"/>
              <a:t>Not intended to stop a proposal; provides an objectives analysis intended to maximize health benefits and minimize harms when the decision is made</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HiAP: Health in All Policies</a:t>
            </a:r>
          </a:p>
          <a:p>
            <a:r>
              <a:rPr lang="en-US" dirty="0"/>
              <a:t>HIA: Health Impact Assessment</a:t>
            </a:r>
            <a:endParaRPr lang="en-US" b="1" dirty="0">
              <a:solidFill>
                <a:srgbClr val="FF0000"/>
              </a:solidFill>
            </a:endParaRP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E24181EE-874A-0E42-B088-312A33EC9412}"/>
              </a:ext>
            </a:extLst>
          </p:cNvPr>
          <p:cNvGraphicFramePr>
            <a:graphicFrameLocks noGrp="1"/>
          </p:cNvGraphicFramePr>
          <p:nvPr>
            <p:ph idx="1"/>
            <p:extLst>
              <p:ext uri="{D42A27DB-BD31-4B8C-83A1-F6EECF244321}">
                <p14:modId xmlns:p14="http://schemas.microsoft.com/office/powerpoint/2010/main" val="367769465"/>
              </p:ext>
            </p:extLst>
          </p:nvPr>
        </p:nvGraphicFramePr>
        <p:xfrm>
          <a:off x="597001" y="1293361"/>
          <a:ext cx="10516114" cy="5576162"/>
        </p:xfrm>
        <a:graphic>
          <a:graphicData uri="http://schemas.openxmlformats.org/drawingml/2006/table">
            <a:tbl>
              <a:tblPr bandRow="1">
                <a:tableStyleId>{5C22544A-7EE6-4342-B048-85BDC9FD1C3A}</a:tableStyleId>
              </a:tblPr>
              <a:tblGrid>
                <a:gridCol w="8406818">
                  <a:extLst>
                    <a:ext uri="{9D8B030D-6E8A-4147-A177-3AD203B41FA5}">
                      <a16:colId xmlns:a16="http://schemas.microsoft.com/office/drawing/2014/main" val="946247553"/>
                    </a:ext>
                  </a:extLst>
                </a:gridCol>
                <a:gridCol w="2109296">
                  <a:extLst>
                    <a:ext uri="{9D8B030D-6E8A-4147-A177-3AD203B41FA5}">
                      <a16:colId xmlns:a16="http://schemas.microsoft.com/office/drawing/2014/main" val="3151212154"/>
                    </a:ext>
                  </a:extLst>
                </a:gridCol>
              </a:tblGrid>
              <a:tr h="654481">
                <a:tc>
                  <a:txBody>
                    <a:bodyPr/>
                    <a:lstStyle/>
                    <a:p>
                      <a:r>
                        <a:rPr lang="en-US" sz="2400" dirty="0"/>
                        <a:t>Health Impact Project </a:t>
                      </a:r>
                      <a:r>
                        <a:rPr lang="en-US" sz="2400" dirty="0">
                          <a:hlinkClick r:id="rId2"/>
                        </a:rPr>
                        <a:t>www.healthimpactproject.org</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2079699037"/>
                  </a:ext>
                </a:extLst>
              </a:tr>
              <a:tr h="853440">
                <a:tc>
                  <a:txBody>
                    <a:bodyPr/>
                    <a:lstStyle/>
                    <a:p>
                      <a:r>
                        <a:rPr lang="en-US" sz="2400" dirty="0"/>
                        <a:t>Centers for Disease Control and Prevention (CDC) Healthy Places </a:t>
                      </a:r>
                      <a:r>
                        <a:rPr lang="en-US" sz="2400" dirty="0">
                          <a:hlinkClick r:id="rId3"/>
                        </a:rPr>
                        <a:t>http://www.cdc.gov/healthyplaces/hia.html</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2317075050"/>
                  </a:ext>
                </a:extLst>
              </a:tr>
              <a:tr h="654481">
                <a:tc>
                  <a:txBody>
                    <a:bodyPr/>
                    <a:lstStyle/>
                    <a:p>
                      <a:r>
                        <a:rPr lang="en-US" sz="2400" dirty="0"/>
                        <a:t>Human Impact Partners </a:t>
                      </a:r>
                      <a:r>
                        <a:rPr lang="en-US" sz="2400" dirty="0">
                          <a:hlinkClick r:id="rId4"/>
                        </a:rPr>
                        <a:t>http://www.humanimpact.org</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3209901881"/>
                  </a:ext>
                </a:extLst>
              </a:tr>
              <a:tr h="853440">
                <a:tc>
                  <a:txBody>
                    <a:bodyPr/>
                    <a:lstStyle/>
                    <a:p>
                      <a:r>
                        <a:rPr lang="en-US" sz="2400" dirty="0"/>
                        <a:t>Health Impact Assessment Clearinghouse Learning and</a:t>
                      </a:r>
                    </a:p>
                    <a:p>
                      <a:r>
                        <a:rPr lang="en-US" sz="2400" dirty="0"/>
                        <a:t>Information Center (HIA-CLIC) </a:t>
                      </a:r>
                      <a:r>
                        <a:rPr lang="en-US" sz="2400" dirty="0">
                          <a:hlinkClick r:id="rId5"/>
                        </a:rPr>
                        <a:t>http://www.hiaguide.org</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4151135400"/>
                  </a:ext>
                </a:extLst>
              </a:tr>
              <a:tr h="853440">
                <a:tc>
                  <a:txBody>
                    <a:bodyPr/>
                    <a:lstStyle/>
                    <a:p>
                      <a:r>
                        <a:rPr lang="en-US" sz="2400" dirty="0"/>
                        <a:t>American Planning Association: Online HIA Training</a:t>
                      </a:r>
                    </a:p>
                    <a:p>
                      <a:r>
                        <a:rPr lang="en-US" sz="2400" dirty="0">
                          <a:hlinkClick r:id="rId6"/>
                        </a:rPr>
                        <a:t>http://professional.captus.com/Planning/hia/default.aspx</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637654880"/>
                  </a:ext>
                </a:extLst>
              </a:tr>
              <a:tr h="853440">
                <a:tc>
                  <a:txBody>
                    <a:bodyPr/>
                    <a:lstStyle/>
                    <a:p>
                      <a:r>
                        <a:rPr lang="en-US" sz="2400" dirty="0"/>
                        <a:t>World Health Organization (WHO) Health Impact Assessment  </a:t>
                      </a:r>
                      <a:r>
                        <a:rPr lang="en-US" sz="2400" dirty="0">
                          <a:hlinkClick r:id="rId7"/>
                        </a:rPr>
                        <a:t>http://www.who.int/hia/en</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26240614"/>
                  </a:ext>
                </a:extLst>
              </a:tr>
              <a:tr h="853440">
                <a:tc>
                  <a:txBody>
                    <a:bodyPr/>
                    <a:lstStyle/>
                    <a:p>
                      <a:r>
                        <a:rPr lang="en-US" sz="2400" dirty="0"/>
                        <a:t>HIA Gateway</a:t>
                      </a:r>
                    </a:p>
                    <a:p>
                      <a:r>
                        <a:rPr lang="en-US" sz="2400" dirty="0">
                          <a:hlinkClick r:id="rId8"/>
                        </a:rPr>
                        <a:t>http://www.apho.org.uk/default.aspx?QN=P_HIA</a:t>
                      </a:r>
                      <a:endParaRPr lang="en-US" sz="2400" dirty="0"/>
                    </a:p>
                  </a:txBody>
                  <a:tcPr marL="118260" marR="118260" marT="60960" marB="60960"/>
                </a:tc>
                <a:tc>
                  <a:txBody>
                    <a:bodyPr/>
                    <a:lstStyle/>
                    <a:p>
                      <a:endParaRPr lang="en-US" sz="2400" dirty="0"/>
                    </a:p>
                  </a:txBody>
                  <a:tcPr marL="118260" marR="118260" marT="60960" marB="60960"/>
                </a:tc>
                <a:extLst>
                  <a:ext uri="{0D108BD9-81ED-4DB2-BD59-A6C34878D82A}">
                    <a16:rowId xmlns:a16="http://schemas.microsoft.com/office/drawing/2014/main" val="857577343"/>
                  </a:ext>
                </a:extLst>
              </a:tr>
            </a:tbl>
          </a:graphicData>
        </a:graphic>
      </p:graphicFrame>
      <p:sp>
        <p:nvSpPr>
          <p:cNvPr id="2" name="Title 1">
            <a:extLst>
              <a:ext uri="{FF2B5EF4-FFF2-40B4-BE49-F238E27FC236}">
                <a16:creationId xmlns:a16="http://schemas.microsoft.com/office/drawing/2014/main" id="{5ABCC260-6417-6B48-B95D-2F3B372407B0}"/>
              </a:ext>
            </a:extLst>
          </p:cNvPr>
          <p:cNvSpPr>
            <a:spLocks noGrp="1"/>
          </p:cNvSpPr>
          <p:nvPr>
            <p:ph type="title"/>
          </p:nvPr>
        </p:nvSpPr>
        <p:spPr/>
        <p:txBody>
          <a:bodyPr/>
          <a:lstStyle/>
          <a:p>
            <a:r>
              <a:rPr lang="en-US" dirty="0"/>
              <a:t>HIA Resources</a:t>
            </a:r>
          </a:p>
        </p:txBody>
      </p:sp>
      <p:sp>
        <p:nvSpPr>
          <p:cNvPr id="18" name="object 19">
            <a:extLst>
              <a:ext uri="{FF2B5EF4-FFF2-40B4-BE49-F238E27FC236}">
                <a16:creationId xmlns:a16="http://schemas.microsoft.com/office/drawing/2014/main" id="{9BF39DD8-B03B-B84C-B822-6A30A2A9F726}"/>
              </a:ext>
            </a:extLst>
          </p:cNvPr>
          <p:cNvSpPr/>
          <p:nvPr/>
        </p:nvSpPr>
        <p:spPr>
          <a:xfrm>
            <a:off x="9354889" y="1302916"/>
            <a:ext cx="2153372" cy="622376"/>
          </a:xfrm>
          <a:prstGeom prst="rect">
            <a:avLst/>
          </a:prstGeom>
          <a:blipFill>
            <a:blip r:embed="rId9" cstate="print"/>
            <a:stretch>
              <a:fillRect/>
            </a:stretch>
          </a:blipFill>
        </p:spPr>
        <p:txBody>
          <a:bodyPr wrap="square" lIns="0" tIns="0" rIns="0" bIns="0" rtlCol="0"/>
          <a:lstStyle/>
          <a:p>
            <a:endParaRPr sz="2400" dirty="0"/>
          </a:p>
        </p:txBody>
      </p:sp>
      <p:sp>
        <p:nvSpPr>
          <p:cNvPr id="20" name="object 13">
            <a:extLst>
              <a:ext uri="{FF2B5EF4-FFF2-40B4-BE49-F238E27FC236}">
                <a16:creationId xmlns:a16="http://schemas.microsoft.com/office/drawing/2014/main" id="{3683FD44-1604-A643-BD7E-F842B452D050}"/>
              </a:ext>
            </a:extLst>
          </p:cNvPr>
          <p:cNvSpPr/>
          <p:nvPr/>
        </p:nvSpPr>
        <p:spPr>
          <a:xfrm>
            <a:off x="9948973" y="2028481"/>
            <a:ext cx="965200" cy="711200"/>
          </a:xfrm>
          <a:prstGeom prst="rect">
            <a:avLst/>
          </a:prstGeom>
          <a:blipFill>
            <a:blip r:embed="rId10" cstate="print"/>
            <a:stretch>
              <a:fillRect/>
            </a:stretch>
          </a:blipFill>
        </p:spPr>
        <p:txBody>
          <a:bodyPr wrap="square" lIns="0" tIns="0" rIns="0" bIns="0" rtlCol="0"/>
          <a:lstStyle/>
          <a:p>
            <a:endParaRPr sz="2400" dirty="0"/>
          </a:p>
        </p:txBody>
      </p:sp>
      <p:sp>
        <p:nvSpPr>
          <p:cNvPr id="21" name="object 15">
            <a:extLst>
              <a:ext uri="{FF2B5EF4-FFF2-40B4-BE49-F238E27FC236}">
                <a16:creationId xmlns:a16="http://schemas.microsoft.com/office/drawing/2014/main" id="{995A17A7-B6CE-D041-A29A-8F41B25FCED0}"/>
              </a:ext>
            </a:extLst>
          </p:cNvPr>
          <p:cNvSpPr/>
          <p:nvPr/>
        </p:nvSpPr>
        <p:spPr>
          <a:xfrm>
            <a:off x="9948973" y="2827827"/>
            <a:ext cx="965200" cy="622376"/>
          </a:xfrm>
          <a:prstGeom prst="rect">
            <a:avLst/>
          </a:prstGeom>
          <a:blipFill>
            <a:blip r:embed="rId11" cstate="print"/>
            <a:stretch>
              <a:fillRect/>
            </a:stretch>
          </a:blipFill>
        </p:spPr>
        <p:txBody>
          <a:bodyPr wrap="square" lIns="0" tIns="0" rIns="0" bIns="0" rtlCol="0"/>
          <a:lstStyle/>
          <a:p>
            <a:endParaRPr sz="2400" dirty="0"/>
          </a:p>
        </p:txBody>
      </p:sp>
      <p:sp>
        <p:nvSpPr>
          <p:cNvPr id="22" name="object 14">
            <a:extLst>
              <a:ext uri="{FF2B5EF4-FFF2-40B4-BE49-F238E27FC236}">
                <a16:creationId xmlns:a16="http://schemas.microsoft.com/office/drawing/2014/main" id="{1B2067B2-700D-1E4A-96AA-BF585EFC75BA}"/>
              </a:ext>
            </a:extLst>
          </p:cNvPr>
          <p:cNvSpPr/>
          <p:nvPr/>
        </p:nvSpPr>
        <p:spPr>
          <a:xfrm>
            <a:off x="9669573" y="3492608"/>
            <a:ext cx="1524000" cy="800608"/>
          </a:xfrm>
          <a:prstGeom prst="rect">
            <a:avLst/>
          </a:prstGeom>
          <a:blipFill>
            <a:blip r:embed="rId12" cstate="print"/>
            <a:stretch>
              <a:fillRect/>
            </a:stretch>
          </a:blipFill>
        </p:spPr>
        <p:txBody>
          <a:bodyPr wrap="square" lIns="0" tIns="0" rIns="0" bIns="0" rtlCol="0"/>
          <a:lstStyle/>
          <a:p>
            <a:endParaRPr sz="2400" dirty="0"/>
          </a:p>
        </p:txBody>
      </p:sp>
      <p:sp>
        <p:nvSpPr>
          <p:cNvPr id="23" name="object 18">
            <a:extLst>
              <a:ext uri="{FF2B5EF4-FFF2-40B4-BE49-F238E27FC236}">
                <a16:creationId xmlns:a16="http://schemas.microsoft.com/office/drawing/2014/main" id="{1A0534E2-B2DF-E649-8072-3705A8F87F6B}"/>
              </a:ext>
            </a:extLst>
          </p:cNvPr>
          <p:cNvSpPr/>
          <p:nvPr/>
        </p:nvSpPr>
        <p:spPr>
          <a:xfrm>
            <a:off x="9739677" y="4346223"/>
            <a:ext cx="1383792" cy="800608"/>
          </a:xfrm>
          <a:prstGeom prst="rect">
            <a:avLst/>
          </a:prstGeom>
          <a:blipFill>
            <a:blip r:embed="rId13" cstate="print"/>
            <a:stretch>
              <a:fillRect/>
            </a:stretch>
          </a:blipFill>
        </p:spPr>
        <p:txBody>
          <a:bodyPr wrap="square" lIns="0" tIns="0" rIns="0" bIns="0" rtlCol="0"/>
          <a:lstStyle/>
          <a:p>
            <a:endParaRPr sz="2400" dirty="0"/>
          </a:p>
        </p:txBody>
      </p:sp>
      <p:sp>
        <p:nvSpPr>
          <p:cNvPr id="24" name="object 16">
            <a:extLst>
              <a:ext uri="{FF2B5EF4-FFF2-40B4-BE49-F238E27FC236}">
                <a16:creationId xmlns:a16="http://schemas.microsoft.com/office/drawing/2014/main" id="{DAC706CB-50DF-254D-9406-914D6339CB41}"/>
              </a:ext>
            </a:extLst>
          </p:cNvPr>
          <p:cNvSpPr/>
          <p:nvPr/>
        </p:nvSpPr>
        <p:spPr>
          <a:xfrm>
            <a:off x="9669575" y="5265099"/>
            <a:ext cx="1523999" cy="622376"/>
          </a:xfrm>
          <a:prstGeom prst="rect">
            <a:avLst/>
          </a:prstGeom>
          <a:blipFill>
            <a:blip r:embed="rId14" cstate="print"/>
            <a:stretch>
              <a:fillRect/>
            </a:stretch>
          </a:blipFill>
        </p:spPr>
        <p:txBody>
          <a:bodyPr wrap="square" lIns="0" tIns="0" rIns="0" bIns="0" rtlCol="0"/>
          <a:lstStyle/>
          <a:p>
            <a:endParaRPr sz="2400" dirty="0"/>
          </a:p>
        </p:txBody>
      </p:sp>
      <p:sp>
        <p:nvSpPr>
          <p:cNvPr id="25" name="object 17">
            <a:extLst>
              <a:ext uri="{FF2B5EF4-FFF2-40B4-BE49-F238E27FC236}">
                <a16:creationId xmlns:a16="http://schemas.microsoft.com/office/drawing/2014/main" id="{EF3D8CA0-0CBA-C64A-BC84-B2E44725BAA2}"/>
              </a:ext>
            </a:extLst>
          </p:cNvPr>
          <p:cNvSpPr/>
          <p:nvPr/>
        </p:nvSpPr>
        <p:spPr>
          <a:xfrm>
            <a:off x="9750032" y="6050082"/>
            <a:ext cx="1363083" cy="819441"/>
          </a:xfrm>
          <a:prstGeom prst="rect">
            <a:avLst/>
          </a:prstGeom>
          <a:blipFill>
            <a:blip r:embed="rId15" cstate="print"/>
            <a:stretch>
              <a:fillRect/>
            </a:stretch>
          </a:blipFill>
        </p:spPr>
        <p:txBody>
          <a:bodyPr wrap="square" lIns="0" tIns="0" rIns="0" bIns="0" rtlCol="0"/>
          <a:lstStyle/>
          <a:p>
            <a:endParaRPr sz="2400" dirty="0"/>
          </a:p>
        </p:txBody>
      </p:sp>
    </p:spTree>
    <p:extLst>
      <p:ext uri="{BB962C8B-B14F-4D97-AF65-F5344CB8AC3E}">
        <p14:creationId xmlns:p14="http://schemas.microsoft.com/office/powerpoint/2010/main" val="1779044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fontScale="92500" lnSpcReduction="10000"/>
          </a:bodyPr>
          <a:lstStyle/>
          <a:p>
            <a:r>
              <a:rPr lang="en-US" dirty="0">
                <a:cs typeface="Arial" panose="020B0604020202020204" pitchFamily="34" charset="0"/>
              </a:rPr>
              <a:t>National Research Council (US) Committee on Health Impact Assessment. 2011. Improving Health in the United States: The Role of Health Impact Assessments. National Academies Press: Washington, DC. Available at: </a:t>
            </a:r>
            <a:r>
              <a:rPr lang="en-US" dirty="0">
                <a:hlinkClick r:id="rId2"/>
              </a:rPr>
              <a:t>https://www.ncbi.nlm.nih.gov/books/NBK83546/</a:t>
            </a:r>
            <a:endParaRPr lang="en-US" dirty="0"/>
          </a:p>
          <a:p>
            <a:r>
              <a:rPr lang="en-US" dirty="0"/>
              <a:t>Collins, J., Koplan, J.P., 2009. Health impact assessment: a step toward health in all policies. Journal of the American Medical Association, 302, 3,pp.315-17.</a:t>
            </a:r>
          </a:p>
          <a:p>
            <a:r>
              <a:rPr lang="en-US" dirty="0"/>
              <a:t>Rudolph, L., Caplan, J., Ben-Moshe, K., &amp; Dillon, L. (2013). Health in All Policies: A Guide for State and Local Governments. Washington, DC and Oakland, CA: American Public Health Association and Public Health Institute.  Available at: </a:t>
            </a:r>
            <a:r>
              <a:rPr lang="en-US" dirty="0">
                <a:hlinkClick r:id="rId3"/>
              </a:rPr>
              <a:t>http://www.phi.org/uploads/application/files/udt4vq0y712qpb1o4p62dexjlgxlnogpq15gr8pti3y7ckzysi.pdf</a:t>
            </a:r>
            <a:endParaRPr lang="en-US" dirty="0"/>
          </a:p>
          <a:p>
            <a:endParaRPr lang="en-US" dirty="0">
              <a:cs typeface="Arial" panose="020B0604020202020204" pitchFamily="34" charset="0"/>
            </a:endParaRP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pPr marL="0" lvl="0" indent="0">
              <a:buNone/>
            </a:pPr>
            <a:r>
              <a:rPr lang="en-US" b="1" u="sng" dirty="0"/>
              <a:t>Additional Resources</a:t>
            </a:r>
          </a:p>
          <a:p>
            <a:pPr lvl="0"/>
            <a:r>
              <a:rPr lang="en-US" dirty="0"/>
              <a:t>Health Impact Project. </a:t>
            </a:r>
            <a:r>
              <a:rPr lang="en-US" u="sng" dirty="0">
                <a:hlinkClick r:id="rId2"/>
              </a:rPr>
              <a:t>http://www.healthimpactproject.org/</a:t>
            </a:r>
            <a:endParaRPr lang="en-US" dirty="0"/>
          </a:p>
          <a:p>
            <a:pPr lvl="0"/>
            <a:r>
              <a:rPr lang="en-US" dirty="0"/>
              <a:t>Human Impact Partners. </a:t>
            </a:r>
            <a:r>
              <a:rPr lang="en-US" u="sng" dirty="0">
                <a:hlinkClick r:id="rId3"/>
              </a:rPr>
              <a:t>http://www.humanimpact.org/</a:t>
            </a:r>
            <a:endParaRPr lang="en-US" dirty="0"/>
          </a:p>
          <a:p>
            <a:pPr lvl="0"/>
            <a:r>
              <a:rPr lang="en-US" dirty="0"/>
              <a:t>Centers for Disease Control and Prevention. Health Impact Assessment. </a:t>
            </a:r>
            <a:r>
              <a:rPr lang="en-US" u="sng" dirty="0">
                <a:hlinkClick r:id="rId4"/>
              </a:rPr>
              <a:t>http://www.cdc.gov/healthyplaces/hia.htm</a:t>
            </a:r>
            <a:endParaRPr lang="en-US" dirty="0"/>
          </a:p>
          <a:p>
            <a:pPr lvl="0"/>
            <a:r>
              <a:rPr lang="en-US" dirty="0"/>
              <a:t>Society of Practitioners of HIA (SOPHIA). </a:t>
            </a:r>
            <a:r>
              <a:rPr lang="en-US" u="sng" dirty="0">
                <a:hlinkClick r:id="rId5"/>
              </a:rPr>
              <a:t>http://www.hiasociety.org</a:t>
            </a:r>
            <a:endParaRPr lang="en-US" dirty="0"/>
          </a:p>
          <a:p>
            <a:pPr lvl="0"/>
            <a:r>
              <a:rPr lang="en-US" dirty="0"/>
              <a:t>World Health Organization.  </a:t>
            </a:r>
            <a:r>
              <a:rPr lang="en-US" u="sng" dirty="0">
                <a:hlinkClick r:id="rId6"/>
              </a:rPr>
              <a:t>http://www.who.int/hia/en/</a:t>
            </a:r>
            <a:endParaRPr lang="en-US" u="sng" dirty="0"/>
          </a:p>
          <a:p>
            <a:pPr lvl="0"/>
            <a:endParaRPr lang="en-US" sz="16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Autofit/>
          </a:bodyPr>
          <a:lstStyle/>
          <a:p>
            <a:pPr marL="0" lvl="0" indent="0">
              <a:buNone/>
            </a:pPr>
            <a:r>
              <a:rPr lang="en-US" b="1" u="sng" dirty="0"/>
              <a:t>Books about HIA</a:t>
            </a:r>
            <a:r>
              <a:rPr lang="en-US" b="1" dirty="0"/>
              <a:t>:</a:t>
            </a:r>
            <a:endParaRPr lang="en-US" dirty="0"/>
          </a:p>
          <a:p>
            <a:pPr lvl="0"/>
            <a:r>
              <a:rPr lang="en-US" sz="2400" dirty="0"/>
              <a:t>National Research Council.  Improving Health in the United States: The Role of Health Impact Assessment. National Academies Press, 2011.</a:t>
            </a:r>
          </a:p>
          <a:p>
            <a:pPr lvl="0"/>
            <a:r>
              <a:rPr lang="en-US" sz="2400" dirty="0"/>
              <a:t>Martin Birley. Health Impact Assessment: Principles and Practice. Earthscan, 2011.</a:t>
            </a:r>
          </a:p>
          <a:p>
            <a:pPr lvl="0"/>
            <a:r>
              <a:rPr lang="en-US" sz="2400" dirty="0"/>
              <a:t>John Kemm, editor. Health Impact Assessment:  Past Achievement, Current Understanding, and Future Progress. Oxford University Press, 2012.</a:t>
            </a:r>
          </a:p>
          <a:p>
            <a:pPr lvl="0"/>
            <a:r>
              <a:rPr lang="en-US" sz="2400" dirty="0"/>
              <a:t>Monica O’Mullane, editor.  Integrating Health Impact Assessment with the Policy Process: Lessons and Experiences from around the World. Oxford University Press, 2013.</a:t>
            </a:r>
          </a:p>
          <a:p>
            <a:pPr lvl="0"/>
            <a:r>
              <a:rPr lang="en-US" sz="2400" dirty="0"/>
              <a:t>Catherine Ross, Marla Orenstein, Nisha Botchwey.  Health Impact Assessments in the USA.  Springer, 2014.</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2096987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756672"/>
            <a:ext cx="5689600" cy="4275828"/>
          </a:xfrm>
        </p:spPr>
        <p:txBody>
          <a:bodyPr>
            <a:normAutofit lnSpcReduction="10000"/>
          </a:bodyPr>
          <a:lstStyle/>
          <a:p>
            <a:pPr>
              <a:buNone/>
            </a:pPr>
            <a:r>
              <a:rPr lang="en-US" dirty="0">
                <a:cs typeface="Arial" panose="020B0604020202020204" pitchFamily="34" charset="0"/>
              </a:rPr>
              <a:t>   Problem: Many daily policy decisions made outside of the health sector have significant health implications that go unrecognized, often resulting in unintended consequences for health</a:t>
            </a:r>
          </a:p>
          <a:p>
            <a:pPr>
              <a:buNone/>
            </a:pPr>
            <a:endParaRPr lang="en-US" dirty="0">
              <a:cs typeface="Arial" panose="020B0604020202020204" pitchFamily="34" charset="0"/>
            </a:endParaRPr>
          </a:p>
          <a:p>
            <a:pPr>
              <a:buNone/>
            </a:pPr>
            <a:r>
              <a:rPr lang="en-US" dirty="0">
                <a:cs typeface="Arial" panose="020B0604020202020204" pitchFamily="34" charset="0"/>
              </a:rPr>
              <a:t>   Solution? Tools exist that try to bridge the gap</a:t>
            </a:r>
          </a:p>
          <a:p>
            <a:pPr>
              <a:buNone/>
            </a:pPr>
            <a:r>
              <a:rPr lang="en-US" dirty="0">
                <a:cs typeface="Arial" panose="020B0604020202020204" pitchFamily="34" charset="0"/>
              </a:rPr>
              <a:t>   </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Determinants of Health</a:t>
            </a:r>
          </a:p>
        </p:txBody>
      </p:sp>
      <p:pic>
        <p:nvPicPr>
          <p:cNvPr id="4" name="Picture 2" descr="Image result for the problem">
            <a:extLst>
              <a:ext uri="{FF2B5EF4-FFF2-40B4-BE49-F238E27FC236}">
                <a16:creationId xmlns:a16="http://schemas.microsoft.com/office/drawing/2014/main" id="{746DD5FA-B450-415A-9A67-8F95EF89C81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31957" y="1367286"/>
            <a:ext cx="3135086" cy="2743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Image result for the problem">
            <a:extLst>
              <a:ext uri="{FF2B5EF4-FFF2-40B4-BE49-F238E27FC236}">
                <a16:creationId xmlns:a16="http://schemas.microsoft.com/office/drawing/2014/main" id="{7D7B00B2-8549-4ED2-B6E4-32BDD8C69AE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18337" y="4411876"/>
            <a:ext cx="3362325" cy="2234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48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idx="1"/>
          </p:nvPr>
        </p:nvSpPr>
        <p:spPr>
          <a:xfrm>
            <a:off x="816935" y="1585220"/>
            <a:ext cx="6917365" cy="4771129"/>
          </a:xfrm>
        </p:spPr>
        <p:txBody>
          <a:bodyPr>
            <a:noAutofit/>
          </a:bodyPr>
          <a:lstStyle/>
          <a:p>
            <a:pPr marL="342900" indent="-342900">
              <a:buFont typeface="Arial" panose="020B0604020202020204" pitchFamily="34" charset="0"/>
              <a:buChar char="•"/>
            </a:pPr>
            <a:r>
              <a:rPr lang="en-US" dirty="0"/>
              <a:t>HiAP is a collaborative approach that integrates and articulates health considerations into policymaking and programming across sectors, and at all levels, to improve the health of all communities and people </a:t>
            </a:r>
          </a:p>
          <a:p>
            <a:pPr marL="342900" indent="-342900">
              <a:buFont typeface="Arial" panose="020B0604020202020204" pitchFamily="34" charset="0"/>
              <a:buChar char="•"/>
            </a:pPr>
            <a:r>
              <a:rPr lang="en-US" dirty="0"/>
              <a:t>Systems level change</a:t>
            </a:r>
          </a:p>
          <a:p>
            <a:pPr marL="342900" indent="-342900">
              <a:buFont typeface="Arial" panose="020B0604020202020204" pitchFamily="34" charset="0"/>
              <a:buChar char="•"/>
            </a:pPr>
            <a:r>
              <a:rPr lang="en-US" dirty="0"/>
              <a:t>HiAP requires public health practitioners to collaborate with other sectors to define and achieve mutually beneficial goals</a:t>
            </a:r>
          </a:p>
          <a:p>
            <a:pPr marL="0" indent="0">
              <a:buNone/>
            </a:pPr>
            <a:endParaRPr lang="en-US" sz="2200" i="1" dirty="0"/>
          </a:p>
          <a:p>
            <a:pPr marL="0" indent="0">
              <a:buNone/>
            </a:pPr>
            <a:endParaRPr lang="en-US" sz="2200" i="1" dirty="0"/>
          </a:p>
          <a:p>
            <a:pPr marL="0" indent="0">
              <a:buNone/>
            </a:pPr>
            <a:endParaRPr lang="en-US" sz="2200" i="1" dirty="0"/>
          </a:p>
          <a:p>
            <a:pPr marL="0" indent="0">
              <a:buNone/>
            </a:pPr>
            <a:endParaRPr lang="en-US" sz="2200" i="1" dirty="0"/>
          </a:p>
          <a:p>
            <a:pPr marL="0" indent="0">
              <a:buNone/>
            </a:pPr>
            <a:endParaRPr lang="en-US" sz="2200" i="1" dirty="0"/>
          </a:p>
          <a:p>
            <a:pPr marL="0" indent="0">
              <a:buNone/>
            </a:pPr>
            <a:r>
              <a:rPr lang="en-US" sz="1800" i="1" dirty="0"/>
              <a:t>Source: NAACHO, WHO</a:t>
            </a:r>
          </a:p>
        </p:txBody>
      </p:sp>
      <p:sp>
        <p:nvSpPr>
          <p:cNvPr id="2" name="Title 1"/>
          <p:cNvSpPr>
            <a:spLocks noGrp="1"/>
          </p:cNvSpPr>
          <p:nvPr>
            <p:ph type="title"/>
          </p:nvPr>
        </p:nvSpPr>
        <p:spPr/>
        <p:txBody>
          <a:bodyPr/>
          <a:lstStyle/>
          <a:p>
            <a:r>
              <a:rPr lang="en-US" dirty="0"/>
              <a:t>Health in All Policies (HiAP)</a:t>
            </a:r>
          </a:p>
        </p:txBody>
      </p:sp>
      <p:pic>
        <p:nvPicPr>
          <p:cNvPr id="5" name="Picture 4"/>
          <p:cNvPicPr>
            <a:picLocks noChangeAspect="1"/>
          </p:cNvPicPr>
          <p:nvPr/>
        </p:nvPicPr>
        <p:blipFill>
          <a:blip r:embed="rId3"/>
          <a:stretch>
            <a:fillRect/>
          </a:stretch>
        </p:blipFill>
        <p:spPr>
          <a:xfrm>
            <a:off x="7894189" y="1345060"/>
            <a:ext cx="3264975" cy="4167880"/>
          </a:xfrm>
          <a:prstGeom prst="rect">
            <a:avLst/>
          </a:prstGeom>
        </p:spPr>
      </p:pic>
    </p:spTree>
    <p:extLst>
      <p:ext uri="{BB962C8B-B14F-4D97-AF65-F5344CB8AC3E}">
        <p14:creationId xmlns:p14="http://schemas.microsoft.com/office/powerpoint/2010/main" val="33080100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dirty="0">
                <a:solidFill>
                  <a:schemeClr val="tx1"/>
                </a:solidFill>
                <a:cs typeface="Arial" panose="020B0604020202020204" pitchFamily="34" charset="0"/>
              </a:rPr>
              <a:t>There is no one single way to “do” health in all policies </a:t>
            </a:r>
          </a:p>
          <a:p>
            <a:pPr marL="0" indent="0">
              <a:buNone/>
            </a:pPr>
            <a:endParaRPr lang="en-US" u="sng" dirty="0">
              <a:solidFill>
                <a:schemeClr val="tx1"/>
              </a:solidFill>
              <a:cs typeface="Arial" panose="020B0604020202020204" pitchFamily="34" charset="0"/>
            </a:endParaRPr>
          </a:p>
          <a:p>
            <a:pPr marL="0" indent="0">
              <a:buNone/>
            </a:pPr>
            <a:r>
              <a:rPr lang="en-US" u="sng" dirty="0">
                <a:solidFill>
                  <a:schemeClr val="tx1"/>
                </a:solidFill>
                <a:cs typeface="Arial" panose="020B0604020202020204" pitchFamily="34" charset="0"/>
              </a:rPr>
              <a:t>Some Examples</a:t>
            </a:r>
            <a:r>
              <a:rPr lang="en-US" dirty="0">
                <a:solidFill>
                  <a:schemeClr val="tx1"/>
                </a:solidFill>
                <a:cs typeface="Arial" panose="020B0604020202020204" pitchFamily="34" charset="0"/>
              </a:rPr>
              <a:t>:</a:t>
            </a:r>
          </a:p>
          <a:p>
            <a:pPr marL="457200" indent="-457200">
              <a:buFont typeface="Arial" panose="020B0604020202020204" pitchFamily="34" charset="0"/>
              <a:buChar char="•"/>
            </a:pPr>
            <a:r>
              <a:rPr lang="en-US" dirty="0">
                <a:solidFill>
                  <a:schemeClr val="tx1"/>
                </a:solidFill>
                <a:cs typeface="Arial" panose="020B0604020202020204" pitchFamily="34" charset="0"/>
              </a:rPr>
              <a:t>Creating cross-sector government structures</a:t>
            </a:r>
          </a:p>
          <a:p>
            <a:pPr marL="457200" indent="-457200">
              <a:buFont typeface="Arial" panose="020B0604020202020204" pitchFamily="34" charset="0"/>
              <a:buChar char="•"/>
            </a:pPr>
            <a:r>
              <a:rPr lang="en-US" dirty="0">
                <a:solidFill>
                  <a:schemeClr val="tx1"/>
                </a:solidFill>
                <a:cs typeface="Arial" panose="020B0604020202020204" pitchFamily="34" charset="0"/>
              </a:rPr>
              <a:t>Integrating health into planning processes including zoning updates and General Plans*</a:t>
            </a:r>
          </a:p>
          <a:p>
            <a:pPr marL="457200" indent="-457200">
              <a:buFont typeface="Arial" panose="020B0604020202020204" pitchFamily="34" charset="0"/>
              <a:buChar char="•"/>
            </a:pPr>
            <a:r>
              <a:rPr lang="en-US" dirty="0">
                <a:solidFill>
                  <a:schemeClr val="tx1"/>
                </a:solidFill>
                <a:cs typeface="Arial" panose="020B0604020202020204" pitchFamily="34" charset="0"/>
              </a:rPr>
              <a:t>Integrating health language into RFPs </a:t>
            </a:r>
          </a:p>
          <a:p>
            <a:pPr marL="457200" indent="-457200">
              <a:buFont typeface="Arial" panose="020B0604020202020204" pitchFamily="34" charset="0"/>
              <a:buChar char="•"/>
            </a:pPr>
            <a:r>
              <a:rPr lang="en-US" dirty="0">
                <a:solidFill>
                  <a:schemeClr val="tx1"/>
                </a:solidFill>
                <a:cs typeface="Arial" panose="020B0604020202020204" pitchFamily="34" charset="0"/>
              </a:rPr>
              <a:t>Developing health-related grant scoring criteria</a:t>
            </a:r>
          </a:p>
          <a:p>
            <a:pPr marL="457200" indent="-457200">
              <a:buFont typeface="Arial" panose="020B0604020202020204" pitchFamily="34" charset="0"/>
              <a:buChar char="•"/>
            </a:pPr>
            <a:r>
              <a:rPr lang="en-US" dirty="0">
                <a:solidFill>
                  <a:schemeClr val="tx1"/>
                </a:solidFill>
                <a:cs typeface="Arial" panose="020B0604020202020204" pitchFamily="34" charset="0"/>
              </a:rPr>
              <a:t>Workforce development</a:t>
            </a:r>
          </a:p>
          <a:p>
            <a:pPr marL="457200" indent="-457200">
              <a:buFont typeface="Arial" panose="020B0604020202020204" pitchFamily="34" charset="0"/>
              <a:buChar char="•"/>
            </a:pPr>
            <a:r>
              <a:rPr lang="en-US" dirty="0">
                <a:solidFill>
                  <a:schemeClr val="tx1"/>
                </a:solidFill>
                <a:cs typeface="Arial" panose="020B0604020202020204" pitchFamily="34" charset="0"/>
              </a:rPr>
              <a:t>Health Impact Assessment (HIA)</a:t>
            </a:r>
          </a:p>
        </p:txBody>
      </p:sp>
      <p:sp>
        <p:nvSpPr>
          <p:cNvPr id="4" name="Title 3"/>
          <p:cNvSpPr>
            <a:spLocks noGrp="1"/>
          </p:cNvSpPr>
          <p:nvPr>
            <p:ph type="title"/>
          </p:nvPr>
        </p:nvSpPr>
        <p:spPr/>
        <p:txBody>
          <a:bodyPr/>
          <a:lstStyle/>
          <a:p>
            <a:r>
              <a:rPr lang="en-US" dirty="0"/>
              <a:t>Tools and </a:t>
            </a:r>
            <a:r>
              <a:rPr lang="en-US" b="1" dirty="0"/>
              <a:t>Tactics to Achieve HiAP</a:t>
            </a:r>
          </a:p>
        </p:txBody>
      </p:sp>
      <p:sp>
        <p:nvSpPr>
          <p:cNvPr id="6" name="Oval 5"/>
          <p:cNvSpPr/>
          <p:nvPr/>
        </p:nvSpPr>
        <p:spPr bwMode="auto">
          <a:xfrm>
            <a:off x="647700" y="6013449"/>
            <a:ext cx="6477000" cy="685800"/>
          </a:xfrm>
          <a:prstGeom prst="ellipse">
            <a:avLst/>
          </a:prstGeom>
          <a:no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4000" b="1" dirty="0">
              <a:latin typeface="Times" pitchFamily="18" charset="0"/>
            </a:endParaRPr>
          </a:p>
        </p:txBody>
      </p:sp>
    </p:spTree>
    <p:extLst>
      <p:ext uri="{BB962C8B-B14F-4D97-AF65-F5344CB8AC3E}">
        <p14:creationId xmlns:p14="http://schemas.microsoft.com/office/powerpoint/2010/main" val="36378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816935" y="1585220"/>
            <a:ext cx="6599865" cy="4771129"/>
          </a:xfrm>
        </p:spPr>
        <p:txBody>
          <a:bodyPr>
            <a:noAutofit/>
          </a:bodyPr>
          <a:lstStyle/>
          <a:p>
            <a:pPr>
              <a:defRPr/>
            </a:pPr>
            <a:r>
              <a:rPr lang="en-US" dirty="0">
                <a:solidFill>
                  <a:schemeClr val="tx1"/>
                </a:solidFill>
                <a:cs typeface="Arial" panose="020B0604020202020204" pitchFamily="34" charset="0"/>
              </a:rPr>
              <a:t>A structured process that uses scientific data,  professional expertise, and stakeholder input to identify and evaluate public health consequences of proposals and suggests pragmatic actions that could be taken to minimize adverse health impacts and optimize beneficial ones.</a:t>
            </a:r>
          </a:p>
          <a:p>
            <a:pPr marL="0" indent="0">
              <a:buNone/>
              <a:defRPr/>
            </a:pPr>
            <a:endParaRPr lang="en-US" dirty="0">
              <a:solidFill>
                <a:schemeClr val="tx1"/>
              </a:solidFill>
              <a:cs typeface="Arial" panose="020B0604020202020204" pitchFamily="34" charset="0"/>
            </a:endParaRPr>
          </a:p>
          <a:p>
            <a:endParaRPr lang="en-US" dirty="0">
              <a:solidFill>
                <a:schemeClr val="tx1"/>
              </a:solidFill>
              <a:latin typeface="Arial" panose="020B0604020202020204" pitchFamily="34" charset="0"/>
              <a:cs typeface="Arial" panose="020B0604020202020204" pitchFamily="34" charset="0"/>
            </a:endParaRPr>
          </a:p>
        </p:txBody>
      </p:sp>
      <p:sp>
        <p:nvSpPr>
          <p:cNvPr id="3" name="Content Placeholder 3"/>
          <p:cNvSpPr txBox="1">
            <a:spLocks/>
          </p:cNvSpPr>
          <p:nvPr/>
        </p:nvSpPr>
        <p:spPr>
          <a:xfrm>
            <a:off x="1981200" y="1600202"/>
            <a:ext cx="8229600" cy="4525963"/>
          </a:xfrm>
          <a:prstGeom prst="rect">
            <a:avLst/>
          </a:prstGeom>
        </p:spPr>
        <p:txBody>
          <a:bodyPr lIns="91435" tIns="45718" rIns="91435" bIns="45718"/>
          <a:lst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465114" indent="-465114" eaLnBrk="1" hangingPunct="1">
              <a:spcBef>
                <a:spcPts val="0"/>
              </a:spcBef>
              <a:buNone/>
              <a:defRPr/>
            </a:pPr>
            <a:r>
              <a:rPr lang="en-US" sz="2400" dirty="0">
                <a:solidFill>
                  <a:prstClr val="black"/>
                </a:solidFill>
              </a:rPr>
              <a:t>	</a:t>
            </a:r>
            <a:endParaRPr lang="en-US" dirty="0">
              <a:solidFill>
                <a:prstClr val="black"/>
              </a:solidFill>
            </a:endParaRPr>
          </a:p>
          <a:p>
            <a:pPr>
              <a:buFontTx/>
              <a:buNone/>
              <a:defRPr/>
            </a:pPr>
            <a:endParaRPr lang="en-US" dirty="0">
              <a:solidFill>
                <a:prstClr val="black"/>
              </a:solidFill>
            </a:endParaRPr>
          </a:p>
        </p:txBody>
      </p:sp>
      <p:pic>
        <p:nvPicPr>
          <p:cNvPr id="7" name="Picture 6"/>
          <p:cNvPicPr>
            <a:picLocks noChangeAspect="1" noChangeArrowheads="1"/>
          </p:cNvPicPr>
          <p:nvPr/>
        </p:nvPicPr>
        <p:blipFill>
          <a:blip r:embed="rId3" cstate="print"/>
          <a:srcRect/>
          <a:stretch>
            <a:fillRect/>
          </a:stretch>
        </p:blipFill>
        <p:spPr bwMode="auto">
          <a:xfrm>
            <a:off x="7416800" y="1482802"/>
            <a:ext cx="3200400" cy="4760762"/>
          </a:xfrm>
          <a:prstGeom prst="rect">
            <a:avLst/>
          </a:prstGeom>
          <a:noFill/>
          <a:ln w="9525">
            <a:solidFill>
              <a:schemeClr val="accent2">
                <a:lumMod val="75000"/>
              </a:schemeClr>
            </a:solidFill>
            <a:miter lim="800000"/>
            <a:headEnd/>
            <a:tailEnd/>
          </a:ln>
          <a:effectLst/>
        </p:spPr>
      </p:pic>
      <p:sp>
        <p:nvSpPr>
          <p:cNvPr id="4" name="Title 3">
            <a:extLst>
              <a:ext uri="{FF2B5EF4-FFF2-40B4-BE49-F238E27FC236}">
                <a16:creationId xmlns:a16="http://schemas.microsoft.com/office/drawing/2014/main" id="{9CD3E9C4-920A-447C-8F7B-19F85816A93B}"/>
              </a:ext>
            </a:extLst>
          </p:cNvPr>
          <p:cNvSpPr>
            <a:spLocks noGrp="1"/>
          </p:cNvSpPr>
          <p:nvPr>
            <p:ph type="title"/>
          </p:nvPr>
        </p:nvSpPr>
        <p:spPr/>
        <p:txBody>
          <a:bodyPr/>
          <a:lstStyle/>
          <a:p>
            <a:r>
              <a:rPr lang="en-US" dirty="0"/>
              <a:t>Defining Health Impact Assessment</a:t>
            </a:r>
          </a:p>
        </p:txBody>
      </p:sp>
    </p:spTree>
    <p:extLst>
      <p:ext uri="{BB962C8B-B14F-4D97-AF65-F5344CB8AC3E}">
        <p14:creationId xmlns:p14="http://schemas.microsoft.com/office/powerpoint/2010/main" val="505127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294967295"/>
          </p:nvPr>
        </p:nvSpPr>
        <p:spPr>
          <a:xfrm>
            <a:off x="0" y="6324600"/>
            <a:ext cx="4724400" cy="365125"/>
          </a:xfrm>
          <a:prstGeom prst="rect">
            <a:avLst/>
          </a:prstGeom>
        </p:spPr>
        <p:txBody>
          <a:bodyPr/>
          <a:lstStyle/>
          <a:p>
            <a:pPr>
              <a:defRPr/>
            </a:pPr>
            <a:r>
              <a:rPr lang="en-US" sz="1600" i="1" dirty="0">
                <a:solidFill>
                  <a:srgbClr val="000000"/>
                </a:solidFill>
              </a:rPr>
              <a:t>Slide courtesy of Human Impact Partners</a:t>
            </a:r>
          </a:p>
        </p:txBody>
      </p:sp>
      <p:grpSp>
        <p:nvGrpSpPr>
          <p:cNvPr id="3" name="Content Placeholder 13"/>
          <p:cNvGrpSpPr>
            <a:grpSpLocks noGrp="1"/>
          </p:cNvGrpSpPr>
          <p:nvPr/>
        </p:nvGrpSpPr>
        <p:grpSpPr>
          <a:xfrm>
            <a:off x="1485900" y="1193302"/>
            <a:ext cx="9435490" cy="5602195"/>
            <a:chOff x="-88670" y="397021"/>
            <a:chExt cx="10443164" cy="9634332"/>
          </a:xfrm>
        </p:grpSpPr>
        <p:sp>
          <p:nvSpPr>
            <p:cNvPr id="15" name="Line 6"/>
            <p:cNvSpPr>
              <a:spLocks noChangeShapeType="1"/>
            </p:cNvSpPr>
            <p:nvPr/>
          </p:nvSpPr>
          <p:spPr bwMode="auto">
            <a:xfrm>
              <a:off x="3159881" y="2375290"/>
              <a:ext cx="0" cy="4802186"/>
            </a:xfrm>
            <a:prstGeom prst="line">
              <a:avLst/>
            </a:prstGeom>
            <a:noFill/>
            <a:ln w="22225">
              <a:solidFill>
                <a:srgbClr val="63AC1D"/>
              </a:solidFill>
              <a:round/>
              <a:headEnd/>
              <a:tailEnd/>
            </a:ln>
          </p:spPr>
          <p:txBody>
            <a:bodyPr wrap="none" anchor="ctr"/>
            <a:lstStyle/>
            <a:p>
              <a:endParaRPr lang="en-US" sz="2400" dirty="0">
                <a:solidFill>
                  <a:srgbClr val="000000"/>
                </a:solidFill>
                <a:latin typeface="Arial" charset="0"/>
                <a:ea typeface="ＭＳ Ｐゴシック" pitchFamily="1" charset="-128"/>
              </a:endParaRPr>
            </a:p>
          </p:txBody>
        </p:sp>
        <p:sp>
          <p:nvSpPr>
            <p:cNvPr id="16" name="Line 7"/>
            <p:cNvSpPr>
              <a:spLocks noChangeShapeType="1"/>
            </p:cNvSpPr>
            <p:nvPr/>
          </p:nvSpPr>
          <p:spPr bwMode="auto">
            <a:xfrm>
              <a:off x="3173134" y="2375290"/>
              <a:ext cx="533400" cy="0"/>
            </a:xfrm>
            <a:prstGeom prst="line">
              <a:avLst/>
            </a:prstGeom>
            <a:noFill/>
            <a:ln w="22225">
              <a:solidFill>
                <a:srgbClr val="63AC1D"/>
              </a:solidFill>
              <a:round/>
              <a:headEnd/>
              <a:tailEnd/>
            </a:ln>
          </p:spPr>
          <p:txBody>
            <a:bodyPr wrap="none" anchor="ctr"/>
            <a:lstStyle/>
            <a:p>
              <a:endParaRPr lang="en-US" sz="2400" dirty="0">
                <a:solidFill>
                  <a:srgbClr val="000000"/>
                </a:solidFill>
                <a:latin typeface="Arial" charset="0"/>
                <a:ea typeface="ＭＳ Ｐゴシック" pitchFamily="1" charset="-128"/>
              </a:endParaRPr>
            </a:p>
          </p:txBody>
        </p:sp>
        <p:sp>
          <p:nvSpPr>
            <p:cNvPr id="17" name="Line 9"/>
            <p:cNvSpPr>
              <a:spLocks noChangeShapeType="1"/>
            </p:cNvSpPr>
            <p:nvPr/>
          </p:nvSpPr>
          <p:spPr bwMode="auto">
            <a:xfrm>
              <a:off x="7373922" y="2357826"/>
              <a:ext cx="0" cy="4800601"/>
            </a:xfrm>
            <a:prstGeom prst="line">
              <a:avLst/>
            </a:prstGeom>
            <a:noFill/>
            <a:ln w="22225">
              <a:solidFill>
                <a:srgbClr val="63AC1D"/>
              </a:solidFill>
              <a:round/>
              <a:headEnd/>
              <a:tailEnd/>
            </a:ln>
          </p:spPr>
          <p:txBody>
            <a:bodyPr wrap="none" anchor="ctr"/>
            <a:lstStyle/>
            <a:p>
              <a:endParaRPr lang="en-US" sz="2400" dirty="0">
                <a:solidFill>
                  <a:srgbClr val="000000"/>
                </a:solidFill>
                <a:latin typeface="Arial" charset="0"/>
                <a:ea typeface="ＭＳ Ｐゴシック" pitchFamily="1" charset="-128"/>
              </a:endParaRPr>
            </a:p>
          </p:txBody>
        </p:sp>
        <p:sp>
          <p:nvSpPr>
            <p:cNvPr id="18" name="Line 10"/>
            <p:cNvSpPr>
              <a:spLocks noChangeShapeType="1"/>
            </p:cNvSpPr>
            <p:nvPr/>
          </p:nvSpPr>
          <p:spPr bwMode="auto">
            <a:xfrm>
              <a:off x="6840521" y="2375290"/>
              <a:ext cx="533400" cy="0"/>
            </a:xfrm>
            <a:prstGeom prst="line">
              <a:avLst/>
            </a:prstGeom>
            <a:noFill/>
            <a:ln w="22225">
              <a:solidFill>
                <a:srgbClr val="63AC1D"/>
              </a:solidFill>
              <a:round/>
              <a:headEnd/>
              <a:tailEnd/>
            </a:ln>
          </p:spPr>
          <p:txBody>
            <a:bodyPr wrap="none" anchor="ctr"/>
            <a:lstStyle/>
            <a:p>
              <a:endParaRPr lang="en-US" sz="2400" dirty="0">
                <a:solidFill>
                  <a:srgbClr val="000000"/>
                </a:solidFill>
                <a:latin typeface="Arial" charset="0"/>
                <a:ea typeface="ＭＳ Ｐゴシック" pitchFamily="1" charset="-128"/>
              </a:endParaRPr>
            </a:p>
          </p:txBody>
        </p:sp>
        <p:sp>
          <p:nvSpPr>
            <p:cNvPr id="19" name="Rectangle 3"/>
            <p:cNvSpPr>
              <a:spLocks noChangeArrowheads="1"/>
            </p:cNvSpPr>
            <p:nvPr/>
          </p:nvSpPr>
          <p:spPr bwMode="auto">
            <a:xfrm>
              <a:off x="2831730" y="980385"/>
              <a:ext cx="5061104" cy="9050968"/>
            </a:xfrm>
            <a:prstGeom prst="rect">
              <a:avLst/>
            </a:prstGeom>
            <a:noFill/>
            <a:ln w="9525">
              <a:noFill/>
              <a:miter lim="800000"/>
              <a:headEnd/>
              <a:tailEnd/>
            </a:ln>
          </p:spPr>
          <p:txBody>
            <a:bodyPr wrap="square">
              <a:spAutoFit/>
            </a:bodyPr>
            <a:lstStyle/>
            <a:p>
              <a:pPr algn="ctr"/>
              <a:r>
                <a:rPr lang="en-US" sz="2400" dirty="0">
                  <a:latin typeface="Arial" charset="0"/>
                  <a:ea typeface="ＭＳ Ｐゴシック" pitchFamily="1" charset="-128"/>
                </a:rPr>
                <a:t>Housing</a:t>
              </a:r>
            </a:p>
            <a:p>
              <a:pPr algn="ctr"/>
              <a:r>
                <a:rPr lang="en-US" sz="2400" dirty="0">
                  <a:latin typeface="Arial" charset="0"/>
                  <a:ea typeface="ＭＳ Ｐゴシック" pitchFamily="1" charset="-128"/>
                </a:rPr>
                <a:t>Air quality</a:t>
              </a:r>
            </a:p>
            <a:p>
              <a:pPr algn="ctr"/>
              <a:r>
                <a:rPr lang="en-US" sz="2400" dirty="0">
                  <a:latin typeface="Arial" charset="0"/>
                  <a:ea typeface="ＭＳ Ｐゴシック" pitchFamily="1" charset="-128"/>
                </a:rPr>
                <a:t>Noise</a:t>
              </a:r>
            </a:p>
            <a:p>
              <a:pPr algn="ctr"/>
              <a:r>
                <a:rPr lang="en-US" sz="2400" dirty="0">
                  <a:latin typeface="Arial" charset="0"/>
                  <a:ea typeface="ＭＳ Ｐゴシック" pitchFamily="1" charset="-128"/>
                </a:rPr>
                <a:t>Safety</a:t>
              </a:r>
            </a:p>
            <a:p>
              <a:pPr algn="ctr"/>
              <a:r>
                <a:rPr lang="en-US" sz="2400" dirty="0">
                  <a:latin typeface="Arial" charset="0"/>
                  <a:ea typeface="ＭＳ Ｐゴシック" pitchFamily="1" charset="-128"/>
                </a:rPr>
                <a:t>Social networks</a:t>
              </a:r>
            </a:p>
            <a:p>
              <a:pPr algn="ctr"/>
              <a:r>
                <a:rPr lang="en-US" sz="2400" dirty="0">
                  <a:latin typeface="Arial" charset="0"/>
                  <a:ea typeface="ＭＳ Ｐゴシック" pitchFamily="1" charset="-128"/>
                </a:rPr>
                <a:t>Nutrition</a:t>
              </a:r>
            </a:p>
            <a:p>
              <a:pPr algn="ctr"/>
              <a:r>
                <a:rPr lang="en-US" sz="2400" dirty="0">
                  <a:latin typeface="Arial" charset="0"/>
                  <a:ea typeface="ＭＳ Ｐゴシック" pitchFamily="1" charset="-128"/>
                </a:rPr>
                <a:t>Parks and natural space</a:t>
              </a:r>
            </a:p>
            <a:p>
              <a:pPr algn="ctr"/>
              <a:r>
                <a:rPr lang="en-US" sz="2400" dirty="0">
                  <a:latin typeface="Arial" charset="0"/>
                  <a:ea typeface="ＭＳ Ｐゴシック" pitchFamily="1" charset="-128"/>
                </a:rPr>
                <a:t>Private goods and services</a:t>
              </a:r>
            </a:p>
            <a:p>
              <a:pPr algn="ctr"/>
              <a:r>
                <a:rPr lang="en-US" sz="2400" dirty="0">
                  <a:latin typeface="Arial" charset="0"/>
                  <a:ea typeface="ＭＳ Ｐゴシック" pitchFamily="1" charset="-128"/>
                </a:rPr>
                <a:t>Public services</a:t>
              </a:r>
            </a:p>
            <a:p>
              <a:pPr algn="ctr"/>
              <a:r>
                <a:rPr lang="en-US" sz="2400" dirty="0">
                  <a:latin typeface="Arial" charset="0"/>
                  <a:ea typeface="ＭＳ Ｐゴシック" pitchFamily="1" charset="-128"/>
                </a:rPr>
                <a:t>Transportation</a:t>
              </a:r>
            </a:p>
            <a:p>
              <a:pPr algn="ctr"/>
              <a:r>
                <a:rPr lang="en-US" sz="2400" dirty="0">
                  <a:latin typeface="Arial" charset="0"/>
                  <a:ea typeface="ＭＳ Ｐゴシック" pitchFamily="1" charset="-128"/>
                </a:rPr>
                <a:t>Livelihood</a:t>
              </a:r>
            </a:p>
            <a:p>
              <a:pPr algn="ctr"/>
              <a:r>
                <a:rPr lang="en-US" sz="2400" dirty="0">
                  <a:latin typeface="Arial" charset="0"/>
                  <a:ea typeface="ＭＳ Ｐゴシック" pitchFamily="1" charset="-128"/>
                </a:rPr>
                <a:t>Water quality</a:t>
              </a:r>
            </a:p>
            <a:p>
              <a:pPr algn="ctr"/>
              <a:r>
                <a:rPr lang="en-US" sz="2400" dirty="0">
                  <a:latin typeface="Arial" charset="0"/>
                  <a:ea typeface="ＭＳ Ｐゴシック" pitchFamily="1" charset="-128"/>
                </a:rPr>
                <a:t>Education</a:t>
              </a:r>
            </a:p>
            <a:p>
              <a:pPr algn="ctr"/>
              <a:r>
                <a:rPr lang="en-US" sz="2400" dirty="0">
                  <a:latin typeface="Arial" charset="0"/>
                  <a:ea typeface="ＭＳ Ｐゴシック" pitchFamily="1" charset="-128"/>
                </a:rPr>
                <a:t>Inequities</a:t>
              </a:r>
            </a:p>
          </p:txBody>
        </p:sp>
        <p:sp>
          <p:nvSpPr>
            <p:cNvPr id="20" name="Line 8"/>
            <p:cNvSpPr>
              <a:spLocks noChangeShapeType="1"/>
            </p:cNvSpPr>
            <p:nvPr/>
          </p:nvSpPr>
          <p:spPr bwMode="auto">
            <a:xfrm>
              <a:off x="3159881" y="7158427"/>
              <a:ext cx="533400" cy="0"/>
            </a:xfrm>
            <a:prstGeom prst="line">
              <a:avLst/>
            </a:prstGeom>
            <a:noFill/>
            <a:ln w="22225">
              <a:solidFill>
                <a:srgbClr val="63AC1D"/>
              </a:solidFill>
              <a:round/>
              <a:headEnd/>
              <a:tailEnd/>
            </a:ln>
          </p:spPr>
          <p:txBody>
            <a:bodyPr wrap="none" anchor="ctr"/>
            <a:lstStyle/>
            <a:p>
              <a:endParaRPr lang="en-US" sz="2400" dirty="0">
                <a:solidFill>
                  <a:srgbClr val="000000"/>
                </a:solidFill>
                <a:latin typeface="Arial" charset="0"/>
                <a:ea typeface="ＭＳ Ｐゴシック" pitchFamily="1" charset="-128"/>
              </a:endParaRPr>
            </a:p>
          </p:txBody>
        </p:sp>
        <p:sp>
          <p:nvSpPr>
            <p:cNvPr id="21" name="Line 11"/>
            <p:cNvSpPr>
              <a:spLocks noChangeShapeType="1"/>
            </p:cNvSpPr>
            <p:nvPr/>
          </p:nvSpPr>
          <p:spPr bwMode="auto">
            <a:xfrm>
              <a:off x="6839583" y="7158427"/>
              <a:ext cx="533400" cy="0"/>
            </a:xfrm>
            <a:prstGeom prst="line">
              <a:avLst/>
            </a:prstGeom>
            <a:noFill/>
            <a:ln w="22225">
              <a:solidFill>
                <a:srgbClr val="63AC1D"/>
              </a:solidFill>
              <a:round/>
              <a:headEnd/>
              <a:tailEnd/>
            </a:ln>
          </p:spPr>
          <p:txBody>
            <a:bodyPr wrap="none" anchor="ctr"/>
            <a:lstStyle/>
            <a:p>
              <a:endParaRPr lang="en-US" sz="2400" dirty="0">
                <a:solidFill>
                  <a:srgbClr val="000000"/>
                </a:solidFill>
                <a:latin typeface="Arial" charset="0"/>
                <a:ea typeface="ＭＳ Ｐゴシック" pitchFamily="1" charset="-128"/>
              </a:endParaRPr>
            </a:p>
          </p:txBody>
        </p:sp>
        <p:sp>
          <p:nvSpPr>
            <p:cNvPr id="22" name="Text Box 14"/>
            <p:cNvSpPr txBox="1">
              <a:spLocks noChangeArrowheads="1"/>
            </p:cNvSpPr>
            <p:nvPr/>
          </p:nvSpPr>
          <p:spPr bwMode="auto">
            <a:xfrm>
              <a:off x="-88670" y="913566"/>
              <a:ext cx="3133725" cy="2064257"/>
            </a:xfrm>
            <a:prstGeom prst="rect">
              <a:avLst/>
            </a:prstGeom>
            <a:noFill/>
            <a:ln w="0">
              <a:solidFill>
                <a:srgbClr val="00FFFF">
                  <a:alpha val="0"/>
                </a:srgbClr>
              </a:solidFill>
              <a:miter lim="800000"/>
              <a:headEnd/>
              <a:tailEnd/>
            </a:ln>
          </p:spPr>
          <p:txBody>
            <a:bodyPr anchor="b">
              <a:spAutoFit/>
            </a:bodyPr>
            <a:lstStyle/>
            <a:p>
              <a:r>
                <a:rPr lang="en-US" sz="2400" i="1" dirty="0">
                  <a:solidFill>
                    <a:schemeClr val="accent5">
                      <a:lumMod val="25000"/>
                    </a:schemeClr>
                  </a:solidFill>
                  <a:latin typeface="Arial" charset="0"/>
                  <a:ea typeface="ＭＳ Ｐゴシック" pitchFamily="1" charset="-128"/>
                </a:rPr>
                <a:t>How does the proposed </a:t>
              </a:r>
            </a:p>
            <a:p>
              <a:r>
                <a:rPr lang="en-US" sz="2400" i="1" dirty="0">
                  <a:solidFill>
                    <a:schemeClr val="accent5">
                      <a:lumMod val="25000"/>
                    </a:schemeClr>
                  </a:solidFill>
                  <a:latin typeface="Arial" charset="0"/>
                  <a:ea typeface="ＭＳ Ｐゴシック" pitchFamily="1" charset="-128"/>
                </a:rPr>
                <a:t>project, plan, policy</a:t>
              </a:r>
              <a:endParaRPr lang="en-US" sz="2400" dirty="0">
                <a:solidFill>
                  <a:schemeClr val="accent5">
                    <a:lumMod val="25000"/>
                  </a:schemeClr>
                </a:solidFill>
                <a:latin typeface="Arial" charset="0"/>
                <a:ea typeface="ＭＳ Ｐゴシック" pitchFamily="1" charset="-128"/>
              </a:endParaRPr>
            </a:p>
          </p:txBody>
        </p:sp>
        <p:sp>
          <p:nvSpPr>
            <p:cNvPr id="23" name="Text Box 15"/>
            <p:cNvSpPr txBox="1">
              <a:spLocks noChangeArrowheads="1"/>
            </p:cNvSpPr>
            <p:nvPr/>
          </p:nvSpPr>
          <p:spPr bwMode="auto">
            <a:xfrm>
              <a:off x="4290326" y="397021"/>
              <a:ext cx="1838325" cy="793945"/>
            </a:xfrm>
            <a:prstGeom prst="rect">
              <a:avLst/>
            </a:prstGeom>
            <a:noFill/>
            <a:ln w="0">
              <a:solidFill>
                <a:srgbClr val="00FFFF">
                  <a:alpha val="0"/>
                </a:srgbClr>
              </a:solidFill>
              <a:miter lim="800000"/>
              <a:headEnd/>
              <a:tailEnd/>
            </a:ln>
          </p:spPr>
          <p:txBody>
            <a:bodyPr>
              <a:spAutoFit/>
            </a:bodyPr>
            <a:lstStyle/>
            <a:p>
              <a:pPr algn="ctr">
                <a:spcBef>
                  <a:spcPct val="50000"/>
                </a:spcBef>
              </a:pPr>
              <a:r>
                <a:rPr lang="en-US" sz="2400" i="1" dirty="0">
                  <a:solidFill>
                    <a:schemeClr val="accent5">
                      <a:lumMod val="25000"/>
                    </a:schemeClr>
                  </a:solidFill>
                  <a:latin typeface="Arial" charset="0"/>
                  <a:ea typeface="ＭＳ Ｐゴシック" pitchFamily="1" charset="-128"/>
                </a:rPr>
                <a:t>Affect</a:t>
              </a:r>
              <a:endParaRPr lang="en-US" sz="2400" dirty="0">
                <a:solidFill>
                  <a:schemeClr val="accent5">
                    <a:lumMod val="25000"/>
                  </a:schemeClr>
                </a:solidFill>
                <a:latin typeface="Arial" charset="0"/>
                <a:ea typeface="ＭＳ Ｐゴシック" pitchFamily="1" charset="-128"/>
              </a:endParaRPr>
            </a:p>
          </p:txBody>
        </p:sp>
        <p:sp>
          <p:nvSpPr>
            <p:cNvPr id="24" name="Text Box 16"/>
            <p:cNvSpPr txBox="1">
              <a:spLocks noChangeArrowheads="1"/>
            </p:cNvSpPr>
            <p:nvPr/>
          </p:nvSpPr>
          <p:spPr bwMode="auto">
            <a:xfrm>
              <a:off x="7992294" y="5241435"/>
              <a:ext cx="2362200" cy="2064256"/>
            </a:xfrm>
            <a:prstGeom prst="rect">
              <a:avLst/>
            </a:prstGeom>
            <a:noFill/>
            <a:ln w="0">
              <a:solidFill>
                <a:srgbClr val="00FFFF">
                  <a:alpha val="0"/>
                </a:srgbClr>
              </a:solidFill>
              <a:miter lim="800000"/>
              <a:headEnd/>
              <a:tailEnd/>
            </a:ln>
          </p:spPr>
          <p:txBody>
            <a:bodyPr anchor="b">
              <a:spAutoFit/>
            </a:bodyPr>
            <a:lstStyle/>
            <a:p>
              <a:pPr algn="ctr">
                <a:spcBef>
                  <a:spcPct val="50000"/>
                </a:spcBef>
              </a:pPr>
              <a:r>
                <a:rPr lang="en-US" sz="2400" i="1" dirty="0">
                  <a:solidFill>
                    <a:schemeClr val="accent5">
                      <a:lumMod val="25000"/>
                    </a:schemeClr>
                  </a:solidFill>
                  <a:latin typeface="Arial" charset="0"/>
                  <a:ea typeface="ＭＳ Ｐゴシック" pitchFamily="1" charset="-128"/>
                </a:rPr>
                <a:t>and lead to</a:t>
              </a:r>
              <a:r>
                <a:rPr lang="en-US" sz="2400" dirty="0">
                  <a:solidFill>
                    <a:schemeClr val="accent5">
                      <a:lumMod val="25000"/>
                    </a:schemeClr>
                  </a:solidFill>
                  <a:latin typeface="Arial" charset="0"/>
                  <a:ea typeface="ＭＳ Ｐゴシック" pitchFamily="1" charset="-128"/>
                </a:rPr>
                <a:t> </a:t>
              </a:r>
              <a:br>
                <a:rPr lang="en-US" sz="2400" dirty="0">
                  <a:solidFill>
                    <a:schemeClr val="accent5">
                      <a:lumMod val="25000"/>
                    </a:schemeClr>
                  </a:solidFill>
                  <a:latin typeface="Arial" charset="0"/>
                  <a:ea typeface="ＭＳ Ｐゴシック" pitchFamily="1" charset="-128"/>
                </a:rPr>
              </a:br>
              <a:r>
                <a:rPr lang="en-US" sz="2400" i="1" dirty="0">
                  <a:solidFill>
                    <a:schemeClr val="accent5">
                      <a:lumMod val="25000"/>
                    </a:schemeClr>
                  </a:solidFill>
                  <a:latin typeface="Arial" charset="0"/>
                  <a:ea typeface="ＭＳ Ｐゴシック" pitchFamily="1" charset="-128"/>
                </a:rPr>
                <a:t>health outcomes</a:t>
              </a:r>
            </a:p>
          </p:txBody>
        </p:sp>
        <p:cxnSp>
          <p:nvCxnSpPr>
            <p:cNvPr id="25" name="AutoShape 24"/>
            <p:cNvCxnSpPr>
              <a:cxnSpLocks noChangeShapeType="1"/>
            </p:cNvCxnSpPr>
            <p:nvPr/>
          </p:nvCxnSpPr>
          <p:spPr bwMode="auto">
            <a:xfrm rot="16200000" flipH="1">
              <a:off x="1156317" y="3391277"/>
              <a:ext cx="990600" cy="990600"/>
            </a:xfrm>
            <a:prstGeom prst="curvedConnector2">
              <a:avLst/>
            </a:prstGeom>
            <a:noFill/>
            <a:ln w="22225">
              <a:solidFill>
                <a:srgbClr val="63AC1D"/>
              </a:solidFill>
              <a:round/>
              <a:headEnd/>
              <a:tailEnd type="triangle" w="med" len="med"/>
            </a:ln>
          </p:spPr>
        </p:cxnSp>
        <p:cxnSp>
          <p:nvCxnSpPr>
            <p:cNvPr id="26" name="AutoShape 26"/>
            <p:cNvCxnSpPr>
              <a:cxnSpLocks noChangeShapeType="1"/>
            </p:cNvCxnSpPr>
            <p:nvPr/>
          </p:nvCxnSpPr>
          <p:spPr bwMode="auto">
            <a:xfrm>
              <a:off x="7777166" y="3974212"/>
              <a:ext cx="990600" cy="990601"/>
            </a:xfrm>
            <a:prstGeom prst="curvedConnector2">
              <a:avLst/>
            </a:prstGeom>
            <a:noFill/>
            <a:ln w="22225">
              <a:solidFill>
                <a:srgbClr val="63AC1D"/>
              </a:solidFill>
              <a:round/>
              <a:headEnd/>
              <a:tailEnd type="triangle" w="med" len="med"/>
            </a:ln>
          </p:spPr>
        </p:cxnSp>
      </p:grpSp>
      <p:sp>
        <p:nvSpPr>
          <p:cNvPr id="7" name="Title 6">
            <a:extLst>
              <a:ext uri="{FF2B5EF4-FFF2-40B4-BE49-F238E27FC236}">
                <a16:creationId xmlns:a16="http://schemas.microsoft.com/office/drawing/2014/main" id="{C1690BD9-8E30-4AB0-8C3F-9D5B45286882}"/>
              </a:ext>
            </a:extLst>
          </p:cNvPr>
          <p:cNvSpPr>
            <a:spLocks noGrp="1"/>
          </p:cNvSpPr>
          <p:nvPr>
            <p:ph type="title"/>
          </p:nvPr>
        </p:nvSpPr>
        <p:spPr/>
        <p:txBody>
          <a:bodyPr/>
          <a:lstStyle/>
          <a:p>
            <a:r>
              <a:rPr lang="en-US" dirty="0"/>
              <a:t>HIA Addresses Determinants of Health</a:t>
            </a:r>
          </a:p>
        </p:txBody>
      </p:sp>
    </p:spTree>
    <p:extLst>
      <p:ext uri="{BB962C8B-B14F-4D97-AF65-F5344CB8AC3E}">
        <p14:creationId xmlns:p14="http://schemas.microsoft.com/office/powerpoint/2010/main" val="1213833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342900" indent="-342900">
              <a:buFont typeface="Arial" panose="020B0604020202020204" pitchFamily="34" charset="0"/>
              <a:buChar char="•"/>
            </a:pPr>
            <a:endParaRPr lang="en-US" dirty="0">
              <a:solidFill>
                <a:schemeClr val="tx1"/>
              </a:solidFill>
            </a:endParaRPr>
          </a:p>
          <a:p>
            <a:pPr marL="342900" indent="-342900">
              <a:buFont typeface="Arial" panose="020B0604020202020204" pitchFamily="34" charset="0"/>
              <a:buChar char="•"/>
            </a:pPr>
            <a:r>
              <a:rPr lang="en-US" dirty="0">
                <a:solidFill>
                  <a:schemeClr val="tx1"/>
                </a:solidFill>
              </a:rPr>
              <a:t>Provides a framework for community capacity-building and empowerment</a:t>
            </a:r>
          </a:p>
          <a:p>
            <a:pPr marL="342900" indent="-342900">
              <a:buFont typeface="Arial" panose="020B0604020202020204" pitchFamily="34" charset="0"/>
              <a:buChar char="•"/>
            </a:pPr>
            <a:r>
              <a:rPr lang="en-US" dirty="0">
                <a:solidFill>
                  <a:schemeClr val="tx1"/>
                </a:solidFill>
              </a:rPr>
              <a:t>Involves a broad-range of impacted people</a:t>
            </a:r>
          </a:p>
          <a:p>
            <a:pPr marL="342900" indent="-342900">
              <a:buFont typeface="Arial" panose="020B0604020202020204" pitchFamily="34" charset="0"/>
              <a:buChar char="•"/>
            </a:pPr>
            <a:r>
              <a:rPr lang="en-US" dirty="0">
                <a:solidFill>
                  <a:schemeClr val="tx1"/>
                </a:solidFill>
              </a:rPr>
              <a:t>Is an effective tool for meaningful cross-sector collaboration</a:t>
            </a:r>
          </a:p>
          <a:p>
            <a:pPr marL="342900" indent="-342900">
              <a:buFont typeface="Arial" panose="020B0604020202020204" pitchFamily="34" charset="0"/>
              <a:buChar char="•"/>
            </a:pPr>
            <a:r>
              <a:rPr lang="en-US" dirty="0">
                <a:solidFill>
                  <a:schemeClr val="tx1"/>
                </a:solidFill>
              </a:rPr>
              <a:t>Addresses health inequities</a:t>
            </a:r>
          </a:p>
          <a:p>
            <a:pPr marL="342900" indent="-342900">
              <a:buFont typeface="Arial" panose="020B0604020202020204" pitchFamily="34" charset="0"/>
              <a:buChar char="•"/>
            </a:pPr>
            <a:r>
              <a:rPr lang="en-US" dirty="0">
                <a:solidFill>
                  <a:schemeClr val="tx1"/>
                </a:solidFill>
              </a:rPr>
              <a:t>Increases transparency, support inclusiveness, democracy, and community engagement  in the policy decision-making process</a:t>
            </a:r>
          </a:p>
          <a:p>
            <a:endParaRPr lang="en-US" dirty="0">
              <a:solidFill>
                <a:schemeClr val="tx1"/>
              </a:solidFill>
            </a:endParaRPr>
          </a:p>
        </p:txBody>
      </p:sp>
      <p:sp>
        <p:nvSpPr>
          <p:cNvPr id="4" name="Title 3"/>
          <p:cNvSpPr>
            <a:spLocks noGrp="1"/>
          </p:cNvSpPr>
          <p:nvPr>
            <p:ph type="title"/>
          </p:nvPr>
        </p:nvSpPr>
        <p:spPr/>
        <p:txBody>
          <a:bodyPr/>
          <a:lstStyle/>
          <a:p>
            <a:r>
              <a:rPr lang="en-US" b="1" dirty="0"/>
              <a:t>HIA…</a:t>
            </a:r>
            <a:endParaRPr lang="en-US" dirty="0"/>
          </a:p>
        </p:txBody>
      </p:sp>
      <p:sp>
        <p:nvSpPr>
          <p:cNvPr id="7" name="TextBox 6"/>
          <p:cNvSpPr txBox="1"/>
          <p:nvPr/>
        </p:nvSpPr>
        <p:spPr>
          <a:xfrm>
            <a:off x="838200" y="6426198"/>
            <a:ext cx="4940299" cy="276995"/>
          </a:xfrm>
          <a:prstGeom prst="rect">
            <a:avLst/>
          </a:prstGeom>
          <a:noFill/>
        </p:spPr>
        <p:txBody>
          <a:bodyPr wrap="square" lIns="91435" tIns="45718" rIns="91435" bIns="45718" rtlCol="0">
            <a:spAutoFit/>
          </a:bodyPr>
          <a:lstStyle/>
          <a:p>
            <a:r>
              <a:rPr lang="en-US" sz="1200" i="1" dirty="0">
                <a:latin typeface="+mj-lt"/>
              </a:rPr>
              <a:t>Adapted from Human Impact Partners, HIA Toolkit, 3</a:t>
            </a:r>
            <a:r>
              <a:rPr lang="en-US" sz="1200" i="1" baseline="30000" dirty="0">
                <a:latin typeface="+mj-lt"/>
              </a:rPr>
              <a:t>rd</a:t>
            </a:r>
            <a:r>
              <a:rPr lang="en-US" sz="1200" i="1" dirty="0">
                <a:latin typeface="+mj-lt"/>
              </a:rPr>
              <a:t> Edition</a:t>
            </a:r>
          </a:p>
        </p:txBody>
      </p:sp>
    </p:spTree>
    <p:extLst>
      <p:ext uri="{BB962C8B-B14F-4D97-AF65-F5344CB8AC3E}">
        <p14:creationId xmlns:p14="http://schemas.microsoft.com/office/powerpoint/2010/main" val="1959402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endParaRPr lang="en-US" dirty="0">
              <a:solidFill>
                <a:schemeClr val="tx1"/>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Evaluation</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Risk assessment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Cost-benefit or cost-effectiveness analysis</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Community Health Assessment</a:t>
            </a:r>
          </a:p>
          <a:p>
            <a:pPr marL="342900" indent="-342900">
              <a:buFont typeface="Arial" panose="020B0604020202020204" pitchFamily="34" charset="0"/>
              <a:buChar char="•"/>
            </a:pPr>
            <a:r>
              <a:rPr lang="en-US" dirty="0">
                <a:solidFill>
                  <a:schemeClr val="tx1"/>
                </a:solidFill>
                <a:latin typeface="Arial" panose="020B0604020202020204" pitchFamily="34" charset="0"/>
                <a:cs typeface="Arial" panose="020B0604020202020204" pitchFamily="34" charset="0"/>
              </a:rPr>
              <a:t>However, these methods can be used as part of the HIA assessment step</a:t>
            </a:r>
          </a:p>
        </p:txBody>
      </p:sp>
      <p:sp>
        <p:nvSpPr>
          <p:cNvPr id="4" name="Title 3"/>
          <p:cNvSpPr>
            <a:spLocks noGrp="1"/>
          </p:cNvSpPr>
          <p:nvPr>
            <p:ph type="title"/>
          </p:nvPr>
        </p:nvSpPr>
        <p:spPr/>
        <p:txBody>
          <a:bodyPr/>
          <a:lstStyle/>
          <a:p>
            <a:r>
              <a:rPr lang="en-US" b="1" dirty="0"/>
              <a:t>HIA is not the same as…</a:t>
            </a:r>
          </a:p>
        </p:txBody>
      </p:sp>
    </p:spTree>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845</TotalTime>
  <Words>2599</Words>
  <Application>Microsoft Office PowerPoint</Application>
  <PresentationFormat>Widescreen</PresentationFormat>
  <Paragraphs>268</Paragraphs>
  <Slides>25</Slides>
  <Notes>15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25</vt:i4>
      </vt:variant>
    </vt:vector>
  </HeadingPairs>
  <TitlesOfParts>
    <vt:vector size="35" baseType="lpstr">
      <vt:lpstr>Arial</vt:lpstr>
      <vt:lpstr>Calibri</vt:lpstr>
      <vt:lpstr>Calibri Light</vt:lpstr>
      <vt:lpstr>Gentona Book</vt:lpstr>
      <vt:lpstr>Georgia</vt:lpstr>
      <vt:lpstr>Lucida Grande</vt:lpstr>
      <vt:lpstr>Times</vt:lpstr>
      <vt:lpstr>Times New Roman</vt:lpstr>
      <vt:lpstr>Wingdings</vt:lpstr>
      <vt:lpstr>Office Theme</vt:lpstr>
      <vt:lpstr>Lecture #37: Health Impact Assessment</vt:lpstr>
      <vt:lpstr>Introduction: Determinants of Health</vt:lpstr>
      <vt:lpstr>Determinants of Health</vt:lpstr>
      <vt:lpstr>Health in All Policies (HiAP)</vt:lpstr>
      <vt:lpstr>Tools and Tactics to Achieve HiAP</vt:lpstr>
      <vt:lpstr>Defining Health Impact Assessment</vt:lpstr>
      <vt:lpstr>HIA Addresses Determinants of Health</vt:lpstr>
      <vt:lpstr>HIA…</vt:lpstr>
      <vt:lpstr>HIA is not the same as…</vt:lpstr>
      <vt:lpstr>Key Values of HIA </vt:lpstr>
      <vt:lpstr>Scope of HIA</vt:lpstr>
      <vt:lpstr>Scope of HIA</vt:lpstr>
      <vt:lpstr>HIA Examples</vt:lpstr>
      <vt:lpstr>How to do HIA</vt:lpstr>
      <vt:lpstr>The HIA Process</vt:lpstr>
      <vt:lpstr>Transportation HIAs</vt:lpstr>
      <vt:lpstr>Transportation HIAs: Lessons Learned</vt:lpstr>
      <vt:lpstr>Methods</vt:lpstr>
      <vt:lpstr>HIA: Strengths and Challenges</vt:lpstr>
      <vt:lpstr>Discussion</vt:lpstr>
      <vt:lpstr>List of Abbreviations</vt:lpstr>
      <vt:lpstr>HIA Resources</vt:lpstr>
      <vt:lpstr>References </vt:lpstr>
      <vt:lpstr>Reading List </vt:lpstr>
      <vt:lpstr>Reading List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Glazener, Andrew</dc:creator>
  <cp:lastModifiedBy>Khreis, Haneen</cp:lastModifiedBy>
  <cp:revision>158</cp:revision>
  <dcterms:created xsi:type="dcterms:W3CDTF">2019-05-01T18:04:34Z</dcterms:created>
  <dcterms:modified xsi:type="dcterms:W3CDTF">2020-09-23T00:21:32Z</dcterms:modified>
</cp:coreProperties>
</file>