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45" r:id="rId2"/>
    <p:sldId id="446" r:id="rId3"/>
    <p:sldId id="457" r:id="rId4"/>
    <p:sldId id="466" r:id="rId5"/>
    <p:sldId id="476" r:id="rId6"/>
    <p:sldId id="473" r:id="rId7"/>
    <p:sldId id="480" r:id="rId8"/>
    <p:sldId id="481" r:id="rId9"/>
    <p:sldId id="482" r:id="rId10"/>
    <p:sldId id="483" r:id="rId11"/>
    <p:sldId id="484" r:id="rId12"/>
    <p:sldId id="485" r:id="rId13"/>
    <p:sldId id="467" r:id="rId14"/>
    <p:sldId id="475" r:id="rId15"/>
    <p:sldId id="468" r:id="rId16"/>
    <p:sldId id="469" r:id="rId17"/>
    <p:sldId id="470" r:id="rId18"/>
    <p:sldId id="471" r:id="rId19"/>
    <p:sldId id="472" r:id="rId20"/>
    <p:sldId id="479" r:id="rId21"/>
    <p:sldId id="458" r:id="rId22"/>
    <p:sldId id="459" r:id="rId23"/>
    <p:sldId id="460" r:id="rId24"/>
    <p:sldId id="461" r:id="rId25"/>
    <p:sldId id="487" r:id="rId26"/>
    <p:sldId id="489" r:id="rId27"/>
    <p:sldId id="463" r:id="rId28"/>
    <p:sldId id="4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374"/>
    <a:srgbClr val="95998B"/>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3618" autoAdjust="0"/>
  </p:normalViewPr>
  <p:slideViewPr>
    <p:cSldViewPr snapToGrid="0">
      <p:cViewPr varScale="1">
        <p:scale>
          <a:sx n="63" d="100"/>
          <a:sy n="63" d="100"/>
        </p:scale>
        <p:origin x="14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XGakIQSOn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121"/>
                </a:solidFill>
                <a:effectLst/>
                <a:latin typeface="Source Sans Pro" panose="020B0503030403020204" pitchFamily="34" charset="0"/>
              </a:rPr>
              <a:t>Sulphur dioxide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is the component of greatest concern and is used as the indicator for the larger group of gaseous sulfur oxides (</a:t>
            </a:r>
            <a:r>
              <a:rPr lang="en-US" b="0" i="0" dirty="0" err="1">
                <a:solidFill>
                  <a:srgbClr val="212121"/>
                </a:solidFill>
                <a:effectLst/>
                <a:latin typeface="Source Sans Pro" panose="020B0503030403020204" pitchFamily="34" charset="0"/>
              </a:rPr>
              <a:t>SO</a:t>
            </a:r>
            <a:r>
              <a:rPr lang="en-US" b="0" i="0" baseline="-25000" dirty="0" err="1">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The largest sources of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emissions are from fossil fuel combustion at power plants and other industrial facilities. Smaller sources of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emissions include: industrial processes such as extracting metal from ore; natural sources such as volcanoes; and locomotives, ships and other vehicles and heavy equipment that burn fuel with a high sulfur content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and other sulfur oxides can contribute to acid rain which can harm sensitive ecosystems </a:t>
            </a:r>
            <a:r>
              <a:rPr lang="en-US" dirty="0"/>
              <a:t>(Environmental Protection Agency, 2019)</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b="0" i="0" dirty="0">
                <a:solidFill>
                  <a:srgbClr val="212121"/>
                </a:solidFill>
                <a:effectLst/>
                <a:latin typeface="Source Sans Pro" panose="020B0503030403020204" pitchFamily="34" charset="0"/>
              </a:rPr>
              <a:t>    </a:t>
            </a:r>
          </a:p>
          <a:p>
            <a:pPr algn="l"/>
            <a:r>
              <a:rPr lang="en-US" b="1" i="0" dirty="0">
                <a:solidFill>
                  <a:srgbClr val="212121"/>
                </a:solidFill>
                <a:effectLst/>
                <a:latin typeface="Merriweather"/>
              </a:rPr>
              <a:t>Health effects</a:t>
            </a:r>
          </a:p>
          <a:p>
            <a:pPr algn="l"/>
            <a:r>
              <a:rPr lang="en-US" b="0" i="0" dirty="0">
                <a:solidFill>
                  <a:srgbClr val="212121"/>
                </a:solidFill>
                <a:effectLst/>
                <a:latin typeface="Source Sans Pro" panose="020B0503030403020204" pitchFamily="34" charset="0"/>
              </a:rPr>
              <a:t>Short-term exposures to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can harm the human respiratory system and make breathing difficult. People with asthma, particularly children, are sensitive to these effects of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a:t>
            </a:r>
          </a:p>
          <a:p>
            <a:pPr algn="l"/>
            <a:r>
              <a:rPr lang="en-US" b="0" i="0" dirty="0">
                <a:solidFill>
                  <a:srgbClr val="212121"/>
                </a:solidFill>
                <a:effectLst/>
                <a:latin typeface="Source Sans Pro" panose="020B0503030403020204" pitchFamily="34" charset="0"/>
              </a:rPr>
              <a:t>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emissions that lead to high concentrations of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in the air generally also lead to the formation of other sulfur oxides (</a:t>
            </a:r>
            <a:r>
              <a:rPr lang="en-US" b="0" i="0" dirty="0" err="1">
                <a:solidFill>
                  <a:srgbClr val="212121"/>
                </a:solidFill>
                <a:effectLst/>
                <a:latin typeface="Source Sans Pro" panose="020B0503030403020204" pitchFamily="34" charset="0"/>
              </a:rPr>
              <a:t>SO</a:t>
            </a:r>
            <a:r>
              <a:rPr lang="en-US" b="0" i="0" baseline="-25000" dirty="0" err="1">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a:t>
            </a:r>
            <a:r>
              <a:rPr lang="en-US" b="0" i="0" dirty="0" err="1">
                <a:solidFill>
                  <a:srgbClr val="212121"/>
                </a:solidFill>
                <a:effectLst/>
                <a:latin typeface="Source Sans Pro" panose="020B0503030403020204" pitchFamily="34" charset="0"/>
              </a:rPr>
              <a:t>SO</a:t>
            </a:r>
            <a:r>
              <a:rPr lang="en-US" b="0" i="0" baseline="-25000" dirty="0" err="1">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can react with other compounds in the atmosphere to form small particles. Small particles may penetrate deeply into the lungs and in sufficient quantity can contribute to health problems.</a:t>
            </a:r>
          </a:p>
          <a:p>
            <a:pPr algn="l"/>
            <a:r>
              <a:rPr lang="en-US" b="1" i="0" dirty="0">
                <a:solidFill>
                  <a:srgbClr val="212121"/>
                </a:solidFill>
                <a:effectLst/>
                <a:latin typeface="Merriweather"/>
              </a:rPr>
              <a:t>Environmental effects</a:t>
            </a:r>
          </a:p>
          <a:p>
            <a:pPr algn="l"/>
            <a:r>
              <a:rPr lang="en-US" b="0" i="0" dirty="0">
                <a:solidFill>
                  <a:srgbClr val="212121"/>
                </a:solidFill>
                <a:effectLst/>
                <a:latin typeface="Source Sans Pro" panose="020B0503030403020204" pitchFamily="34" charset="0"/>
              </a:rPr>
              <a:t>At high concentrations, gaseous </a:t>
            </a:r>
            <a:r>
              <a:rPr lang="en-US" b="0" i="0" dirty="0" err="1">
                <a:solidFill>
                  <a:srgbClr val="212121"/>
                </a:solidFill>
                <a:effectLst/>
                <a:latin typeface="Source Sans Pro" panose="020B0503030403020204" pitchFamily="34" charset="0"/>
              </a:rPr>
              <a:t>SOx</a:t>
            </a:r>
            <a:r>
              <a:rPr lang="en-US" b="0" i="0" dirty="0">
                <a:solidFill>
                  <a:srgbClr val="212121"/>
                </a:solidFill>
                <a:effectLst/>
                <a:latin typeface="Source Sans Pro" panose="020B0503030403020204" pitchFamily="34" charset="0"/>
              </a:rPr>
              <a:t> can harm trees and plants by damaging foliage and decreasing growth.  </a:t>
            </a:r>
          </a:p>
          <a:p>
            <a:pPr algn="l"/>
            <a:r>
              <a:rPr lang="en-US" b="0" i="0" dirty="0">
                <a:solidFill>
                  <a:srgbClr val="212121"/>
                </a:solidFill>
                <a:effectLst/>
                <a:latin typeface="Source Sans Pro" panose="020B0503030403020204" pitchFamily="34" charset="0"/>
              </a:rPr>
              <a:t>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and other sulfur oxides can contribute to acid rain which can harm sensitive ecosystems.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Protection Agency, 2019)</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102268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Carbon monoxide (CO) is a colorless, odorless gas that can be harmful when inhaled in large amounts. The greatest sources of CO to outdoor air are cars, trucks and other vehicles or machinery that burn fossil fuels. A variety of items in your home such as unvented kerosene and gas space heaters, leaking chimneys and furnaces, and gas stoves also release CO and can affect air quality indoors </a:t>
            </a:r>
            <a:r>
              <a:rPr lang="en-US" dirty="0"/>
              <a:t>(Environmental Protection Agency, 2016)</a:t>
            </a:r>
            <a:r>
              <a:rPr lang="en-US" b="0" i="0" dirty="0">
                <a:solidFill>
                  <a:srgbClr val="212121"/>
                </a:solidFill>
                <a:effectLst/>
                <a:latin typeface="Source Sans Pro" panose="020B0503030403020204" pitchFamily="34" charset="0"/>
              </a:rPr>
              <a:t>.</a:t>
            </a:r>
            <a:endParaRPr lang="en-US" b="1" i="0" dirty="0">
              <a:solidFill>
                <a:srgbClr val="212121"/>
              </a:solidFill>
              <a:effectLst/>
              <a:latin typeface="Merriweather"/>
            </a:endParaRPr>
          </a:p>
          <a:p>
            <a:pPr algn="l"/>
            <a:r>
              <a:rPr lang="en-US" b="1" i="0" dirty="0">
                <a:solidFill>
                  <a:srgbClr val="212121"/>
                </a:solidFill>
                <a:effectLst/>
                <a:latin typeface="Merriweather"/>
              </a:rPr>
              <a:t>Health Effects</a:t>
            </a:r>
          </a:p>
          <a:p>
            <a:pPr algn="l"/>
            <a:r>
              <a:rPr lang="en-US" b="0" i="0" dirty="0">
                <a:solidFill>
                  <a:srgbClr val="212121"/>
                </a:solidFill>
                <a:effectLst/>
                <a:latin typeface="Source Sans Pro" panose="020B0503030403020204" pitchFamily="34" charset="0"/>
              </a:rPr>
              <a:t>Breathing air with a high concentration of CO reduces the amount of oxygen that can be transported in the blood stream to critical organs like the heart and brain.</a:t>
            </a:r>
          </a:p>
          <a:p>
            <a:pPr algn="l"/>
            <a:r>
              <a:rPr lang="en-US" b="0" i="0" dirty="0">
                <a:solidFill>
                  <a:srgbClr val="212121"/>
                </a:solidFill>
                <a:effectLst/>
                <a:latin typeface="Source Sans Pro" panose="020B0503030403020204" pitchFamily="34" charset="0"/>
              </a:rPr>
              <a:t>At very high levels, CO can cause dizziness, confusion, unconsciousness and death. Very high levels of CO are of particular concern for people with heart disease. These people already have a reduced ability for getting oxygenated blood to their hearts in situations where the heart needs more oxygen than usual. They are especially vulnerable to the effects of CO when exercising or under increased stress. In these situations, short-term exposure to elevated CO may result in reduced oxygen to the heart accompanied by chest pain also known as angina.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Protection Agency, 2016)</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413242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Verdana" panose="020B0604030504040204" pitchFamily="34" charset="0"/>
              </a:rPr>
              <a:t>Lead can be found in all parts of our environment. Much of it comes from human activities including burning fossil fuels, mining, and manufacturing. </a:t>
            </a:r>
            <a:r>
              <a:rPr lang="en-US" b="0" i="0" dirty="0">
                <a:solidFill>
                  <a:srgbClr val="212121"/>
                </a:solidFill>
                <a:effectLst/>
                <a:latin typeface="Source Sans Pro" panose="020B0503030403020204" pitchFamily="34" charset="0"/>
              </a:rPr>
              <a:t>Sources of lead emissions vary from one area to another. Other sources are waste incinerators, utilities, and lead-acid battery manufacturers. The highest air concentrations of lead are usually found near lead smelters </a:t>
            </a:r>
            <a:r>
              <a:rPr lang="en-US" dirty="0"/>
              <a:t>(Environmental Protection Agency,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a:t>
            </a:r>
          </a:p>
          <a:p>
            <a:pPr algn="l"/>
            <a:r>
              <a:rPr lang="en-US" b="1" i="0" dirty="0">
                <a:solidFill>
                  <a:srgbClr val="212121"/>
                </a:solidFill>
                <a:effectLst/>
                <a:latin typeface="Merriweather"/>
              </a:rPr>
              <a:t>Health effects </a:t>
            </a:r>
          </a:p>
          <a:p>
            <a:pPr algn="l"/>
            <a:r>
              <a:rPr lang="en-US" b="0" i="0" dirty="0">
                <a:solidFill>
                  <a:srgbClr val="212121"/>
                </a:solidFill>
                <a:effectLst/>
                <a:latin typeface="Source Sans Pro" panose="020B0503030403020204" pitchFamily="34" charset="0"/>
              </a:rPr>
              <a:t>Once taken into the body, lead distributes throughout the body in the blood and is accumulated in the bones.  Depending on the level of exposure, lead can adversely affect the nervous system, kidney function, immune system, reproductive and developmental systems and the cardiovascular system.  Lead exposure also affects the oxygen carrying capacity of the blood.  The lead effects most commonly encountered in current populations are neurological effects in children and cardiovascular effects in adults. </a:t>
            </a:r>
          </a:p>
          <a:p>
            <a:pPr algn="l"/>
            <a:r>
              <a:rPr lang="en-US" b="0" i="0" dirty="0">
                <a:solidFill>
                  <a:srgbClr val="212121"/>
                </a:solidFill>
                <a:effectLst/>
                <a:latin typeface="Source Sans Pro" panose="020B0503030403020204" pitchFamily="34" charset="0"/>
              </a:rPr>
              <a:t>Children six years old and younger are most susceptible to the effects of lead.</a:t>
            </a:r>
            <a:endParaRPr lang="en-US" b="1" i="0" dirty="0">
              <a:solidFill>
                <a:srgbClr val="212121"/>
              </a:solidFill>
              <a:effectLst/>
              <a:latin typeface="Merriweather"/>
            </a:endParaRPr>
          </a:p>
          <a:p>
            <a:pPr algn="l"/>
            <a:r>
              <a:rPr lang="en-US" b="0" i="0" dirty="0">
                <a:solidFill>
                  <a:srgbClr val="212121"/>
                </a:solidFill>
                <a:effectLst/>
                <a:latin typeface="Source Sans Pro" panose="020B0503030403020204" pitchFamily="34" charset="0"/>
              </a:rPr>
              <a:t>Even low levels of lead in the blood of children can result in:</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Behavior and learning problems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Lower IQ and Hyperactivity</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Slowed growth</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Hearing Problems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Anemia</a:t>
            </a:r>
          </a:p>
          <a:p>
            <a:pPr algn="l"/>
            <a:r>
              <a:rPr lang="en-US" b="0" i="0" dirty="0">
                <a:solidFill>
                  <a:srgbClr val="212121"/>
                </a:solidFill>
                <a:effectLst/>
                <a:latin typeface="Source Sans Pro" panose="020B0503030403020204" pitchFamily="34" charset="0"/>
              </a:rPr>
              <a:t>In rare cases, ingestion of lead can cause seizures, coma and even death.</a:t>
            </a:r>
          </a:p>
          <a:p>
            <a:pPr algn="l"/>
            <a:r>
              <a:rPr lang="en-US" b="1" i="0" dirty="0">
                <a:solidFill>
                  <a:srgbClr val="212121"/>
                </a:solidFill>
                <a:effectLst/>
                <a:latin typeface="Merriweather"/>
              </a:rPr>
              <a:t>Pregnant Women</a:t>
            </a:r>
          </a:p>
          <a:p>
            <a:pPr algn="l"/>
            <a:r>
              <a:rPr lang="en-US" b="0" i="0" dirty="0">
                <a:solidFill>
                  <a:srgbClr val="212121"/>
                </a:solidFill>
                <a:effectLst/>
                <a:latin typeface="Source Sans Pro" panose="020B0503030403020204" pitchFamily="34" charset="0"/>
              </a:rPr>
              <a:t>Lead can accumulate in our bodies over time, where it is stored in bones along with calcium. During pregnancy, lead is released from the mother's bones along with calcium and can pass from the mother exposing the fetus or the breastfeeding infant to lead. This can result in serious effects to the developing fetus and infant, including:</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Cause the baby to be born too early or too small;</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Hurt the baby’s brain, kidney’s, and nervous system;</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Increase the likelihood of learning or behavioral problems; and</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Put the mother at risk for miscarriage.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Protection Agency, 2017)</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676671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Hazardous air pollutants, also known as toxic air pollutants or air toxics, are those pollutants that are known or suspected to cause cancer or other serious health effects, such as reproductive effects or birth defects, or adverse environmental effects. EPA is working with state, local, and tribal governments to reduce air emissions of </a:t>
            </a:r>
            <a:r>
              <a:rPr lang="en-US" b="0" i="0" dirty="0">
                <a:solidFill>
                  <a:srgbClr val="4C2C92"/>
                </a:solidFill>
                <a:effectLst/>
                <a:latin typeface="Source Sans Pro" panose="020B0503030403020204" pitchFamily="34" charset="0"/>
              </a:rPr>
              <a:t>187 toxic air pollutants</a:t>
            </a:r>
            <a:r>
              <a:rPr lang="en-US" b="0" i="0" dirty="0">
                <a:solidFill>
                  <a:srgbClr val="212121"/>
                </a:solidFill>
                <a:effectLst/>
                <a:latin typeface="Source Sans Pro" panose="020B0503030403020204" pitchFamily="34" charset="0"/>
              </a:rPr>
              <a:t> to the environment </a:t>
            </a:r>
            <a:r>
              <a:rPr lang="en-US" dirty="0">
                <a:effectLst/>
              </a:rPr>
              <a:t>(Environmental Protection Agency, 2018)</a:t>
            </a:r>
            <a:r>
              <a:rPr lang="en-US" b="0" i="0" dirty="0">
                <a:solidFill>
                  <a:srgbClr val="212121"/>
                </a:solidFill>
                <a:effectLst/>
                <a:latin typeface="Source Sans Pro" panose="020B0503030403020204" pitchFamily="34" charset="0"/>
              </a:rPr>
              <a:t>.</a:t>
            </a:r>
          </a:p>
          <a:p>
            <a:pPr algn="l"/>
            <a:r>
              <a:rPr lang="en-US" b="0" i="0" dirty="0">
                <a:solidFill>
                  <a:srgbClr val="212121"/>
                </a:solidFill>
                <a:effectLst/>
                <a:latin typeface="Source Sans Pro" panose="020B0503030403020204" pitchFamily="34" charset="0"/>
              </a:rPr>
              <a:t>Examples of toxic air pollutants include</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benzene, which is found in gasoline;</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perchloroethylene, which is emitted from some dry-cleaning facilities; and</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methylene chloride, which is used as a solvent and paint stripper by a number of industries.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Examples of other listed air toxics include dioxin, asbestos, toluene, and metals such as cadmium, mercury, chromium, and lead compounds </a:t>
            </a:r>
            <a:r>
              <a:rPr lang="en-US" dirty="0">
                <a:effectLst/>
              </a:rPr>
              <a:t>(Environmental Protection Agency, 2018)</a:t>
            </a:r>
          </a:p>
          <a:p>
            <a:endParaRPr lang="en-US" b="0" i="0" dirty="0">
              <a:solidFill>
                <a:srgbClr val="212121"/>
              </a:solidFill>
              <a:effectLst/>
              <a:latin typeface="Source Sans Pro" panose="020B0503030403020204" pitchFamily="34" charset="0"/>
            </a:endParaRPr>
          </a:p>
          <a:p>
            <a:r>
              <a:rPr lang="en-US" b="0" i="0" dirty="0">
                <a:solidFill>
                  <a:srgbClr val="212121"/>
                </a:solidFill>
                <a:effectLst/>
                <a:latin typeface="Source Sans Pro" panose="020B0503030403020204" pitchFamily="34" charset="0"/>
              </a:rPr>
              <a:t>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267346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121"/>
                </a:solidFill>
                <a:effectLst/>
                <a:latin typeface="Source Sans Pro" panose="020B0503030403020204" pitchFamily="34" charset="0"/>
              </a:rPr>
              <a:t>The </a:t>
            </a:r>
            <a:r>
              <a:rPr lang="en-US" b="0" i="0" dirty="0">
                <a:solidFill>
                  <a:srgbClr val="4C2C92"/>
                </a:solidFill>
                <a:effectLst/>
                <a:latin typeface="Source Sans Pro" panose="020B0503030403020204" pitchFamily="34" charset="0"/>
              </a:rPr>
              <a:t>Clean Air Act</a:t>
            </a:r>
            <a:r>
              <a:rPr lang="en-US" b="0" i="0" dirty="0">
                <a:solidFill>
                  <a:srgbClr val="212121"/>
                </a:solidFill>
                <a:effectLst/>
                <a:latin typeface="Source Sans Pro" panose="020B0503030403020204" pitchFamily="34" charset="0"/>
              </a:rPr>
              <a:t> requires EPA to set National Ambient Air Quality Standards  for pollutants considered harmful to public health and the environment. The Clean Air Act identifies two types of national ambient air quality standards. Primary standards provide public health protection, including protecting the health of "sensitive" populations such as asthmatics, children, and the elderly. Secondary standards provide public welfare protection, including protection against decreased visibility and damage to animals, crops, vegetation, and buildings.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The EPA has set National Ambient Air Quality Standards for six principal pollutants, which are called </a:t>
            </a:r>
            <a:r>
              <a:rPr lang="en-US" b="0" i="0" dirty="0">
                <a:solidFill>
                  <a:srgbClr val="4C2C92"/>
                </a:solidFill>
                <a:effectLst/>
                <a:latin typeface="Source Sans Pro" panose="020B0503030403020204" pitchFamily="34" charset="0"/>
              </a:rPr>
              <a:t>"criteria" air pollutants</a:t>
            </a:r>
            <a:r>
              <a:rPr lang="en-US" b="0" i="0" dirty="0">
                <a:solidFill>
                  <a:srgbClr val="212121"/>
                </a:solidFill>
                <a:effectLst/>
                <a:latin typeface="Source Sans Pro" panose="020B0503030403020204" pitchFamily="34" charset="0"/>
              </a:rPr>
              <a:t>. Periodically, the standards are reviewed and may be revised. The current standards are listed. Units of measure for the standards are parts per million (ppm) by volume, parts per billion (ppb) by volume, and micrograms per cubic meter of air (µg/m</a:t>
            </a:r>
            <a:r>
              <a:rPr lang="en-US" b="0" i="0" baseline="30000" dirty="0">
                <a:solidFill>
                  <a:srgbClr val="212121"/>
                </a:solidFill>
                <a:effectLst/>
                <a:latin typeface="Source Sans Pro" panose="020B0503030403020204" pitchFamily="34" charset="0"/>
              </a:rPr>
              <a:t>3</a:t>
            </a:r>
            <a:r>
              <a:rPr lang="en-US" b="0" i="0" dirty="0">
                <a:solidFill>
                  <a:srgbClr val="212121"/>
                </a:solidFill>
                <a:effectLst/>
                <a:latin typeface="Source Sans Pro" panose="020B0503030403020204" pitchFamily="34" charset="0"/>
              </a:rPr>
              <a:t>) </a:t>
            </a:r>
            <a:r>
              <a:rPr lang="en-US" dirty="0"/>
              <a:t>(Environmental Protection Agency, 2017).</a:t>
            </a:r>
          </a:p>
          <a:p>
            <a:pPr algn="l"/>
            <a:endParaRPr lang="en-US" b="0" i="0" dirty="0">
              <a:solidFill>
                <a:srgbClr val="212121"/>
              </a:solidFill>
              <a:effectLst/>
              <a:latin typeface="Source Sans Pro" panose="020B0503030403020204" pitchFamily="34" charset="0"/>
            </a:endParaRPr>
          </a:p>
          <a:p>
            <a:pPr algn="l"/>
            <a:endParaRPr lang="en-US" b="0" i="0" dirty="0">
              <a:solidFill>
                <a:srgbClr val="3B4F4B"/>
              </a:solidFill>
              <a:effectLst/>
              <a:latin typeface="DIN2014-Regular"/>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1773188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B4F4B"/>
                </a:solidFill>
                <a:effectLst/>
                <a:latin typeface="DIN2014-Regular"/>
              </a:rPr>
              <a:t>There is a wide variety of air pollutants and each government establishes its own air quality indexes. As a consequence, there is no international air quality standard that allows countries to benchmark their performance and address the topic in collaboration. Global companies subject to air quality regulations must learn the rules for each country, increasing the cost of compliance. Although the World Health Organization provides a list of guideline values for each pollutant, these are only guidelines and not legally enforced standards. At the end of the day, each country is free to establish its own Air Quality Index (AQI). The most evident difference between the AQIs of different countries is the numerical scale used, and you can’t apply a conversion factor because each index is calculated differently. For instance, the USA, India and Singapore all use a scale that ranges from 0 to 500, but the calculation procedure is different, and values are not comparable as a result (</a:t>
            </a:r>
            <a:r>
              <a:rPr lang="en-US" b="0" i="0" dirty="0" err="1">
                <a:solidFill>
                  <a:srgbClr val="3B4F4B"/>
                </a:solidFill>
                <a:effectLst/>
                <a:latin typeface="DIN2014-Regular"/>
              </a:rPr>
              <a:t>Dominici</a:t>
            </a:r>
            <a:r>
              <a:rPr lang="en-US" b="0" i="0" dirty="0">
                <a:solidFill>
                  <a:srgbClr val="3B4F4B"/>
                </a:solidFill>
                <a:effectLst/>
                <a:latin typeface="DIN2014-Regular"/>
              </a:rPr>
              <a:t>, 2010).</a:t>
            </a:r>
          </a:p>
          <a:p>
            <a:pPr algn="l"/>
            <a:r>
              <a:rPr lang="en-US" b="0" i="0" dirty="0">
                <a:solidFill>
                  <a:srgbClr val="3B4F4B"/>
                </a:solidFill>
                <a:effectLst/>
                <a:latin typeface="DIN2014-Regular"/>
              </a:rPr>
              <a:t>You will notice that pollutant concentrations are reported as 8-hour values, 24-hour values and other similar time periods. When you come upon these values, consider that the following:</a:t>
            </a:r>
          </a:p>
          <a:p>
            <a:pPr algn="l">
              <a:buFont typeface="+mj-lt"/>
              <a:buAutoNum type="arabicPeriod"/>
            </a:pPr>
            <a:r>
              <a:rPr lang="en-US" b="0" i="0" dirty="0">
                <a:solidFill>
                  <a:srgbClr val="3B4F4B"/>
                </a:solidFill>
                <a:effectLst/>
                <a:latin typeface="DIN2014-Regular"/>
              </a:rPr>
              <a:t>The pollutant concentration of interest is measured each hour.</a:t>
            </a:r>
          </a:p>
          <a:p>
            <a:pPr algn="l">
              <a:buFont typeface="+mj-lt"/>
              <a:buAutoNum type="arabicPeriod"/>
            </a:pPr>
            <a:r>
              <a:rPr lang="en-US" b="0" i="0" dirty="0">
                <a:solidFill>
                  <a:srgbClr val="3B4F4B"/>
                </a:solidFill>
                <a:effectLst/>
                <a:latin typeface="DIN2014-Regular"/>
              </a:rPr>
              <a:t>The value is averaged along with the measured values of the most recent hours. For example, if a pollutant concentration measurement is taken at 3 PM, the 8-hour value would be the result of calculating an average with the most recent measurement (3PM) and the seven previous ones (8AM through 2PM).</a:t>
            </a:r>
          </a:p>
          <a:p>
            <a:pPr algn="l">
              <a:buFont typeface="+mj-lt"/>
              <a:buAutoNum type="arabicPeriod"/>
            </a:pPr>
            <a:r>
              <a:rPr lang="en-US" b="0" i="0" dirty="0">
                <a:solidFill>
                  <a:srgbClr val="3B4F4B"/>
                </a:solidFill>
                <a:effectLst/>
                <a:latin typeface="DIN2014-Regular"/>
              </a:rPr>
              <a:t>Since the procedure can be repeated every hour, there are 24 possible 8-hour concentration values each day. Following the example above, a new 8-hour value can be calculated at 4PM considering the values from 9AM through 3PM.</a:t>
            </a:r>
          </a:p>
          <a:p>
            <a:pPr algn="l">
              <a:buFont typeface="+mj-lt"/>
              <a:buNone/>
            </a:pPr>
            <a:r>
              <a:rPr lang="en-US" b="0" i="0" dirty="0">
                <a:solidFill>
                  <a:srgbClr val="3B4F4B"/>
                </a:solidFill>
                <a:effectLst/>
                <a:latin typeface="DIN2014-Regular"/>
              </a:rPr>
              <a:t>(Watson, 1988)</a:t>
            </a:r>
          </a:p>
          <a:p>
            <a:pPr algn="l">
              <a:buFont typeface="+mj-lt"/>
              <a:buNone/>
            </a:pPr>
            <a:endParaRPr lang="en-US" b="0" i="0" dirty="0">
              <a:solidFill>
                <a:srgbClr val="3B4F4B"/>
              </a:solidFill>
              <a:effectLst/>
              <a:latin typeface="DIN2014-Regular"/>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91874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at relatively low concentrations, the health effects of air pollution are of great concern (Kim, Kabir, &amp; Kabir, 2015).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Air pollutants contribute to various health problems including heart or lung disease, irregular heartbeat, aggravated asthma, decreased lung function, and increased respiratory symptoms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Atkinson, Fuller, Anderson, Harrison, &amp; Armstrong, 2010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Cadelis</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Tourres</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18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Molinie</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2014)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Furthermore, several reviews summarize the associations of ambient (outdoor) air pollution with diabetes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Eze et al., 2015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asthma emergency room visits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Zheng et al., 2015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blood pressure (</a:t>
            </a:r>
            <a:r>
              <a:rPr lang="en-US" sz="18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Giorgini</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et al., 2016</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cardiovascular disease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Franklin, Brook, &amp; Pope III, 2015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60730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Outdoor air pollution leads to 3.3 million premature deaths per year worldwide with important contributions in the U.S from power generation and traffic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Lelieveld</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Evans,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Fnais</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Giannadaki</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Pozzer</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2015</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In an urban environment, trafﬁc air pollutants originate from the emissions of motor vehicles, wear of vehicle components such as brakes and tires, and suspension of road dust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Kok</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Driece</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Hogervorst</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Briedé</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2006</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Those who are more likely to be affected by excessive levels of air pollutants include people with asthma, lower income, and those living close to heavy traffic roads (</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Alexis et al., 2014</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Makri</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120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Stilianakis</a:t>
            </a:r>
            <a:r>
              <a:rPr lang="en-US" sz="12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2008</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387394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The </a:t>
            </a:r>
            <a:r>
              <a:rPr lang="en-US" b="0" i="0" dirty="0">
                <a:solidFill>
                  <a:srgbClr val="4C2C92"/>
                </a:solidFill>
                <a:effectLst/>
                <a:latin typeface="Source Sans Pro" panose="020B0503030403020204" pitchFamily="34" charset="0"/>
              </a:rPr>
              <a:t>Clean Air Act (CAA)</a:t>
            </a:r>
            <a:r>
              <a:rPr lang="en-US" b="0" i="0" dirty="0">
                <a:solidFill>
                  <a:srgbClr val="212121"/>
                </a:solidFill>
                <a:effectLst/>
                <a:latin typeface="Source Sans Pro" panose="020B0503030403020204" pitchFamily="34" charset="0"/>
              </a:rPr>
              <a:t> governs the establishment, review, and revision, as appropriate, of the National Ambient Air Quality Standards (NAAQS) for each </a:t>
            </a:r>
            <a:r>
              <a:rPr lang="en-US" b="0" i="0" dirty="0">
                <a:solidFill>
                  <a:srgbClr val="4C2C92"/>
                </a:solidFill>
                <a:effectLst/>
                <a:latin typeface="Source Sans Pro" panose="020B0503030403020204" pitchFamily="34" charset="0"/>
              </a:rPr>
              <a:t>criteria air pollutant</a:t>
            </a:r>
            <a:r>
              <a:rPr lang="en-US" b="0" i="0" dirty="0">
                <a:solidFill>
                  <a:srgbClr val="212121"/>
                </a:solidFill>
                <a:effectLst/>
                <a:latin typeface="Source Sans Pro" panose="020B0503030403020204" pitchFamily="34" charset="0"/>
              </a:rPr>
              <a:t> to provide protection for the nation’s public health and the environment.  The CAA requires periodic review of the science upon which the standards are based and the standards themselves </a:t>
            </a:r>
            <a:r>
              <a:rPr lang="en-US" dirty="0"/>
              <a:t>(Environmental Protection Agency, 2017).</a:t>
            </a:r>
            <a:r>
              <a:rPr lang="en-US" b="0" i="0" dirty="0">
                <a:solidFill>
                  <a:srgbClr val="212121"/>
                </a:solidFill>
                <a:effectLst/>
                <a:latin typeface="Source Sans Pro" panose="020B0503030403020204" pitchFamily="34" charset="0"/>
              </a:rPr>
              <a:t>  </a:t>
            </a:r>
          </a:p>
          <a:p>
            <a:r>
              <a:rPr lang="en-US" b="1" i="0" dirty="0">
                <a:solidFill>
                  <a:srgbClr val="212121"/>
                </a:solidFill>
                <a:effectLst/>
                <a:latin typeface="Source Sans Pro" panose="020B0503030403020204" pitchFamily="34" charset="0"/>
              </a:rPr>
              <a:t>Planning</a:t>
            </a:r>
            <a:r>
              <a:rPr lang="en-US" b="0" i="0" dirty="0">
                <a:solidFill>
                  <a:srgbClr val="212121"/>
                </a:solidFill>
                <a:effectLst/>
                <a:latin typeface="Source Sans Pro" panose="020B0503030403020204" pitchFamily="34" charset="0"/>
              </a:rPr>
              <a:t>:  The planning phase of the NAAQS review process begins with a science policy workshop, which is intended to gather input from the scientific community and the public regarding policy-relevant issues and questions that will frame the review.  Drawing from the workshop discussions, EPA prepares an Integrated Review Plan (IRP) that presents the schedule for the entire review, the process for conducting the review, and the key policy-relevant science issues that will guide the review. </a:t>
            </a:r>
          </a:p>
          <a:p>
            <a:r>
              <a:rPr lang="en-US" b="1" i="0" dirty="0">
                <a:solidFill>
                  <a:srgbClr val="212121"/>
                </a:solidFill>
                <a:effectLst/>
                <a:latin typeface="Source Sans Pro" panose="020B0503030403020204" pitchFamily="34" charset="0"/>
              </a:rPr>
              <a:t>Integrated Science Assessment (ISA)</a:t>
            </a:r>
            <a:r>
              <a:rPr lang="en-US" b="0" i="0" dirty="0">
                <a:solidFill>
                  <a:srgbClr val="212121"/>
                </a:solidFill>
                <a:effectLst/>
                <a:latin typeface="Source Sans Pro" panose="020B0503030403020204" pitchFamily="34" charset="0"/>
              </a:rPr>
              <a:t>:  This assessment is a comprehensive review, synthesis, and evaluation of the most policy-relevant science, including key science judgments that are important to inform the development of the risk and exposure assessments, as well as other aspects of the NAAQS review.  </a:t>
            </a:r>
          </a:p>
          <a:p>
            <a:pPr algn="l"/>
            <a:r>
              <a:rPr lang="en-US" b="1" i="0" dirty="0">
                <a:solidFill>
                  <a:srgbClr val="212121"/>
                </a:solidFill>
                <a:effectLst/>
                <a:latin typeface="Source Sans Pro" panose="020B0503030403020204" pitchFamily="34" charset="0"/>
              </a:rPr>
              <a:t>Risk/Exposure Assessment (REA)</a:t>
            </a:r>
            <a:r>
              <a:rPr lang="en-US" b="0" i="0" dirty="0">
                <a:solidFill>
                  <a:srgbClr val="212121"/>
                </a:solidFill>
                <a:effectLst/>
                <a:latin typeface="Source Sans Pro" panose="020B0503030403020204" pitchFamily="34" charset="0"/>
              </a:rPr>
              <a:t>:  This assessment draws upon information and conclusions presented in the ISA to develop quantitative characterizations of exposures and associated risks to human health or the environment associated with recent air quality conditions and with air quality estimated to just meet the current or alternative standard(s) under consideration.  This assessment  includes a characterization of the uncertainties associated with such estimates. </a:t>
            </a:r>
          </a:p>
          <a:p>
            <a:pPr algn="l"/>
            <a:r>
              <a:rPr lang="en-US" b="1" i="0" dirty="0">
                <a:solidFill>
                  <a:srgbClr val="212121"/>
                </a:solidFill>
                <a:effectLst/>
                <a:latin typeface="Source Sans Pro" panose="020B0503030403020204" pitchFamily="34" charset="0"/>
              </a:rPr>
              <a:t>Policy Assessment (PA):</a:t>
            </a:r>
            <a:r>
              <a:rPr lang="en-US" b="0" i="0" dirty="0">
                <a:solidFill>
                  <a:srgbClr val="212121"/>
                </a:solidFill>
                <a:effectLst/>
                <a:latin typeface="Source Sans Pro" panose="020B0503030403020204" pitchFamily="34" charset="0"/>
              </a:rPr>
              <a:t>  This assessment provides a transparent staff analysis of the scientific basis for alternative policy options for consideration by senior EPA management prior to rulemaking.  Such an evaluation of policy implications is intended to help ‘‘bridge the gap’’ between the Agency’s scientific assessments, presented in the ISA and REA(s), and the judgments required of the EPA Administrator in determining whether it is appropriate to retain or revise the NAAQS.  In so doing, the PA is also intended to facilitate the </a:t>
            </a:r>
            <a:r>
              <a:rPr lang="en-US" b="0" i="0" dirty="0">
                <a:solidFill>
                  <a:srgbClr val="4C2C92"/>
                </a:solidFill>
                <a:effectLst/>
                <a:latin typeface="Source Sans Pro" panose="020B0503030403020204" pitchFamily="34" charset="0"/>
              </a:rPr>
              <a:t>Clean Air Scientific Advisory Committee’s (CASAC’s</a:t>
            </a:r>
            <a:r>
              <a:rPr lang="en-US" b="0" i="0" dirty="0">
                <a:solidFill>
                  <a:srgbClr val="212121"/>
                </a:solidFill>
                <a:effectLst/>
                <a:latin typeface="Source Sans Pro" panose="020B0503030403020204" pitchFamily="34" charset="0"/>
              </a:rPr>
              <a:t>) advice to the Agency and recommendations to the Administrator, as provided for in the CAA, on the adequacy of the existing standards or revisions that may be appropriate to consider.  The PA focuses on the information that is most pertinent to evaluating the basic elements of the NAAQS:  indicator, averaging time, form, and level. Drafts of all documents are reviewed by CASAC and the public has an opportunity to comment on them.</a:t>
            </a:r>
          </a:p>
          <a:p>
            <a:pPr algn="l"/>
            <a:r>
              <a:rPr lang="en-US" b="1" i="0" dirty="0">
                <a:solidFill>
                  <a:srgbClr val="212121"/>
                </a:solidFill>
                <a:effectLst/>
                <a:latin typeface="Source Sans Pro" panose="020B0503030403020204" pitchFamily="34" charset="0"/>
              </a:rPr>
              <a:t>Rulemaking:  </a:t>
            </a:r>
            <a:r>
              <a:rPr lang="en-US" b="0" i="0" dirty="0">
                <a:solidFill>
                  <a:srgbClr val="212121"/>
                </a:solidFill>
                <a:effectLst/>
                <a:latin typeface="Source Sans Pro" panose="020B0503030403020204" pitchFamily="34" charset="0"/>
              </a:rPr>
              <a:t>Taking into consideration the information in the ISA, REA(s), and PA and the advice of CASAC, EPA develops and publishes a notice of proposed rulemaking that communicates the Administrator’s proposed decisions regarding the review of the NAAQS.  A public comment period, during which public hearings are generally held, follows publication of the notice of proposed rulemaking.  Taking into account comments received on the proposed rule, EPA issues a final rule.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Protection Agency, 2017).</a:t>
            </a:r>
          </a:p>
          <a:p>
            <a:endParaRPr lang="en-US" b="0" i="0" dirty="0">
              <a:solidFill>
                <a:srgbClr val="212121"/>
              </a:solidFill>
              <a:effectLst/>
              <a:latin typeface="Source Sans Pro" panose="020B0503030403020204" pitchFamily="34" charset="0"/>
            </a:endParaRPr>
          </a:p>
          <a:p>
            <a:endParaRPr lang="en-US" b="0" i="0" dirty="0">
              <a:solidFill>
                <a:srgbClr val="212121"/>
              </a:solidFill>
              <a:effectLst/>
              <a:latin typeface="Source Sans Pro" panose="020B0503030403020204" pitchFamily="34" charset="0"/>
            </a:endParaRPr>
          </a:p>
          <a:p>
            <a:endParaRPr lang="en-US" b="0" i="0" dirty="0">
              <a:solidFill>
                <a:srgbClr val="212121"/>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1879800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Compliance monitoring is one of the key components EPA uses to ensure that the regulated community obeys environmental laws and regulations.  It encompasses all regulatory agency activities performed to determine whether a facility (or group of facilities, such as plants related geographically, by sector, or corporate structure) is in compliance with applicable law </a:t>
            </a:r>
            <a:r>
              <a:rPr lang="en-US" dirty="0"/>
              <a:t>(Environmental Protection Agency,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Compliance monitoring includes: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formulation and implementation of compliance monitoring strategies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on-site compliance monitoring:  compliance inspections, evaluations, and investigations (including review of permits, data, and other documentation)</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off-site compliance monitoring:  data collection, review, reporting, program coordination, oversight, and support</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inspector training, credentialing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EPA provides compliance incentives and auditing to encourage facilities to find and disclose violations to the Agency. Violations may also be discovered from </a:t>
            </a:r>
            <a:r>
              <a:rPr lang="en-US" b="0" i="0" dirty="0">
                <a:solidFill>
                  <a:srgbClr val="4C2C92"/>
                </a:solidFill>
                <a:effectLst/>
                <a:latin typeface="Source Sans Pro" panose="020B0503030403020204" pitchFamily="34" charset="0"/>
              </a:rPr>
              <a:t>tips/complaints</a:t>
            </a:r>
            <a:r>
              <a:rPr lang="en-US" b="0" i="0" dirty="0">
                <a:solidFill>
                  <a:srgbClr val="212121"/>
                </a:solidFill>
                <a:effectLst/>
                <a:latin typeface="Source Sans Pro" panose="020B0503030403020204" pitchFamily="34" charset="0"/>
              </a:rPr>
              <a:t> received by the Agency from the public. Violations discovered as a result of any of these activities may lead to civil or criminal enforcement </a:t>
            </a:r>
            <a:r>
              <a:rPr lang="en-US" dirty="0"/>
              <a:t>(Environmental Protection Agency, 2019)</a:t>
            </a:r>
            <a:r>
              <a:rPr lang="en-US" b="0" i="0" dirty="0">
                <a:solidFill>
                  <a:srgbClr val="212121"/>
                </a:solidFill>
                <a:effectLst/>
                <a:latin typeface="Source Sans Pro" panose="020B0503030403020204" pitchFamily="34" charset="0"/>
              </a:rPr>
              <a:t>.</a:t>
            </a:r>
          </a:p>
          <a:p>
            <a:pPr algn="l"/>
            <a:endParaRPr lang="en-US" b="0" i="0" dirty="0">
              <a:solidFill>
                <a:srgbClr val="212121"/>
              </a:solidFill>
              <a:effectLst/>
              <a:latin typeface="Source Sans Pro" panose="020B0503030403020204" pitchFamily="34" charset="0"/>
            </a:endParaRPr>
          </a:p>
          <a:p>
            <a:pPr algn="l"/>
            <a:r>
              <a:rPr lang="en-US" b="0" i="0" dirty="0">
                <a:solidFill>
                  <a:srgbClr val="212121"/>
                </a:solidFill>
                <a:effectLst/>
                <a:latin typeface="Source Sans Pro" panose="020B0503030403020204" pitchFamily="34" charset="0"/>
              </a:rPr>
              <a:t>Clean Air Act Evaluations can be either a Full Compliance Evaluation (FCE) or a Partial Compliance Evaluation (PCE).</a:t>
            </a:r>
          </a:p>
          <a:p>
            <a:pPr algn="l"/>
            <a:r>
              <a:rPr lang="en-US" b="0" i="0" dirty="0">
                <a:solidFill>
                  <a:srgbClr val="212121"/>
                </a:solidFill>
                <a:effectLst/>
                <a:latin typeface="Source Sans Pro" panose="020B0503030403020204" pitchFamily="34" charset="0"/>
              </a:rPr>
              <a:t>An FCE is a comprehensive evaluation of the compliance status of the facility. It looks for all regulated pollutants at all regulated emission units, and it addresses the compliance status of each unit, as well as the facility’s continuing ability to maintain compliance at each emission unit. An FCE includes: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a review of all required reports and the underlying records;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an assessment of air pollution control devices and operating conditions;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observing visible emissions; a review of facility records and operating logs;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an assessment of process parameters, such as feed rates, raw material compositions, and process rates; and</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a stack test if there is no other way to determine compliance with the emission limits.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Protection Agency, 2019).</a:t>
            </a:r>
          </a:p>
          <a:p>
            <a:pPr algn="l"/>
            <a:endParaRPr lang="en-US" b="0" i="0" dirty="0">
              <a:solidFill>
                <a:srgbClr val="212121"/>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167223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does the noncompliance penalty work? Once a violation has been identified, EPA issues a Notice of Noncompliance to the violating source. Penalty accrual commences from the date of the notice. The total amount of the penalty is calculated on the number of days that elapse before final compliance is achieved. As required by the Act, EPA has developed an economic model, predicated upon well-accepted principles of financial theory, which the source must use to calculate its own penalty. The model generally utilizes data specific to the individual noncomplying source but, in some instances, where appropriate, it uses industry-wide or national averages. Within 45 days of receipt of a notice, a source must do one of two things: (1) calculate the amount of the noncompliance levy owed and submit to EPA the calculation, a proposed payment schedule, and necessary information for independent verification of the penalty calculation; or (2) file a petition for reconsideration challenging the finding of a violation by the Agency or claiming entitlement to an exemption.</a:t>
            </a:r>
          </a:p>
          <a:p>
            <a:r>
              <a:rPr lang="en-US" dirty="0"/>
              <a:t>(Environmental Protection Agency, 2019)</a:t>
            </a:r>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3652370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studies have focused on respiratory diseases, however substantial evidence indicates air pollution as a risk factor for cardiovascular disease (Han, 2006).</a:t>
            </a:r>
          </a:p>
          <a:p>
            <a:r>
              <a:rPr lang="en-US" b="0" i="0" dirty="0">
                <a:solidFill>
                  <a:srgbClr val="212121"/>
                </a:solidFill>
                <a:effectLst/>
              </a:rPr>
              <a:t>Criteria air pollutants are monitored under the </a:t>
            </a:r>
            <a:r>
              <a:rPr lang="en-US" dirty="0"/>
              <a:t>under NAAQS. However, t</a:t>
            </a:r>
            <a:r>
              <a:rPr lang="en-US" b="0" i="0" dirty="0">
                <a:solidFill>
                  <a:srgbClr val="212121"/>
                </a:solidFill>
                <a:effectLst/>
              </a:rPr>
              <a:t>here are other air pollutants</a:t>
            </a:r>
            <a:r>
              <a:rPr lang="en-US" dirty="0">
                <a:solidFill>
                  <a:srgbClr val="212121"/>
                </a:solidFill>
              </a:rPr>
              <a:t> which </a:t>
            </a:r>
            <a:r>
              <a:rPr lang="en-US" b="0" i="0" dirty="0">
                <a:solidFill>
                  <a:srgbClr val="212121"/>
                </a:solidFill>
                <a:effectLst/>
              </a:rPr>
              <a:t>are known or suspected to cause serious health effects</a:t>
            </a:r>
          </a:p>
          <a:p>
            <a:r>
              <a:rPr lang="en-US" dirty="0">
                <a:solidFill>
                  <a:srgbClr val="212121"/>
                </a:solidFill>
              </a:rPr>
              <a:t>Air quality standards and compliance monitoring are crucial to decrease the exposure to air pollution</a:t>
            </a:r>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379746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additional research is required to understand the biologic mechanisms that link exposure to air pollutants with increases in morbidity and mortality from cardiopulmonary causes. However, several recent studies suggest that general mechanistic pathways probably include pulmonary and systemic oxidative stress and inflammation, enhanced initiation and progression of atherosclerosis, and altered cardiac autonomic function (Lawal, 2017; Kelly &amp; </a:t>
            </a:r>
            <a:r>
              <a:rPr lang="en-US" dirty="0" err="1"/>
              <a:t>Fussell</a:t>
            </a:r>
            <a:r>
              <a:rPr lang="en-US" dirty="0"/>
              <a:t>, 2017; Al-</a:t>
            </a:r>
            <a:r>
              <a:rPr lang="en-US" dirty="0" err="1"/>
              <a:t>Kindi</a:t>
            </a:r>
            <a:r>
              <a:rPr lang="en-US" dirty="0"/>
              <a:t>, 2020).</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control of air pollution represents an important opportunity to prevent disease. Air pollution is just one of many risk factors for pulmonary and cardiovascular disease, but it is one that can be modified. In the United States and elsewhere, commendable progress has been made on improving air quality and, with regard to fine particulate pollution, new standards have been implemented. Extremely high concentrations of air pollution remain in many areas of the world, and decreasing these concentrations offers substantial opportunities for disease prevention. </a:t>
            </a:r>
          </a:p>
          <a:p>
            <a:r>
              <a:rPr lang="en-US" dirty="0"/>
              <a:t>As efforts to reduce air pollution progress, debates over the relative benefits and costs associated with additional marginal improvements are inevitable. Nevertheless, continued efforts to improve our air quality are likely to provide additional health benefits.</a:t>
            </a:r>
          </a:p>
        </p:txBody>
      </p:sp>
      <p:sp>
        <p:nvSpPr>
          <p:cNvPr id="4" name="Slide Number Placeholder 3"/>
          <p:cNvSpPr>
            <a:spLocks noGrp="1"/>
          </p:cNvSpPr>
          <p:nvPr>
            <p:ph type="sldNum" sz="quarter" idx="5"/>
          </p:nvPr>
        </p:nvSpPr>
        <p:spPr/>
        <p:txBody>
          <a:bodyPr/>
          <a:lstStyle/>
          <a:p>
            <a:fld id="{E8279E6D-00A9-4B64-8C3A-9DDF802CB60D}" type="slidenum">
              <a:rPr lang="en-US" smtClean="0"/>
              <a:t>23</a:t>
            </a:fld>
            <a:endParaRPr lang="en-US"/>
          </a:p>
        </p:txBody>
      </p:sp>
    </p:spTree>
    <p:extLst>
      <p:ext uri="{BB962C8B-B14F-4D97-AF65-F5344CB8AC3E}">
        <p14:creationId xmlns:p14="http://schemas.microsoft.com/office/powerpoint/2010/main" val="35007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24</a:t>
            </a:fld>
            <a:endParaRPr lang="en-US"/>
          </a:p>
        </p:txBody>
      </p:sp>
    </p:spTree>
    <p:extLst>
      <p:ext uri="{BB962C8B-B14F-4D97-AF65-F5344CB8AC3E}">
        <p14:creationId xmlns:p14="http://schemas.microsoft.com/office/powerpoint/2010/main" val="1533962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3672174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1726405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27</a:t>
            </a:fld>
            <a:endParaRPr lang="en-US"/>
          </a:p>
        </p:txBody>
      </p:sp>
    </p:spTree>
    <p:extLst>
      <p:ext uri="{BB962C8B-B14F-4D97-AF65-F5344CB8AC3E}">
        <p14:creationId xmlns:p14="http://schemas.microsoft.com/office/powerpoint/2010/main" val="191575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concerns regarding the health-related effects of air pollution originated from severe episodes in Meuse Valley, Belgium, in 1930; Donora, Pennsylvania, in 1948; and London, in 1952. Although the overall effects of these episodes continue to be debated, well-documented, episode-related increases in morbidity and mortality from cardiopulmonary causes provided dramatic evidence that extremely high concentrations of air pollution can have serious adverse effects on health (Pope, 2000).</a:t>
            </a:r>
          </a:p>
          <a:p>
            <a:r>
              <a:rPr lang="en-US" dirty="0"/>
              <a:t>Play video for London event at: </a:t>
            </a:r>
            <a:r>
              <a:rPr lang="en-US" dirty="0">
                <a:hlinkClick r:id="rId3"/>
              </a:rPr>
              <a:t>https://www.youtube.com/watch?v=SXGakIQSOn0</a:t>
            </a:r>
            <a:r>
              <a:rPr lang="en-US" dirty="0"/>
              <a:t> </a:t>
            </a:r>
            <a:r>
              <a:rPr lang="en-US" b="0" i="0" dirty="0">
                <a:solidFill>
                  <a:srgbClr val="030303"/>
                </a:solidFill>
                <a:effectLst/>
                <a:latin typeface="Roboto"/>
              </a:rPr>
              <a:t>(created by the Environmental Research Group at King's College London)</a:t>
            </a:r>
            <a:endParaRPr lang="en-US" dirty="0"/>
          </a:p>
          <a:p>
            <a:r>
              <a:rPr lang="en-US" dirty="0"/>
              <a:t>From the 1960s through the 1980s, a few scattered studies continued to suggest that air pollution had adverse effects on health (Pope, 2000; Lave 1970)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The Clean Air Act of 1970 mandates the U.S. Environmental Protection Agency (EPA) to set health-based National Ambient Air Quality Standards (NAAQS) for certain pollutants that are known hazards to human health. </a:t>
            </a:r>
            <a:r>
              <a:rPr lang="en-US" dirty="0"/>
              <a:t>During the relatively short period of 1989 through 1995, several loosely connected epidemiologic studies reported adverse effects of unexpectedly low levels of particulate-matter air pollution (Pope, 1989, Schwartz, 1992, Dockery, 1993)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71958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The </a:t>
            </a:r>
            <a:r>
              <a:rPr lang="en-US" b="0" i="0" dirty="0">
                <a:solidFill>
                  <a:srgbClr val="000000"/>
                </a:solidFill>
                <a:effectLst/>
              </a:rPr>
              <a:t>National Ambient Air Quality Standards (</a:t>
            </a:r>
            <a:r>
              <a:rPr lang="en-US" b="0" i="0" dirty="0">
                <a:solidFill>
                  <a:srgbClr val="000000"/>
                </a:solidFill>
                <a:effectLst/>
                <a:latin typeface="Open Sans"/>
              </a:rPr>
              <a:t>NAAQS) require the U.S. EPA to establish standards in order to protect public health with an adequate margin of safety level to avoid unacceptable risks. </a:t>
            </a:r>
          </a:p>
          <a:p>
            <a:r>
              <a:rPr lang="en-US" b="0" i="0" dirty="0">
                <a:solidFill>
                  <a:srgbClr val="000000"/>
                </a:solidFill>
                <a:effectLst/>
                <a:latin typeface="Open Sans"/>
              </a:rPr>
              <a:t>Legislative history has interpreted the NAAQS margin of safety provision as requiring the protection of both general populations and sensitive subpopulations, or those subgroups potentially at increased risk for ambient particle health effects (National Air Quality Standards Act, 1970)</a:t>
            </a:r>
          </a:p>
          <a:p>
            <a:r>
              <a:rPr lang="en-US" b="0" i="0" dirty="0">
                <a:solidFill>
                  <a:srgbClr val="000000"/>
                </a:solidFill>
                <a:effectLst/>
                <a:latin typeface="Times New Roman" panose="02020603050405020304" pitchFamily="18" charset="0"/>
              </a:rPr>
              <a:t>Existing regulatory health impact assessments such as those carried out by the US Environmental Protection Agency (EPA) typically rely on prospectively modeled air quality predictions under broadly-defined hypothetical scenarios (e.g., assuming full compliance with the 1990 CAA amendments). Direct evaluation of specific strategies using observed data in a manner that is reproducible and less reliant on prospectively-modeled hypothetical air quality scenarios is necessary to strengthen the evidence available to support current policies (</a:t>
            </a:r>
            <a:r>
              <a:rPr lang="en-US" b="0" i="0" dirty="0" err="1">
                <a:solidFill>
                  <a:srgbClr val="000000"/>
                </a:solidFill>
                <a:effectLst/>
                <a:latin typeface="Times New Roman" panose="02020603050405020304" pitchFamily="18" charset="0"/>
              </a:rPr>
              <a:t>Bennear</a:t>
            </a:r>
            <a:r>
              <a:rPr lang="en-US" b="0" i="0" dirty="0">
                <a:solidFill>
                  <a:srgbClr val="000000"/>
                </a:solidFill>
                <a:effectLst/>
                <a:latin typeface="Times New Roman" panose="02020603050405020304" pitchFamily="18" charset="0"/>
              </a:rPr>
              <a:t>, 2005, </a:t>
            </a:r>
            <a:r>
              <a:rPr lang="en-US" b="0" i="0" dirty="0" err="1">
                <a:solidFill>
                  <a:srgbClr val="000000"/>
                </a:solidFill>
                <a:effectLst/>
                <a:latin typeface="Times New Roman" panose="02020603050405020304" pitchFamily="18" charset="0"/>
              </a:rPr>
              <a:t>Zigler</a:t>
            </a:r>
            <a:r>
              <a:rPr lang="en-US" b="0" i="0" dirty="0">
                <a:solidFill>
                  <a:srgbClr val="000000"/>
                </a:solidFill>
                <a:effectLst/>
                <a:latin typeface="Times New Roman" panose="02020603050405020304" pitchFamily="18" charset="0"/>
              </a:rPr>
              <a:t>, 2014).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200660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continued to suggest that a level of air pollution that is common in many urban and industrial environments is an important risk factor for various adverse health effects in humans. Although many such studies have focused on respiratory disease, substantial and growing evidence indicates that fine particulate air pollution is also a risk factor for cardiovascular disease (Pope, 1995; Brook, 2004)</a:t>
            </a:r>
          </a:p>
          <a:p>
            <a:r>
              <a:rPr lang="en-US" dirty="0"/>
              <a:t>Short-term exposure exacerbates existing pulmonary and cardiovascular disease and increases the risk of symptoms, the need for medical attention, and death while long-term, repeated exposure increases the cumulative risk of chronic pulmonary and cardiovascular disease and death (Pope, 1995; Brook, 2004; Clancy, 2002; Hoek, 2002)</a:t>
            </a:r>
          </a:p>
          <a:p>
            <a:r>
              <a:rPr lang="en-US" dirty="0"/>
              <a:t>Mortality studies suggest that the exposure– response relationships for particulate-matter pollution in the case of both short-term and long-term exposures are nearly linear, with no discernible safe thresholds within relevant ranges of exposure (Pope, 2000). </a:t>
            </a:r>
          </a:p>
          <a:p>
            <a:r>
              <a:rPr lang="en-US" dirty="0"/>
              <a:t>One evaluation of the literature suggests that the proportion of a given population that is at risk for death, hospitalization, or life-threatening conditions owing to short-term exposure to air pollution is very small and limited to the elderly, infants, and persons with chronic cardiopulmonary disease, influenza, or asthma. There appears to be a much broader susceptibility to small, transient changes in lung function, low-grade pulmonary inflammation, or other subclinical physiological changes in response to short-term exposure (Pope, 2002)</a:t>
            </a:r>
          </a:p>
          <a:p>
            <a:endParaRPr lang="en-US" dirty="0"/>
          </a:p>
          <a:p>
            <a:r>
              <a:rPr lang="en-US" dirty="0"/>
              <a:t>With regard to the cumulative effects of long-term, repeated exposure, there is little evidence of a unique, well-defined, susceptible subgroup. The Children’s Health Study reports pollution-related deficits in the development of lung function in boys and girls, children with asthma and those without asthma, and smokers and nonsmokers — results “suggesting that most children are susceptible to the chronic respiratory effects of breathing polluted air (</a:t>
            </a:r>
            <a:r>
              <a:rPr lang="en-US" dirty="0" err="1"/>
              <a:t>Gauderman</a:t>
            </a:r>
            <a:r>
              <a:rPr lang="en-US" dirty="0"/>
              <a:t>, 2004).</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190295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121"/>
                </a:solidFill>
                <a:effectLst/>
                <a:latin typeface="Source Sans Pro" panose="020B0503030403020204" pitchFamily="34" charset="0"/>
              </a:rPr>
              <a:t>PM stands for particulate matter (also called particle pollution): the term for a mixture of solid particles and liquid droplets found in the air. Some particles, such as dust, dirt, soot, or smoke, are large or dark enough to be seen with the naked eye. Others are so small they can only be detected using an electron microscope.</a:t>
            </a:r>
          </a:p>
          <a:p>
            <a:r>
              <a:rPr lang="en-US" b="0" i="0" dirty="0">
                <a:solidFill>
                  <a:srgbClr val="212121"/>
                </a:solidFill>
                <a:effectLst/>
                <a:latin typeface="Source Sans Pro" panose="020B0503030403020204" pitchFamily="34" charset="0"/>
              </a:rPr>
              <a:t>Ozone is a gas composed of three atoms of oxygen (O3). Ozone occurs both in the Earth's upper atmosphere and at ground level. Ozone at ground level is a harmful air pollutant, because of its effects on people and the environment, and it is the main ingredient in “smog.“</a:t>
            </a:r>
          </a:p>
          <a:p>
            <a:r>
              <a:rPr lang="en-US" b="0" i="0" dirty="0">
                <a:solidFill>
                  <a:srgbClr val="212121"/>
                </a:solidFill>
                <a:effectLst/>
                <a:latin typeface="Source Sans Pro" panose="020B0503030403020204" pitchFamily="34" charset="0"/>
              </a:rPr>
              <a:t>Sulphur dioxide (SO</a:t>
            </a:r>
            <a:r>
              <a:rPr lang="en-US" b="0" i="0" baseline="-25000" dirty="0">
                <a:solidFill>
                  <a:srgbClr val="212121"/>
                </a:solidFill>
                <a:effectLst/>
                <a:latin typeface="Source Sans Pro" panose="020B0503030403020204" pitchFamily="34" charset="0"/>
              </a:rPr>
              <a:t>2 </a:t>
            </a:r>
            <a:r>
              <a:rPr lang="en-US" b="0" i="0" dirty="0">
                <a:solidFill>
                  <a:srgbClr val="212121"/>
                </a:solidFill>
                <a:effectLst/>
                <a:latin typeface="Source Sans Pro" panose="020B0503030403020204" pitchFamily="34" charset="0"/>
              </a:rPr>
              <a:t>)is the component of greatest concern and is used as the indicator for the larger group of gaseous sulfur oxides (</a:t>
            </a:r>
            <a:r>
              <a:rPr lang="en-US" b="0" i="0" dirty="0" err="1">
                <a:solidFill>
                  <a:srgbClr val="212121"/>
                </a:solidFill>
                <a:effectLst/>
                <a:latin typeface="Source Sans Pro" panose="020B0503030403020204" pitchFamily="34" charset="0"/>
              </a:rPr>
              <a:t>SO</a:t>
            </a:r>
            <a:r>
              <a:rPr lang="en-US" b="0" i="0" baseline="-25000" dirty="0" err="1">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This may have the important co-benefit of reducing the formation of particulate sulfur pollutants, such as fine sulfate particles. The largest source of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in the atmosphere is the burning of fossil fuels by power plants and other industrial facilities. Smaller sources of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emissions include: industrial processes such as extracting metal from ore; natural sources such as volcanoes; and locomotives, ships and other vehicles and heavy equipment that burn fuel with a high sulfur content.    </a:t>
            </a:r>
          </a:p>
          <a:p>
            <a:r>
              <a:rPr lang="en-US" b="0" i="0" dirty="0">
                <a:solidFill>
                  <a:srgbClr val="212121"/>
                </a:solidFill>
                <a:effectLst/>
                <a:latin typeface="Source Sans Pro" panose="020B0503030403020204" pitchFamily="34" charset="0"/>
              </a:rPr>
              <a:t>Nitrogen Dioxide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is one of a group of highly reactive gases known as oxides of nitrogen or nitrogen oxides (NO</a:t>
            </a:r>
            <a:r>
              <a:rPr lang="en-US" b="0" i="0" baseline="-25000" dirty="0">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primarily gets in the air from the burning of fuel.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forms from emissions from cars, trucks and buses, power plants, and off-road equipment. Breathing air with a high concentration of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can irritate airways in the human respiratory system.</a:t>
            </a:r>
          </a:p>
          <a:p>
            <a:r>
              <a:rPr lang="en-US" b="0" i="0" dirty="0">
                <a:solidFill>
                  <a:srgbClr val="212121"/>
                </a:solidFill>
                <a:effectLst/>
                <a:latin typeface="Source Sans Pro" panose="020B0503030403020204" pitchFamily="34" charset="0"/>
              </a:rPr>
              <a:t>Carbon monoxide (CO) is a colorless, odorless gas that can be harmful when inhaled in large amounts. CO is released when something is burned. The greatest sources of CO to outdoor air are cars, trucks and other vehicles or machinery that burn fossil fuels.</a:t>
            </a:r>
          </a:p>
          <a:p>
            <a:r>
              <a:rPr lang="en-US" b="0" i="0" dirty="0">
                <a:solidFill>
                  <a:srgbClr val="212121"/>
                </a:solidFill>
                <a:effectLst/>
                <a:latin typeface="Source Sans Pro" panose="020B0503030403020204" pitchFamily="34" charset="0"/>
              </a:rPr>
              <a:t>Lead can also get into the air, major sources of lead in the air are ore and metals processing and piston-engine aircraft operating on leaded aviation fuel. Other sources are waste incinerators, utilities, and lead-acid battery manufacturers. The highest air concentrations of lead are usually found near lead smelters. Once taken into the body, lead distributes throughout the body in the blood and is accumulated in the bones.  Depending on the level of exposure, lead can adversely affect the nervous system, kidney function, immune system, reproductive and developmental systems and the cardiovascular system.  Lead exposure also affects the oxygen carrying capacity of the blood.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(Environmental Protection Agency, 2018)</a:t>
            </a:r>
          </a:p>
          <a:p>
            <a:endParaRPr lang="en-US" b="0" i="0" dirty="0">
              <a:solidFill>
                <a:srgbClr val="212121"/>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74639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Roboto"/>
              </a:rPr>
              <a:t>PM</a:t>
            </a:r>
            <a:r>
              <a:rPr lang="en-US" b="0" i="0" dirty="0">
                <a:solidFill>
                  <a:srgbClr val="000000"/>
                </a:solidFill>
                <a:effectLst/>
                <a:latin typeface="Roboto"/>
              </a:rPr>
              <a:t> is also called </a:t>
            </a:r>
            <a:r>
              <a:rPr lang="en-US" b="1" i="0" dirty="0">
                <a:solidFill>
                  <a:srgbClr val="000000"/>
                </a:solidFill>
                <a:effectLst/>
                <a:latin typeface="Roboto"/>
              </a:rPr>
              <a:t>Particulate Matter or particle pollution, </a:t>
            </a:r>
            <a:r>
              <a:rPr lang="en-US" b="0" i="0" dirty="0">
                <a:solidFill>
                  <a:srgbClr val="000000"/>
                </a:solidFill>
                <a:effectLst/>
                <a:latin typeface="Roboto"/>
              </a:rPr>
              <a:t>which is a mixture of solid particles and liquid droplets present in the atmosphere. The particles present in the air are so minute that you cannot even view through naked eyes. Some particles are so small that they can only be detected by using electron microscope. Particle pollution consists of PM2.5 and PM10 which are very dangerous.</a:t>
            </a:r>
          </a:p>
          <a:p>
            <a:pPr algn="l"/>
            <a:r>
              <a:rPr lang="en-US" b="0" i="0" dirty="0">
                <a:solidFill>
                  <a:srgbClr val="000000"/>
                </a:solidFill>
                <a:effectLst/>
                <a:latin typeface="Roboto"/>
              </a:rPr>
              <a:t>PM2.5 refers to the atmospheric particulate matter that has a diameter of less than 2.5 </a:t>
            </a:r>
            <a:r>
              <a:rPr lang="en-US" b="0" i="0" dirty="0" err="1">
                <a:solidFill>
                  <a:srgbClr val="000000"/>
                </a:solidFill>
                <a:effectLst/>
                <a:latin typeface="Roboto"/>
              </a:rPr>
              <a:t>micrometres</a:t>
            </a:r>
            <a:r>
              <a:rPr lang="en-US" b="0" i="0" dirty="0">
                <a:solidFill>
                  <a:srgbClr val="000000"/>
                </a:solidFill>
                <a:effectLst/>
                <a:latin typeface="Roboto"/>
              </a:rPr>
              <a:t>, which is about 3% of the diameter of human hair.</a:t>
            </a:r>
          </a:p>
          <a:p>
            <a:pPr algn="l"/>
            <a:r>
              <a:rPr lang="en-US" b="0" i="0" dirty="0">
                <a:solidFill>
                  <a:srgbClr val="000000"/>
                </a:solidFill>
                <a:effectLst/>
                <a:latin typeface="Roboto"/>
              </a:rPr>
              <a:t>The particles in PM2.5 category are so small that they can only be detected with the help of the electron microscope. These are smaller than PM10 particles. PM10 are the particles with a diameter of 10 micrometers and they are also called fine particles. An environmental expert says that PM10 is also known as respirable particulate matter.</a:t>
            </a:r>
          </a:p>
          <a:p>
            <a:pPr algn="l"/>
            <a:r>
              <a:rPr lang="en-US" b="0" i="0" dirty="0">
                <a:solidFill>
                  <a:srgbClr val="000000"/>
                </a:solidFill>
                <a:effectLst/>
                <a:latin typeface="Roboto"/>
              </a:rPr>
              <a:t>Particulate matter is a complex mixture of soot, smoke, metals, nitrates, sulphates, dust water and rubber</a:t>
            </a:r>
          </a:p>
          <a:p>
            <a:pPr algn="l"/>
            <a:r>
              <a:rPr lang="en-US" b="1" i="0" dirty="0">
                <a:solidFill>
                  <a:srgbClr val="000000"/>
                </a:solidFill>
                <a:effectLst/>
                <a:latin typeface="Roboto"/>
              </a:rPr>
              <a:t>Sources of Particulate Matter</a:t>
            </a:r>
            <a:endParaRPr lang="en-US" b="0" i="0" dirty="0">
              <a:solidFill>
                <a:srgbClr val="000000"/>
              </a:solidFill>
              <a:effectLst/>
              <a:latin typeface="Roboto"/>
            </a:endParaRPr>
          </a:p>
          <a:p>
            <a:pPr algn="l"/>
            <a:r>
              <a:rPr lang="en-US" b="0" i="0" dirty="0">
                <a:solidFill>
                  <a:srgbClr val="000000"/>
                </a:solidFill>
                <a:effectLst/>
                <a:latin typeface="Roboto"/>
              </a:rPr>
              <a:t>Particulate Matter is of different sizes and it can be due to both human and natural sources. Primary sources includes automobile emissions, dust and cooking smoke and secondary sources of pollution can be due to complex reactions of chemicals like </a:t>
            </a:r>
            <a:r>
              <a:rPr lang="en-US" b="0" i="0" dirty="0" err="1">
                <a:solidFill>
                  <a:srgbClr val="000000"/>
                </a:solidFill>
                <a:effectLst/>
                <a:latin typeface="Roboto"/>
              </a:rPr>
              <a:t>sulphur</a:t>
            </a:r>
            <a:r>
              <a:rPr lang="en-US" b="0" i="0" dirty="0">
                <a:solidFill>
                  <a:srgbClr val="000000"/>
                </a:solidFill>
                <a:effectLst/>
                <a:latin typeface="Roboto"/>
              </a:rPr>
              <a:t> dioxide and nitrogen oxide. These particles are mixed in air and pollute it. </a:t>
            </a:r>
          </a:p>
          <a:p>
            <a:pPr algn="l"/>
            <a:r>
              <a:rPr lang="en-US" b="0" i="0" dirty="0">
                <a:solidFill>
                  <a:srgbClr val="000000"/>
                </a:solidFill>
                <a:effectLst/>
                <a:latin typeface="Roboto"/>
              </a:rPr>
              <a:t>Apart from these, forest fires, wood burning stoves, agricultural burning, smoke of the industry, dust occur from various construction sites also causes air pollution.</a:t>
            </a:r>
          </a:p>
          <a:p>
            <a:pPr algn="l"/>
            <a:r>
              <a:rPr lang="en-US" b="0" i="0" dirty="0">
                <a:solidFill>
                  <a:srgbClr val="000000"/>
                </a:solidFill>
                <a:effectLst/>
                <a:latin typeface="Roboto"/>
              </a:rPr>
              <a:t>Due to small in size both PM2.5 and PM10 particles act as gas. When you breathe, these particles they penetrate into the lungs, which can lead to cough and asthma attacks. High blood pressure, heart attack, and stroke. </a:t>
            </a:r>
          </a:p>
          <a:p>
            <a:pPr algn="l"/>
            <a:r>
              <a:rPr lang="en-US" b="0" i="0" dirty="0">
                <a:solidFill>
                  <a:srgbClr val="000000"/>
                </a:solidFill>
                <a:effectLst/>
                <a:latin typeface="Roboto"/>
              </a:rPr>
              <a:t>Which could lead to problem in breathing with irritation in eyes, nose and throat.</a:t>
            </a:r>
          </a:p>
          <a:p>
            <a:pPr algn="l"/>
            <a:r>
              <a:rPr lang="en-US" b="0" i="0" dirty="0">
                <a:solidFill>
                  <a:srgbClr val="000000"/>
                </a:solidFill>
                <a:effectLst/>
                <a:latin typeface="Roboto"/>
              </a:rPr>
              <a:t>Also, p</a:t>
            </a:r>
            <a:r>
              <a:rPr lang="en-US" b="0" i="0" dirty="0">
                <a:solidFill>
                  <a:srgbClr val="212121"/>
                </a:solidFill>
                <a:effectLst/>
                <a:latin typeface="Source Sans Pro" panose="020B0503030403020204" pitchFamily="34" charset="0"/>
              </a:rPr>
              <a:t>articulate matter contains microscopic solids or liquid droplets that are so small that they can be inhaled and cause serious health problems. Some particles less than 10 micrometers in diameter can get deep into your lungs and some may even get into your bloodstream. Of these, particles less than 2.5 micrometers in diameter, also known as fine particles or PM</a:t>
            </a:r>
            <a:r>
              <a:rPr lang="en-US" b="0" i="0" baseline="-25000" dirty="0">
                <a:solidFill>
                  <a:srgbClr val="212121"/>
                </a:solidFill>
                <a:effectLst/>
                <a:latin typeface="Source Sans Pro" panose="020B0503030403020204" pitchFamily="34" charset="0"/>
              </a:rPr>
              <a:t>2.5</a:t>
            </a:r>
            <a:r>
              <a:rPr lang="en-US" b="0" i="0" dirty="0">
                <a:solidFill>
                  <a:srgbClr val="212121"/>
                </a:solidFill>
                <a:effectLst/>
                <a:latin typeface="Source Sans Pro" panose="020B0503030403020204" pitchFamily="34" charset="0"/>
              </a:rPr>
              <a:t>, pose the greatest risk to health.</a:t>
            </a:r>
            <a:endParaRPr lang="en-US" b="0" i="0" dirty="0">
              <a:solidFill>
                <a:srgbClr val="000000"/>
              </a:solidFill>
              <a:effectLst/>
              <a:latin typeface="Roboto"/>
            </a:endParaRPr>
          </a:p>
          <a:p>
            <a:pPr algn="l"/>
            <a:r>
              <a:rPr lang="en-US" b="1" i="0" dirty="0">
                <a:solidFill>
                  <a:srgbClr val="212121"/>
                </a:solidFill>
                <a:effectLst/>
                <a:latin typeface="Merriweather"/>
              </a:rPr>
              <a:t>Health Effects</a:t>
            </a:r>
          </a:p>
          <a:p>
            <a:pPr algn="l"/>
            <a:r>
              <a:rPr lang="en-US" b="0" i="0" dirty="0">
                <a:solidFill>
                  <a:srgbClr val="212121"/>
                </a:solidFill>
                <a:effectLst/>
                <a:latin typeface="Source Sans Pro" panose="020B0503030403020204" pitchFamily="34" charset="0"/>
              </a:rPr>
              <a:t>The size of particles is directly linked to their potential for causing health problems. Small particles less than 10 micrometers in diameter pose the greatest problems, because they can get deep into your lungs, and some may even get into your bloodstream.</a:t>
            </a:r>
          </a:p>
          <a:p>
            <a:pPr algn="l"/>
            <a:r>
              <a:rPr lang="en-US" b="0" i="0" dirty="0">
                <a:solidFill>
                  <a:srgbClr val="212121"/>
                </a:solidFill>
                <a:effectLst/>
                <a:latin typeface="Source Sans Pro" panose="020B0503030403020204" pitchFamily="34" charset="0"/>
              </a:rPr>
              <a:t>Exposure to such particles can affect both your lungs and your heart. Numerous scientific studies have linked particle pollution exposure to a variety of problems, including:</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premature death in people with heart or lung disease</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nonfatal heart attacks</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irregular heartbeat</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aggravated </a:t>
            </a:r>
            <a:r>
              <a:rPr lang="en-US" b="0" i="0" dirty="0">
                <a:solidFill>
                  <a:srgbClr val="4C2C92"/>
                </a:solidFill>
                <a:effectLst/>
                <a:latin typeface="Source Sans Pro" panose="020B0503030403020204" pitchFamily="34" charset="0"/>
              </a:rPr>
              <a:t>asthma</a:t>
            </a:r>
            <a:endParaRPr lang="en-US" b="0" i="0" dirty="0">
              <a:solidFill>
                <a:srgbClr val="212121"/>
              </a:solidFill>
              <a:effectLst/>
              <a:latin typeface="Source Sans Pro" panose="020B0503030403020204" pitchFamily="34" charset="0"/>
            </a:endParaRPr>
          </a:p>
          <a:p>
            <a:pPr algn="l">
              <a:buFont typeface="Arial" panose="020B0604020202020204" pitchFamily="34" charset="0"/>
              <a:buChar char="•"/>
            </a:pPr>
            <a:r>
              <a:rPr lang="en-US" b="0" i="0" dirty="0">
                <a:solidFill>
                  <a:srgbClr val="212121"/>
                </a:solidFill>
                <a:effectLst/>
                <a:latin typeface="Source Sans Pro" panose="020B0503030403020204" pitchFamily="34" charset="0"/>
              </a:rPr>
              <a:t>decreased lung function</a:t>
            </a:r>
          </a:p>
          <a:p>
            <a:pPr algn="l">
              <a:buFont typeface="Arial" panose="020B0604020202020204" pitchFamily="34" charset="0"/>
              <a:buChar char="•"/>
            </a:pPr>
            <a:r>
              <a:rPr lang="en-US" b="0" i="0" dirty="0">
                <a:solidFill>
                  <a:srgbClr val="212121"/>
                </a:solidFill>
                <a:effectLst/>
                <a:latin typeface="Source Sans Pro" panose="020B0503030403020204" pitchFamily="34" charset="0"/>
              </a:rPr>
              <a:t>increased respiratory symptoms, such as irritation of the airways, coughing or difficulty breathing.</a:t>
            </a:r>
          </a:p>
          <a:p>
            <a:pPr algn="l"/>
            <a:r>
              <a:rPr lang="en-US" b="0" i="0" dirty="0">
                <a:solidFill>
                  <a:srgbClr val="212121"/>
                </a:solidFill>
                <a:effectLst/>
                <a:latin typeface="Source Sans Pro" panose="020B0503030403020204" pitchFamily="34" charset="0"/>
              </a:rPr>
              <a:t>People with heart or lung diseases, children, and older adults are the most likely to be affected by particle pollution exposure.</a:t>
            </a:r>
          </a:p>
          <a:p>
            <a:pPr algn="l"/>
            <a:r>
              <a:rPr lang="en-US" dirty="0"/>
              <a:t>(Environmental Protection Agency, 2018)</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274639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121"/>
                </a:solidFill>
                <a:effectLst/>
                <a:latin typeface="Source Sans Pro" panose="020B0503030403020204" pitchFamily="34" charset="0"/>
              </a:rPr>
              <a:t>Ground level ozone, is not emitted directly into the air, but is created by chemical reactions between oxides of nitrogen (NOx) and volatile organic compounds (VOC). This happens when pollutants emitted by cars, power plants, industrial boilers, refineries, chemical plants, and other sources chemically react in the presence of sunlight.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Ozone is most likely to reach unhealthy levels on hot sunny days in urban environments but can still reach high levels during colder months. Ozone can also be transported long distances by wind, so even rural areas can experience high ozone levels</a:t>
            </a:r>
            <a:r>
              <a:rPr lang="en-US" dirty="0"/>
              <a:t>(Environmental Protection Agency, 2018)</a:t>
            </a:r>
            <a:r>
              <a:rPr lang="en-US" b="0" i="0" dirty="0">
                <a:solidFill>
                  <a:srgbClr val="212121"/>
                </a:solidFill>
                <a:effectLst/>
                <a:latin typeface="Source Sans Pro" panose="020B0503030403020204" pitchFamily="34" charset="0"/>
              </a:rPr>
              <a:t>. </a:t>
            </a:r>
          </a:p>
          <a:p>
            <a:pPr algn="l"/>
            <a:r>
              <a:rPr lang="en-US" b="1" i="0" dirty="0">
                <a:solidFill>
                  <a:srgbClr val="212121"/>
                </a:solidFill>
                <a:effectLst/>
                <a:latin typeface="Merriweather"/>
              </a:rPr>
              <a:t>Health effects </a:t>
            </a:r>
          </a:p>
          <a:p>
            <a:pPr algn="l"/>
            <a:r>
              <a:rPr lang="en-US" b="0" i="0" dirty="0">
                <a:solidFill>
                  <a:srgbClr val="212121"/>
                </a:solidFill>
                <a:effectLst/>
                <a:latin typeface="Source Sans Pro" panose="020B0503030403020204" pitchFamily="34" charset="0"/>
              </a:rPr>
              <a:t>Ozone in the air we breathe can harm our health. People most at risk from breathing air containing ozone include people with asthma, children, older adults, and people who are active outdoors, especially outdoor workers. In addition, people with certain genetic characteristics, and people with reduced intake of certain nutrients, such as vitamins C and E, are at greater risk from ozone exposure.</a:t>
            </a:r>
            <a:br>
              <a:rPr lang="en-US" b="0" i="0" dirty="0">
                <a:solidFill>
                  <a:srgbClr val="212121"/>
                </a:solidFill>
                <a:effectLst/>
                <a:latin typeface="Source Sans Pro" panose="020B0503030403020204" pitchFamily="34" charset="0"/>
              </a:rPr>
            </a:br>
            <a:r>
              <a:rPr lang="en-US" b="0" i="0" dirty="0">
                <a:solidFill>
                  <a:srgbClr val="212121"/>
                </a:solidFill>
                <a:effectLst/>
                <a:latin typeface="Source Sans Pro" panose="020B0503030403020204" pitchFamily="34" charset="0"/>
              </a:rPr>
              <a:t>Breathing ozone can trigger a variety of health problems including chest pain, coughing, throat irritation, and airway inflammation. It also can reduce lung function and harm lung tissue. Ozone can worsen bronchitis, emphysema, and asthma, leading to increased medical care. </a:t>
            </a:r>
            <a:r>
              <a:rPr lang="en-US" b="0" i="0" dirty="0">
                <a:solidFill>
                  <a:srgbClr val="4C2C92"/>
                </a:solidFill>
                <a:effectLst/>
                <a:latin typeface="Source Sans Pro" panose="020B0503030403020204" pitchFamily="34" charset="0"/>
              </a:rPr>
              <a:t>Learn more about health effects.</a:t>
            </a:r>
            <a:endParaRPr lang="en-US" b="0" i="0" dirty="0">
              <a:solidFill>
                <a:srgbClr val="212121"/>
              </a:solidFill>
              <a:effectLst/>
              <a:latin typeface="Source Sans Pro" panose="020B0503030403020204" pitchFamily="34" charset="0"/>
            </a:endParaRPr>
          </a:p>
          <a:p>
            <a:pPr algn="l"/>
            <a:r>
              <a:rPr lang="en-US" b="0" i="0" dirty="0">
                <a:solidFill>
                  <a:srgbClr val="212121"/>
                </a:solidFill>
                <a:effectLst/>
                <a:latin typeface="Source Sans Pro" panose="020B0503030403020204" pitchFamily="34" charset="0"/>
              </a:rPr>
              <a:t>Ozone affects sensitive vegetation and ecosystems, including forests, parks, wildlife refuges and wilderness areas.  In particular, ozone harms sensitive vegetation during the growing season. </a:t>
            </a:r>
            <a:endParaRPr lang="en-US" b="0" i="0" dirty="0">
              <a:solidFill>
                <a:srgbClr val="4C2C92"/>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Protection Agency, 2018)</a:t>
            </a:r>
          </a:p>
          <a:p>
            <a:pPr algn="l"/>
            <a:endParaRPr lang="en-US" b="0" i="0" dirty="0">
              <a:solidFill>
                <a:srgbClr val="4C2C92"/>
              </a:solidFill>
              <a:effectLst/>
              <a:latin typeface="Source Sans Pro" panose="020B0503030403020204" pitchFamily="34" charset="0"/>
            </a:endParaRPr>
          </a:p>
          <a:p>
            <a:pPr algn="l"/>
            <a:endParaRPr lang="en-US" b="0" i="0" dirty="0">
              <a:solidFill>
                <a:srgbClr val="4C2C92"/>
              </a:solidFill>
              <a:effectLst/>
              <a:latin typeface="Source Sans Pro" panose="020B0503030403020204" pitchFamily="34" charset="0"/>
            </a:endParaRPr>
          </a:p>
          <a:p>
            <a:pPr algn="l"/>
            <a:endParaRPr lang="en-US" b="0" i="0" dirty="0">
              <a:solidFill>
                <a:srgbClr val="212121"/>
              </a:solidFill>
              <a:effectLst/>
              <a:latin typeface="Source Sans Pro" panose="020B0503030403020204" pitchFamily="34" charset="0"/>
            </a:endParaRPr>
          </a:p>
          <a:p>
            <a:endParaRPr lang="en-US" b="0" i="0" dirty="0">
              <a:solidFill>
                <a:srgbClr val="212121"/>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990860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panose="020B0503030403020204" pitchFamily="34" charset="0"/>
              </a:rPr>
              <a:t>Nitrogen Dioxide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is one of a group of highly reactive gases known as oxides of nitrogen or nitrogen oxides (NO</a:t>
            </a:r>
            <a:r>
              <a:rPr lang="en-US" b="0" i="0" baseline="-25000" dirty="0">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primarily gets in the air from the burning of fuel.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forms from emissions from cars, trucks and buses, power plants, and off-road equipment. Breathing air with a high concentration of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can irritate airways in the human respiratory system </a:t>
            </a:r>
            <a:r>
              <a:rPr lang="en-US" dirty="0"/>
              <a:t>(Environmental Protection Agency, 2018).</a:t>
            </a:r>
            <a:endParaRPr lang="en-US" b="0" i="0" dirty="0">
              <a:solidFill>
                <a:srgbClr val="212121"/>
              </a:solidFill>
              <a:effectLst/>
              <a:latin typeface="Source Sans Pro" panose="020B0503030403020204" pitchFamily="34" charset="0"/>
            </a:endParaRPr>
          </a:p>
          <a:p>
            <a:pPr algn="l"/>
            <a:r>
              <a:rPr lang="en-US" b="1" i="0" dirty="0">
                <a:solidFill>
                  <a:srgbClr val="212121"/>
                </a:solidFill>
                <a:effectLst/>
                <a:latin typeface="Merriweather"/>
              </a:rPr>
              <a:t>Health effects</a:t>
            </a:r>
          </a:p>
          <a:p>
            <a:pPr algn="l"/>
            <a:r>
              <a:rPr lang="en-US" b="0" i="0" dirty="0">
                <a:solidFill>
                  <a:srgbClr val="212121"/>
                </a:solidFill>
                <a:effectLst/>
                <a:latin typeface="Source Sans Pro" panose="020B0503030403020204" pitchFamily="34" charset="0"/>
              </a:rPr>
              <a:t>Breathing air with a high concentration of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can irritate airways in the human respiratory system. Such exposures over short periods can aggravate respiratory diseases, particularly asthma, leading to respiratory symptoms (such as coughing, wheezing or difficulty breathing), hospital admissions and visits to emergency rooms. Longer exposures to elevated concentrations of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may contribute to the development of asthma and potentially increase susceptibility to respiratory infections. People with asthma, as well as children and the elderly are generally at greater risk for  the health effects of 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a:t>
            </a:r>
          </a:p>
          <a:p>
            <a:pPr algn="l"/>
            <a:r>
              <a:rPr lang="en-US" b="0" i="0" dirty="0">
                <a:solidFill>
                  <a:srgbClr val="212121"/>
                </a:solidFill>
                <a:effectLst/>
                <a:latin typeface="Source Sans Pro" panose="020B0503030403020204" pitchFamily="34" charset="0"/>
              </a:rPr>
              <a:t>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along with other NO</a:t>
            </a:r>
            <a:r>
              <a:rPr lang="en-US" b="0" i="0" baseline="-25000" dirty="0">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reacts with other chemicals in the air to form both particulate matter and ozone. Both of these are also harmful when inhaled due to effects on the respiratory system.</a:t>
            </a:r>
          </a:p>
          <a:p>
            <a:pPr algn="l"/>
            <a:r>
              <a:rPr lang="en-US" b="1" i="0" dirty="0">
                <a:solidFill>
                  <a:srgbClr val="212121"/>
                </a:solidFill>
                <a:effectLst/>
                <a:latin typeface="Merriweather"/>
              </a:rPr>
              <a:t>Environmental effects</a:t>
            </a:r>
          </a:p>
          <a:p>
            <a:pPr algn="l"/>
            <a:r>
              <a:rPr lang="en-US" b="0" i="0" dirty="0">
                <a:solidFill>
                  <a:srgbClr val="212121"/>
                </a:solidFill>
                <a:effectLst/>
                <a:latin typeface="Source Sans Pro" panose="020B0503030403020204" pitchFamily="34" charset="0"/>
              </a:rPr>
              <a:t>NO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and other NO</a:t>
            </a:r>
            <a:r>
              <a:rPr lang="en-US" b="0" i="0" baseline="-25000" dirty="0">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interact with water, oxygen and other chemicals in the atmosphere to form acid rain. Acid rain harms sensitive ecosystems such as lakes and forests.</a:t>
            </a:r>
          </a:p>
          <a:p>
            <a:pPr algn="l"/>
            <a:r>
              <a:rPr lang="en-US" b="0" i="0" dirty="0">
                <a:solidFill>
                  <a:srgbClr val="212121"/>
                </a:solidFill>
                <a:effectLst/>
                <a:latin typeface="Source Sans Pro" panose="020B0503030403020204" pitchFamily="34" charset="0"/>
              </a:rPr>
              <a:t>The nitrate particles that result from NO</a:t>
            </a:r>
            <a:r>
              <a:rPr lang="en-US" b="0" i="0" baseline="-25000" dirty="0">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make the air hazy and difficult to see though. This affects the many national parks that we visit for the view.</a:t>
            </a:r>
          </a:p>
          <a:p>
            <a:pPr algn="l"/>
            <a:r>
              <a:rPr lang="en-US" b="0" i="0" dirty="0">
                <a:solidFill>
                  <a:srgbClr val="212121"/>
                </a:solidFill>
                <a:effectLst/>
                <a:latin typeface="Source Sans Pro" panose="020B0503030403020204" pitchFamily="34" charset="0"/>
              </a:rPr>
              <a:t>NO</a:t>
            </a:r>
            <a:r>
              <a:rPr lang="en-US" b="0" i="0" baseline="-25000" dirty="0">
                <a:solidFill>
                  <a:srgbClr val="212121"/>
                </a:solidFill>
                <a:effectLst/>
                <a:latin typeface="Source Sans Pro" panose="020B0503030403020204" pitchFamily="34" charset="0"/>
              </a:rPr>
              <a:t>x</a:t>
            </a:r>
            <a:r>
              <a:rPr lang="en-US" b="0" i="0" dirty="0">
                <a:solidFill>
                  <a:srgbClr val="212121"/>
                </a:solidFill>
                <a:effectLst/>
                <a:latin typeface="Source Sans Pro" panose="020B0503030403020204" pitchFamily="34" charset="0"/>
              </a:rPr>
              <a:t> in the atmosphere contributes to nutrient pollution in coastal waters.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Protection Agency, 2018)</a:t>
            </a:r>
          </a:p>
          <a:p>
            <a:pPr algn="l"/>
            <a:endParaRPr lang="en-US" b="0" i="0" dirty="0">
              <a:solidFill>
                <a:srgbClr val="212121"/>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086825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aaguilera2@utep.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pa.gov/environmental-topics/air-topic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who.int/health-topics/air-pollution" TargetMode="External"/><Relationship Id="rId4" Type="http://schemas.openxmlformats.org/officeDocument/2006/relationships/hyperlink" Target="https://www.cdc.gov/air/default.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XGakIQSOn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517065" cy="4771129"/>
          </a:xfrm>
        </p:spPr>
        <p:txBody>
          <a:bodyPr>
            <a:normAutofit lnSpcReduction="10000"/>
          </a:bodyPr>
          <a:lstStyle/>
          <a:p>
            <a:r>
              <a:rPr lang="en-US" dirty="0">
                <a:solidFill>
                  <a:srgbClr val="212121"/>
                </a:solidFill>
                <a:latin typeface="Source Sans Pro" panose="020B0503030403020204" pitchFamily="34" charset="0"/>
              </a:rPr>
              <a:t>L</a:t>
            </a:r>
            <a:r>
              <a:rPr lang="en-US" b="0" i="0" dirty="0">
                <a:solidFill>
                  <a:srgbClr val="212121"/>
                </a:solidFill>
                <a:effectLst/>
                <a:latin typeface="Source Sans Pro" panose="020B0503030403020204" pitchFamily="34" charset="0"/>
              </a:rPr>
              <a:t>argest sources of SO</a:t>
            </a:r>
            <a:r>
              <a:rPr lang="en-US" b="0" i="0" baseline="-25000" dirty="0">
                <a:solidFill>
                  <a:srgbClr val="212121"/>
                </a:solidFill>
                <a:effectLst/>
                <a:latin typeface="Source Sans Pro" panose="020B0503030403020204" pitchFamily="34" charset="0"/>
              </a:rPr>
              <a:t>2</a:t>
            </a:r>
            <a:r>
              <a:rPr lang="en-US" b="0" i="0" dirty="0">
                <a:solidFill>
                  <a:srgbClr val="212121"/>
                </a:solidFill>
                <a:effectLst/>
                <a:latin typeface="Source Sans Pro" panose="020B0503030403020204" pitchFamily="34" charset="0"/>
              </a:rPr>
              <a:t> emissions are from fossil fuels at industrial facilities</a:t>
            </a:r>
            <a:r>
              <a:rPr lang="en-US" b="0" i="0" baseline="30000" dirty="0">
                <a:solidFill>
                  <a:srgbClr val="212121"/>
                </a:solidFill>
                <a:effectLst/>
                <a:latin typeface="Source Sans Pro" panose="020B0503030403020204" pitchFamily="34" charset="0"/>
              </a:rPr>
              <a:t>19</a:t>
            </a:r>
          </a:p>
          <a:p>
            <a:r>
              <a:rPr lang="en-US" dirty="0"/>
              <a:t>Health effects</a:t>
            </a:r>
            <a:r>
              <a:rPr lang="en-US" baseline="30000" dirty="0"/>
              <a:t>19</a:t>
            </a:r>
          </a:p>
          <a:p>
            <a:pPr lvl="1"/>
            <a:r>
              <a:rPr lang="en-US" dirty="0"/>
              <a:t>Difficulty breathing (specially in people with asthma)</a:t>
            </a:r>
          </a:p>
          <a:p>
            <a:r>
              <a:rPr lang="en-US" dirty="0"/>
              <a:t>Other vulnerable groups include</a:t>
            </a:r>
            <a:r>
              <a:rPr lang="en-US" baseline="30000" dirty="0"/>
              <a:t>19</a:t>
            </a:r>
          </a:p>
          <a:p>
            <a:pPr lvl="1"/>
            <a:r>
              <a:rPr lang="en-US" dirty="0"/>
              <a:t>Elderly</a:t>
            </a:r>
          </a:p>
          <a:p>
            <a:pPr lvl="1"/>
            <a:r>
              <a:rPr lang="en-US" dirty="0"/>
              <a:t>Those with lung disease</a:t>
            </a:r>
          </a:p>
          <a:p>
            <a:pPr lvl="1"/>
            <a:r>
              <a:rPr lang="en-US" dirty="0"/>
              <a:t>Children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Sulphur dioxide</a:t>
            </a:r>
          </a:p>
        </p:txBody>
      </p:sp>
      <p:sp>
        <p:nvSpPr>
          <p:cNvPr id="6" name="TextBox 5">
            <a:extLst>
              <a:ext uri="{FF2B5EF4-FFF2-40B4-BE49-F238E27FC236}">
                <a16:creationId xmlns:a16="http://schemas.microsoft.com/office/drawing/2014/main" id="{4CDE1E8A-3166-4881-ADEB-229A43E514DA}"/>
              </a:ext>
            </a:extLst>
          </p:cNvPr>
          <p:cNvSpPr txBox="1"/>
          <p:nvPr/>
        </p:nvSpPr>
        <p:spPr>
          <a:xfrm>
            <a:off x="5740507" y="5860950"/>
            <a:ext cx="6568836" cy="261610"/>
          </a:xfrm>
          <a:prstGeom prst="rect">
            <a:avLst/>
          </a:prstGeom>
          <a:noFill/>
        </p:spPr>
        <p:txBody>
          <a:bodyPr wrap="square">
            <a:spAutoFit/>
          </a:bodyPr>
          <a:lstStyle/>
          <a:p>
            <a:r>
              <a:rPr lang="en-US" sz="1100" dirty="0">
                <a:solidFill>
                  <a:srgbClr val="95998B"/>
                </a:solidFill>
              </a:rPr>
              <a:t>https://www.epa.vic.gov.au/for-community/environmental-information/air-quality/sulfur-dioxide-in-the-air</a:t>
            </a:r>
          </a:p>
        </p:txBody>
      </p:sp>
      <p:pic>
        <p:nvPicPr>
          <p:cNvPr id="4" name="Picture 3">
            <a:extLst>
              <a:ext uri="{FF2B5EF4-FFF2-40B4-BE49-F238E27FC236}">
                <a16:creationId xmlns:a16="http://schemas.microsoft.com/office/drawing/2014/main" id="{1EE81854-15F2-4BB6-8F94-B66EEDE1AC2D}"/>
              </a:ext>
            </a:extLst>
          </p:cNvPr>
          <p:cNvPicPr>
            <a:picLocks noChangeAspect="1"/>
          </p:cNvPicPr>
          <p:nvPr/>
        </p:nvPicPr>
        <p:blipFill rotWithShape="1">
          <a:blip r:embed="rId3"/>
          <a:srcRect l="34273"/>
          <a:stretch/>
        </p:blipFill>
        <p:spPr>
          <a:xfrm>
            <a:off x="5775564" y="1295004"/>
            <a:ext cx="6056423" cy="4607271"/>
          </a:xfrm>
          <a:prstGeom prst="rect">
            <a:avLst/>
          </a:prstGeom>
        </p:spPr>
      </p:pic>
    </p:spTree>
    <p:extLst>
      <p:ext uri="{BB962C8B-B14F-4D97-AF65-F5344CB8AC3E}">
        <p14:creationId xmlns:p14="http://schemas.microsoft.com/office/powerpoint/2010/main" val="20673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517065" cy="4771129"/>
          </a:xfrm>
        </p:spPr>
        <p:txBody>
          <a:bodyPr>
            <a:normAutofit/>
          </a:bodyPr>
          <a:lstStyle/>
          <a:p>
            <a:r>
              <a:rPr lang="en-US" dirty="0">
                <a:solidFill>
                  <a:srgbClr val="212121"/>
                </a:solidFill>
                <a:latin typeface="Source Sans Pro" panose="020B0503030403020204" pitchFamily="34" charset="0"/>
              </a:rPr>
              <a:t>H</a:t>
            </a:r>
            <a:r>
              <a:rPr lang="en-US" b="0" i="0" dirty="0">
                <a:solidFill>
                  <a:srgbClr val="212121"/>
                </a:solidFill>
                <a:effectLst/>
                <a:latin typeface="Source Sans Pro" panose="020B0503030403020204" pitchFamily="34" charset="0"/>
              </a:rPr>
              <a:t>armful when inhaled in large amounts</a:t>
            </a:r>
          </a:p>
          <a:p>
            <a:r>
              <a:rPr lang="en-US" dirty="0">
                <a:solidFill>
                  <a:srgbClr val="212121"/>
                </a:solidFill>
                <a:latin typeface="Source Sans Pro" panose="020B0503030403020204" pitchFamily="34" charset="0"/>
              </a:rPr>
              <a:t>Health effects</a:t>
            </a:r>
            <a:r>
              <a:rPr lang="en-US" baseline="30000" dirty="0">
                <a:solidFill>
                  <a:srgbClr val="212121"/>
                </a:solidFill>
                <a:latin typeface="Source Sans Pro" panose="020B0503030403020204" pitchFamily="34" charset="0"/>
              </a:rPr>
              <a:t>20</a:t>
            </a:r>
          </a:p>
          <a:p>
            <a:pPr lvl="1"/>
            <a:r>
              <a:rPr lang="en-US" dirty="0">
                <a:solidFill>
                  <a:srgbClr val="212121"/>
                </a:solidFill>
                <a:latin typeface="Source Sans Pro" panose="020B0503030403020204" pitchFamily="34" charset="0"/>
              </a:rPr>
              <a:t>R</a:t>
            </a:r>
            <a:r>
              <a:rPr lang="en-US" b="0" i="0" dirty="0">
                <a:solidFill>
                  <a:srgbClr val="212121"/>
                </a:solidFill>
                <a:effectLst/>
                <a:latin typeface="Source Sans Pro" panose="020B0503030403020204" pitchFamily="34" charset="0"/>
              </a:rPr>
              <a:t>educes the amount of oxygen that can be </a:t>
            </a:r>
            <a:r>
              <a:rPr lang="en-US" i="0" dirty="0">
                <a:effectLst/>
              </a:rPr>
              <a:t>transported in the blood</a:t>
            </a:r>
          </a:p>
          <a:p>
            <a:pPr lvl="2"/>
            <a:r>
              <a:rPr lang="en-US" dirty="0"/>
              <a:t>Headache, dizziness</a:t>
            </a:r>
          </a:p>
          <a:p>
            <a:pPr lvl="2"/>
            <a:r>
              <a:rPr lang="en-US" dirty="0"/>
              <a:t>Visual problems</a:t>
            </a:r>
          </a:p>
          <a:p>
            <a:pPr lvl="2"/>
            <a:r>
              <a:rPr lang="en-US" dirty="0"/>
              <a:t>Muscle weakness and cramps</a:t>
            </a:r>
          </a:p>
          <a:p>
            <a:pPr lvl="1"/>
            <a:r>
              <a:rPr lang="en-US" dirty="0"/>
              <a:t>More concerning in people with preexisting respiratory or cardiovascular disease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Carbon Monoxide</a:t>
            </a:r>
          </a:p>
        </p:txBody>
      </p:sp>
      <p:sp>
        <p:nvSpPr>
          <p:cNvPr id="6" name="TextBox 5">
            <a:extLst>
              <a:ext uri="{FF2B5EF4-FFF2-40B4-BE49-F238E27FC236}">
                <a16:creationId xmlns:a16="http://schemas.microsoft.com/office/drawing/2014/main" id="{4CDE1E8A-3166-4881-ADEB-229A43E514DA}"/>
              </a:ext>
            </a:extLst>
          </p:cNvPr>
          <p:cNvSpPr txBox="1"/>
          <p:nvPr/>
        </p:nvSpPr>
        <p:spPr>
          <a:xfrm>
            <a:off x="6486144" y="6032456"/>
            <a:ext cx="6096000" cy="276999"/>
          </a:xfrm>
          <a:prstGeom prst="rect">
            <a:avLst/>
          </a:prstGeom>
          <a:noFill/>
        </p:spPr>
        <p:txBody>
          <a:bodyPr wrap="square">
            <a:spAutoFit/>
          </a:bodyPr>
          <a:lstStyle/>
          <a:p>
            <a:r>
              <a:rPr lang="en-US" sz="1200" dirty="0">
                <a:solidFill>
                  <a:srgbClr val="898989"/>
                </a:solidFill>
              </a:rPr>
              <a:t>http://www.alamoareampo.org/AirQuality/standards.html</a:t>
            </a:r>
          </a:p>
        </p:txBody>
      </p:sp>
      <p:pic>
        <p:nvPicPr>
          <p:cNvPr id="4" name="Picture 2" descr="Carbon monoxide poisoning - Wikipedia">
            <a:extLst>
              <a:ext uri="{FF2B5EF4-FFF2-40B4-BE49-F238E27FC236}">
                <a16:creationId xmlns:a16="http://schemas.microsoft.com/office/drawing/2014/main" id="{4208980D-C73D-423B-B88F-041A9E631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327" y="1232985"/>
            <a:ext cx="4046066" cy="479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9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730425" cy="4771129"/>
          </a:xfrm>
        </p:spPr>
        <p:txBody>
          <a:bodyPr>
            <a:normAutofit/>
          </a:bodyPr>
          <a:lstStyle/>
          <a:p>
            <a:r>
              <a:rPr lang="en-US" dirty="0">
                <a:solidFill>
                  <a:srgbClr val="212121"/>
                </a:solidFill>
                <a:latin typeface="Source Sans Pro" panose="020B0503030403020204" pitchFamily="34" charset="0"/>
              </a:rPr>
              <a:t>L</a:t>
            </a:r>
            <a:r>
              <a:rPr lang="en-US" b="0" i="0" dirty="0">
                <a:solidFill>
                  <a:srgbClr val="212121"/>
                </a:solidFill>
                <a:effectLst/>
                <a:latin typeface="Source Sans Pro" panose="020B0503030403020204" pitchFamily="34" charset="0"/>
              </a:rPr>
              <a:t>ead distributes throughout the body in the blood and is accumulated in the bones</a:t>
            </a:r>
            <a:r>
              <a:rPr lang="en-US" b="0" i="0" baseline="30000" dirty="0">
                <a:solidFill>
                  <a:srgbClr val="212121"/>
                </a:solidFill>
                <a:effectLst/>
                <a:latin typeface="Source Sans Pro" panose="020B0503030403020204" pitchFamily="34" charset="0"/>
              </a:rPr>
              <a:t>21</a:t>
            </a:r>
          </a:p>
          <a:p>
            <a:r>
              <a:rPr lang="en-US" dirty="0">
                <a:solidFill>
                  <a:srgbClr val="212121"/>
                </a:solidFill>
                <a:latin typeface="Source Sans Pro" panose="020B0503030403020204" pitchFamily="34" charset="0"/>
              </a:rPr>
              <a:t>Health effects</a:t>
            </a:r>
            <a:r>
              <a:rPr lang="en-US" baseline="30000" dirty="0">
                <a:solidFill>
                  <a:srgbClr val="212121"/>
                </a:solidFill>
                <a:latin typeface="Source Sans Pro" panose="020B0503030403020204" pitchFamily="34" charset="0"/>
              </a:rPr>
              <a:t>21</a:t>
            </a:r>
          </a:p>
          <a:p>
            <a:pPr lvl="1"/>
            <a:r>
              <a:rPr lang="en-US" dirty="0">
                <a:solidFill>
                  <a:srgbClr val="212121"/>
                </a:solidFill>
                <a:latin typeface="Source Sans Pro" panose="020B0503030403020204" pitchFamily="34" charset="0"/>
              </a:rPr>
              <a:t>a</a:t>
            </a:r>
            <a:r>
              <a:rPr lang="en-US" b="0" i="0" dirty="0">
                <a:solidFill>
                  <a:srgbClr val="212121"/>
                </a:solidFill>
                <a:effectLst/>
                <a:latin typeface="Source Sans Pro" panose="020B0503030403020204" pitchFamily="34" charset="0"/>
              </a:rPr>
              <a:t>ffects nervous system</a:t>
            </a:r>
          </a:p>
          <a:p>
            <a:pPr lvl="1"/>
            <a:r>
              <a:rPr lang="en-US" dirty="0">
                <a:solidFill>
                  <a:srgbClr val="212121"/>
                </a:solidFill>
                <a:latin typeface="Source Sans Pro" panose="020B0503030403020204" pitchFamily="34" charset="0"/>
              </a:rPr>
              <a:t>reduced</a:t>
            </a:r>
            <a:r>
              <a:rPr lang="en-US" b="0" i="0" dirty="0">
                <a:solidFill>
                  <a:srgbClr val="212121"/>
                </a:solidFill>
                <a:effectLst/>
                <a:latin typeface="Source Sans Pro" panose="020B0503030403020204" pitchFamily="34" charset="0"/>
              </a:rPr>
              <a:t> kidney function</a:t>
            </a:r>
          </a:p>
          <a:p>
            <a:pPr lvl="1"/>
            <a:r>
              <a:rPr lang="en-US" dirty="0">
                <a:solidFill>
                  <a:srgbClr val="212121"/>
                </a:solidFill>
                <a:latin typeface="Source Sans Pro" panose="020B0503030403020204" pitchFamily="34" charset="0"/>
              </a:rPr>
              <a:t>compromised</a:t>
            </a:r>
            <a:r>
              <a:rPr lang="en-US" b="0" i="0" dirty="0">
                <a:solidFill>
                  <a:srgbClr val="212121"/>
                </a:solidFill>
                <a:effectLst/>
                <a:latin typeface="Source Sans Pro" panose="020B0503030403020204" pitchFamily="34" charset="0"/>
              </a:rPr>
              <a:t> immune system</a:t>
            </a:r>
          </a:p>
          <a:p>
            <a:pPr lvl="1"/>
            <a:r>
              <a:rPr lang="en-US" b="0" i="0" dirty="0">
                <a:solidFill>
                  <a:srgbClr val="212121"/>
                </a:solidFill>
                <a:effectLst/>
                <a:latin typeface="Source Sans Pro" panose="020B0503030403020204" pitchFamily="34" charset="0"/>
              </a:rPr>
              <a:t>Developmental and reproductive problems</a:t>
            </a:r>
          </a:p>
          <a:p>
            <a:r>
              <a:rPr lang="en-US" dirty="0">
                <a:solidFill>
                  <a:srgbClr val="212121"/>
                </a:solidFill>
                <a:latin typeface="Source Sans Pro" panose="020B0503030403020204" pitchFamily="34" charset="0"/>
              </a:rPr>
              <a:t>Long term effects in children and pregnant women</a:t>
            </a:r>
            <a:endParaRPr lang="en-US" b="0" i="0" dirty="0">
              <a:solidFill>
                <a:srgbClr val="212121"/>
              </a:solidFill>
              <a:effectLst/>
              <a:latin typeface="Source Sans Pro" panose="020B0503030403020204" pitchFamily="34" charset="0"/>
            </a:endParaRPr>
          </a:p>
          <a:p>
            <a:pPr marL="457200" lvl="1" indent="0">
              <a:buNone/>
            </a:pPr>
            <a:endParaRPr lang="en-US" b="0" i="0" dirty="0">
              <a:solidFill>
                <a:srgbClr val="212121"/>
              </a:solidFill>
              <a:effectLst/>
              <a:latin typeface="Source Sans Pro" panose="020B0503030403020204" pitchFamily="34" charset="0"/>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Lead</a:t>
            </a:r>
          </a:p>
        </p:txBody>
      </p:sp>
      <p:sp>
        <p:nvSpPr>
          <p:cNvPr id="6" name="TextBox 5">
            <a:extLst>
              <a:ext uri="{FF2B5EF4-FFF2-40B4-BE49-F238E27FC236}">
                <a16:creationId xmlns:a16="http://schemas.microsoft.com/office/drawing/2014/main" id="{4CDE1E8A-3166-4881-ADEB-229A43E514DA}"/>
              </a:ext>
            </a:extLst>
          </p:cNvPr>
          <p:cNvSpPr txBox="1"/>
          <p:nvPr/>
        </p:nvSpPr>
        <p:spPr>
          <a:xfrm>
            <a:off x="5749187" y="6103925"/>
            <a:ext cx="5352288" cy="276999"/>
          </a:xfrm>
          <a:prstGeom prst="rect">
            <a:avLst/>
          </a:prstGeom>
          <a:noFill/>
        </p:spPr>
        <p:txBody>
          <a:bodyPr wrap="square">
            <a:spAutoFit/>
          </a:bodyPr>
          <a:lstStyle/>
          <a:p>
            <a:r>
              <a:rPr lang="en-US" sz="1200" b="0" i="0" dirty="0">
                <a:solidFill>
                  <a:srgbClr val="95998B"/>
                </a:solidFill>
                <a:effectLst/>
              </a:rPr>
              <a:t>https://greenkidsdoc.files.wordpress.com/2015/03/blog-health-effects1.jpg</a:t>
            </a:r>
            <a:endParaRPr lang="en-US" sz="1200" dirty="0">
              <a:solidFill>
                <a:srgbClr val="95998B"/>
              </a:solidFill>
            </a:endParaRPr>
          </a:p>
        </p:txBody>
      </p:sp>
      <p:pic>
        <p:nvPicPr>
          <p:cNvPr id="5122" name="Picture 2" descr="Loaded with lead: How gun ranges poison workers and shooters">
            <a:extLst>
              <a:ext uri="{FF2B5EF4-FFF2-40B4-BE49-F238E27FC236}">
                <a16:creationId xmlns:a16="http://schemas.microsoft.com/office/drawing/2014/main" id="{93AF94C6-3BF9-49E6-9FC9-F595B56CE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446"/>
          <a:stretch/>
        </p:blipFill>
        <p:spPr bwMode="auto">
          <a:xfrm>
            <a:off x="5749187" y="1242766"/>
            <a:ext cx="5692346" cy="486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4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742887" cy="4771129"/>
          </a:xfrm>
        </p:spPr>
        <p:txBody>
          <a:bodyPr>
            <a:normAutofit/>
          </a:bodyPr>
          <a:lstStyle/>
          <a:p>
            <a:r>
              <a:rPr lang="en-US" b="0" i="0" dirty="0">
                <a:solidFill>
                  <a:srgbClr val="212121"/>
                </a:solidFill>
                <a:effectLst/>
                <a:latin typeface="Source Sans Pro" panose="020B0503030403020204" pitchFamily="34" charset="0"/>
              </a:rPr>
              <a:t>Hazardous air pollutants</a:t>
            </a:r>
            <a:r>
              <a:rPr lang="en-US" dirty="0">
                <a:solidFill>
                  <a:srgbClr val="212121"/>
                </a:solidFill>
                <a:latin typeface="Source Sans Pro" panose="020B0503030403020204" pitchFamily="34" charset="0"/>
              </a:rPr>
              <a:t> </a:t>
            </a:r>
            <a:r>
              <a:rPr lang="en-US" b="0" i="0" dirty="0">
                <a:solidFill>
                  <a:srgbClr val="212121"/>
                </a:solidFill>
                <a:effectLst/>
                <a:latin typeface="Source Sans Pro" panose="020B0503030403020204" pitchFamily="34" charset="0"/>
              </a:rPr>
              <a:t>are known or suspected to cause cancer or other serious health effects</a:t>
            </a:r>
            <a:r>
              <a:rPr lang="en-US" b="0" i="0" baseline="30000" dirty="0">
                <a:solidFill>
                  <a:srgbClr val="212121"/>
                </a:solidFill>
                <a:effectLst/>
                <a:latin typeface="Source Sans Pro" panose="020B0503030403020204" pitchFamily="34" charset="0"/>
              </a:rPr>
              <a:t>22</a:t>
            </a:r>
          </a:p>
          <a:p>
            <a:r>
              <a:rPr lang="en-US" b="0" i="0" dirty="0">
                <a:solidFill>
                  <a:srgbClr val="212121"/>
                </a:solidFill>
                <a:effectLst/>
                <a:latin typeface="Source Sans Pro" panose="020B0503030403020204" pitchFamily="34" charset="0"/>
              </a:rPr>
              <a:t>EPA is working with state, local, and tribal governments to reduce air emissions of </a:t>
            </a:r>
            <a:r>
              <a:rPr lang="en-US" b="0" i="0" dirty="0">
                <a:effectLst/>
                <a:latin typeface="Source Sans Pro" panose="020B0503030403020204" pitchFamily="34" charset="0"/>
              </a:rPr>
              <a:t>187 toxic air pollutants </a:t>
            </a:r>
            <a:r>
              <a:rPr lang="en-US" b="0" i="0" dirty="0">
                <a:solidFill>
                  <a:srgbClr val="212121"/>
                </a:solidFill>
                <a:effectLst/>
                <a:latin typeface="Source Sans Pro" panose="020B0503030403020204" pitchFamily="34" charset="0"/>
              </a:rPr>
              <a:t>to the environment</a:t>
            </a:r>
            <a:r>
              <a:rPr lang="en-US" b="0" i="0" baseline="30000" dirty="0">
                <a:solidFill>
                  <a:srgbClr val="212121"/>
                </a:solidFill>
                <a:effectLst/>
                <a:latin typeface="Source Sans Pro" panose="020B0503030403020204" pitchFamily="34" charset="0"/>
              </a:rPr>
              <a:t>22</a:t>
            </a:r>
            <a:endParaRPr lang="en-US" baseline="30000" dirty="0"/>
          </a:p>
          <a:p>
            <a:r>
              <a:rPr lang="en-US" b="0" i="0" dirty="0">
                <a:solidFill>
                  <a:srgbClr val="212121"/>
                </a:solidFill>
                <a:effectLst/>
                <a:latin typeface="Source Sans Pro" panose="020B0503030403020204" pitchFamily="34" charset="0"/>
              </a:rPr>
              <a:t>Examples of toxic air pollutants include</a:t>
            </a:r>
          </a:p>
          <a:p>
            <a:pPr lvl="1"/>
            <a:r>
              <a:rPr lang="en-US" b="0" i="0" dirty="0">
                <a:solidFill>
                  <a:srgbClr val="212121"/>
                </a:solidFill>
                <a:effectLst/>
                <a:latin typeface="Source Sans Pro" panose="020B0503030403020204" pitchFamily="34" charset="0"/>
              </a:rPr>
              <a:t>benzene</a:t>
            </a:r>
          </a:p>
          <a:p>
            <a:pPr lvl="1"/>
            <a:r>
              <a:rPr lang="en-US" b="0" i="0" dirty="0">
                <a:solidFill>
                  <a:srgbClr val="212121"/>
                </a:solidFill>
                <a:effectLst/>
                <a:latin typeface="Source Sans Pro" panose="020B0503030403020204" pitchFamily="34" charset="0"/>
              </a:rPr>
              <a:t>perchloroethylene</a:t>
            </a:r>
          </a:p>
          <a:p>
            <a:pPr lvl="1"/>
            <a:r>
              <a:rPr lang="en-US" b="0" i="0" dirty="0">
                <a:solidFill>
                  <a:srgbClr val="212121"/>
                </a:solidFill>
                <a:effectLst/>
                <a:latin typeface="Source Sans Pro" panose="020B0503030403020204" pitchFamily="34" charset="0"/>
              </a:rPr>
              <a:t>methylene chloride</a:t>
            </a: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Non-criteria pollutants</a:t>
            </a:r>
          </a:p>
        </p:txBody>
      </p:sp>
    </p:spTree>
    <p:extLst>
      <p:ext uri="{BB962C8B-B14F-4D97-AF65-F5344CB8AC3E}">
        <p14:creationId xmlns:p14="http://schemas.microsoft.com/office/powerpoint/2010/main" val="92483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227505" cy="4771129"/>
          </a:xfrm>
        </p:spPr>
        <p:txBody>
          <a:bodyPr>
            <a:normAutofit/>
          </a:bodyPr>
          <a:lstStyle/>
          <a:p>
            <a:r>
              <a:rPr lang="en-US" dirty="0">
                <a:latin typeface="Calibri" panose="020F0502020204030204" pitchFamily="34" charset="0"/>
                <a:cs typeface="Calibri" panose="020F0502020204030204" pitchFamily="34" charset="0"/>
              </a:rPr>
              <a:t>The Clean Air Act identifies two types of national ambient air quality standards</a:t>
            </a:r>
            <a:r>
              <a:rPr lang="en-US" baseline="30000" dirty="0">
                <a:latin typeface="Calibri" panose="020F0502020204030204" pitchFamily="34" charset="0"/>
                <a:cs typeface="Calibri" panose="020F0502020204030204" pitchFamily="34" charset="0"/>
              </a:rPr>
              <a:t>23</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Primary standards provide public health protection, including  vulnerable populations </a:t>
            </a:r>
          </a:p>
          <a:p>
            <a:pPr lvl="1"/>
            <a:r>
              <a:rPr lang="en-US" dirty="0">
                <a:latin typeface="Calibri" panose="020F0502020204030204" pitchFamily="34" charset="0"/>
                <a:cs typeface="Calibri" panose="020F0502020204030204" pitchFamily="34" charset="0"/>
              </a:rPr>
              <a:t>Secondary standards provide public welfare protection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5257800" cy="931207"/>
          </a:xfrm>
        </p:spPr>
        <p:txBody>
          <a:bodyPr>
            <a:normAutofit/>
          </a:bodyPr>
          <a:lstStyle/>
          <a:p>
            <a:pPr lvl="0"/>
            <a:r>
              <a:rPr lang="en-US" dirty="0"/>
              <a:t>Air quality standards</a:t>
            </a:r>
          </a:p>
        </p:txBody>
      </p:sp>
      <p:graphicFrame>
        <p:nvGraphicFramePr>
          <p:cNvPr id="4" name="Table 3">
            <a:extLst>
              <a:ext uri="{FF2B5EF4-FFF2-40B4-BE49-F238E27FC236}">
                <a16:creationId xmlns:a16="http://schemas.microsoft.com/office/drawing/2014/main" id="{DC31EC46-C23A-4126-9383-09902C8412AC}"/>
              </a:ext>
            </a:extLst>
          </p:cNvPr>
          <p:cNvGraphicFramePr>
            <a:graphicFrameLocks noGrp="1"/>
          </p:cNvGraphicFramePr>
          <p:nvPr>
            <p:extLst>
              <p:ext uri="{D42A27DB-BD31-4B8C-83A1-F6EECF244321}">
                <p14:modId xmlns:p14="http://schemas.microsoft.com/office/powerpoint/2010/main" val="2359695822"/>
              </p:ext>
            </p:extLst>
          </p:nvPr>
        </p:nvGraphicFramePr>
        <p:xfrm>
          <a:off x="5448300" y="1195539"/>
          <a:ext cx="6743700" cy="5261916"/>
        </p:xfrm>
        <a:graphic>
          <a:graphicData uri="http://schemas.openxmlformats.org/drawingml/2006/table">
            <a:tbl>
              <a:tblPr/>
              <a:tblGrid>
                <a:gridCol w="1123950">
                  <a:extLst>
                    <a:ext uri="{9D8B030D-6E8A-4147-A177-3AD203B41FA5}">
                      <a16:colId xmlns:a16="http://schemas.microsoft.com/office/drawing/2014/main" val="3181908863"/>
                    </a:ext>
                  </a:extLst>
                </a:gridCol>
                <a:gridCol w="419908">
                  <a:extLst>
                    <a:ext uri="{9D8B030D-6E8A-4147-A177-3AD203B41FA5}">
                      <a16:colId xmlns:a16="http://schemas.microsoft.com/office/drawing/2014/main" val="1603995567"/>
                    </a:ext>
                  </a:extLst>
                </a:gridCol>
                <a:gridCol w="1049733">
                  <a:extLst>
                    <a:ext uri="{9D8B030D-6E8A-4147-A177-3AD203B41FA5}">
                      <a16:colId xmlns:a16="http://schemas.microsoft.com/office/drawing/2014/main" val="2969088808"/>
                    </a:ext>
                  </a:extLst>
                </a:gridCol>
                <a:gridCol w="1000909">
                  <a:extLst>
                    <a:ext uri="{9D8B030D-6E8A-4147-A177-3AD203B41FA5}">
                      <a16:colId xmlns:a16="http://schemas.microsoft.com/office/drawing/2014/main" val="1028805016"/>
                    </a:ext>
                  </a:extLst>
                </a:gridCol>
                <a:gridCol w="781197">
                  <a:extLst>
                    <a:ext uri="{9D8B030D-6E8A-4147-A177-3AD203B41FA5}">
                      <a16:colId xmlns:a16="http://schemas.microsoft.com/office/drawing/2014/main" val="1305832742"/>
                    </a:ext>
                  </a:extLst>
                </a:gridCol>
                <a:gridCol w="2368003">
                  <a:extLst>
                    <a:ext uri="{9D8B030D-6E8A-4147-A177-3AD203B41FA5}">
                      <a16:colId xmlns:a16="http://schemas.microsoft.com/office/drawing/2014/main" val="226997249"/>
                    </a:ext>
                  </a:extLst>
                </a:gridCol>
              </a:tblGrid>
              <a:tr h="278932">
                <a:tc gridSpan="2">
                  <a:txBody>
                    <a:bodyPr/>
                    <a:lstStyle/>
                    <a:p>
                      <a:pPr algn="l" fontAlgn="ctr"/>
                      <a:r>
                        <a:rPr lang="en-US" sz="1400" b="1" dirty="0">
                          <a:solidFill>
                            <a:schemeClr val="bg1"/>
                          </a:solidFill>
                          <a:effectLst/>
                        </a:rPr>
                        <a:t>Pollutant</a:t>
                      </a:r>
                      <a:br>
                        <a:rPr lang="en-US" sz="1400" b="1" dirty="0">
                          <a:solidFill>
                            <a:schemeClr val="bg1"/>
                          </a:solidFill>
                          <a:effectLst/>
                        </a:rPr>
                      </a:br>
                      <a:endParaRPr lang="en-US" sz="1400" b="1" dirty="0">
                        <a:solidFill>
                          <a:schemeClr val="bg1"/>
                        </a:solidFill>
                        <a:effectLst/>
                      </a:endParaRP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hMerge="1">
                  <a:txBody>
                    <a:bodyPr/>
                    <a:lstStyle/>
                    <a:p>
                      <a:endParaRPr lang="en-US"/>
                    </a:p>
                  </a:txBody>
                  <a:tcPr/>
                </a:tc>
                <a:tc>
                  <a:txBody>
                    <a:bodyPr/>
                    <a:lstStyle/>
                    <a:p>
                      <a:pPr algn="l" fontAlgn="ctr"/>
                      <a:r>
                        <a:rPr lang="en-US" sz="1400" b="1" dirty="0">
                          <a:solidFill>
                            <a:schemeClr val="bg1"/>
                          </a:solidFill>
                          <a:effectLst/>
                        </a:rPr>
                        <a:t>Primary/</a:t>
                      </a:r>
                      <a:br>
                        <a:rPr lang="en-US" sz="1400" b="1" dirty="0">
                          <a:solidFill>
                            <a:schemeClr val="bg1"/>
                          </a:solidFill>
                          <a:effectLst/>
                        </a:rPr>
                      </a:br>
                      <a:r>
                        <a:rPr lang="en-US" sz="1400" b="1" dirty="0">
                          <a:solidFill>
                            <a:schemeClr val="bg1"/>
                          </a:solidFill>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a:txBody>
                    <a:bodyPr/>
                    <a:lstStyle/>
                    <a:p>
                      <a:pPr algn="l" fontAlgn="ctr"/>
                      <a:r>
                        <a:rPr lang="en-US" sz="1400" b="1" dirty="0">
                          <a:solidFill>
                            <a:schemeClr val="bg1"/>
                          </a:solidFill>
                          <a:effectLst/>
                        </a:rPr>
                        <a:t>Averaging Time</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a:txBody>
                    <a:bodyPr/>
                    <a:lstStyle/>
                    <a:p>
                      <a:pPr algn="l" fontAlgn="ctr"/>
                      <a:r>
                        <a:rPr lang="en-US" sz="1400" b="1" dirty="0">
                          <a:solidFill>
                            <a:schemeClr val="bg1"/>
                          </a:solidFill>
                          <a:effectLst/>
                        </a:rPr>
                        <a:t>Level</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a:txBody>
                    <a:bodyPr/>
                    <a:lstStyle/>
                    <a:p>
                      <a:pPr algn="l" fontAlgn="ctr"/>
                      <a:r>
                        <a:rPr lang="en-US" sz="1400" b="1" dirty="0">
                          <a:solidFill>
                            <a:schemeClr val="bg1"/>
                          </a:solidFill>
                          <a:effectLst/>
                        </a:rPr>
                        <a:t>Form</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extLst>
                  <a:ext uri="{0D108BD9-81ED-4DB2-BD59-A6C34878D82A}">
                    <a16:rowId xmlns:a16="http://schemas.microsoft.com/office/drawing/2014/main" val="2167763467"/>
                  </a:ext>
                </a:extLst>
              </a:tr>
              <a:tr h="111573">
                <a:tc rowSpan="2" gridSpan="2">
                  <a:txBody>
                    <a:bodyPr/>
                    <a:lstStyle/>
                    <a:p>
                      <a:pPr algn="l" fontAlgn="ctr"/>
                      <a:r>
                        <a:rPr lang="en-US" sz="1200" b="1" dirty="0">
                          <a:solidFill>
                            <a:schemeClr val="bg1"/>
                          </a:solidFill>
                          <a:effectLst/>
                        </a:rPr>
                        <a:t>Carbon Monoxide (CO)</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rowSpan="2" hMerge="1">
                  <a:txBody>
                    <a:bodyPr/>
                    <a:lstStyle/>
                    <a:p>
                      <a:endParaRPr lang="en-US"/>
                    </a:p>
                  </a:txBody>
                  <a:tcPr/>
                </a:tc>
                <a:tc rowSpan="2">
                  <a:txBody>
                    <a:bodyPr/>
                    <a:lstStyle/>
                    <a:p>
                      <a:pPr algn="l" fontAlgn="ctr"/>
                      <a:r>
                        <a:rPr lang="en-US" sz="1200" dirty="0">
                          <a:effectLst/>
                        </a:rPr>
                        <a:t>primary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8 hours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9 ppm</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rowSpan="2">
                  <a:txBody>
                    <a:bodyPr/>
                    <a:lstStyle/>
                    <a:p>
                      <a:pPr algn="l" fontAlgn="ctr"/>
                      <a:r>
                        <a:rPr lang="en-US" sz="1200" dirty="0">
                          <a:effectLst/>
                        </a:rPr>
                        <a:t>Not to be exceeded more than once per year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675945840"/>
                  </a:ext>
                </a:extLst>
              </a:tr>
              <a:tr h="251039">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l" fontAlgn="ctr"/>
                      <a:r>
                        <a:rPr lang="en-US" sz="1200">
                          <a:effectLst/>
                        </a:rPr>
                        <a:t>1 hour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35 ppm</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588628975"/>
                  </a:ext>
                </a:extLst>
              </a:tr>
              <a:tr h="195252">
                <a:tc gridSpan="2">
                  <a:txBody>
                    <a:bodyPr/>
                    <a:lstStyle/>
                    <a:p>
                      <a:pPr algn="l" fontAlgn="ctr"/>
                      <a:r>
                        <a:rPr lang="en-US" sz="1200" b="1" dirty="0">
                          <a:solidFill>
                            <a:schemeClr val="bg1"/>
                          </a:solidFill>
                          <a:effectLst/>
                        </a:rPr>
                        <a:t>Lead (Pb)</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hMerge="1">
                  <a:txBody>
                    <a:bodyPr/>
                    <a:lstStyle/>
                    <a:p>
                      <a:endParaRPr lang="en-US"/>
                    </a:p>
                  </a:txBody>
                  <a:tcPr/>
                </a:tc>
                <a:tc>
                  <a:txBody>
                    <a:bodyPr/>
                    <a:lstStyle/>
                    <a:p>
                      <a:pPr algn="l" fontAlgn="ctr"/>
                      <a:r>
                        <a:rPr lang="en-US" sz="1200" dirty="0">
                          <a:effectLst/>
                        </a:rPr>
                        <a:t>primary and</a:t>
                      </a:r>
                      <a:br>
                        <a:rPr lang="en-US" sz="1200" dirty="0">
                          <a:effectLst/>
                        </a:rPr>
                      </a:br>
                      <a:r>
                        <a:rPr lang="en-US" sz="1200" dirty="0">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Rolling 3 month average</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l-GR" sz="1200" dirty="0">
                          <a:effectLst/>
                        </a:rPr>
                        <a:t>0.15 μ</a:t>
                      </a:r>
                      <a:r>
                        <a:rPr lang="en-US" sz="1200" dirty="0">
                          <a:effectLst/>
                        </a:rPr>
                        <a:t>g/m</a:t>
                      </a:r>
                      <a:r>
                        <a:rPr lang="en-US" sz="1200" baseline="30000" dirty="0">
                          <a:effectLst/>
                        </a:rPr>
                        <a:t>3</a:t>
                      </a:r>
                      <a:r>
                        <a:rPr lang="en-US" sz="1200" dirty="0">
                          <a:effectLst/>
                        </a:rPr>
                        <a:t> </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Not to be exceeded</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091327"/>
                  </a:ext>
                </a:extLst>
              </a:tr>
              <a:tr h="529971">
                <a:tc rowSpan="2" gridSpan="2">
                  <a:txBody>
                    <a:bodyPr/>
                    <a:lstStyle/>
                    <a:p>
                      <a:pPr algn="l" fontAlgn="ctr"/>
                      <a:r>
                        <a:rPr lang="en-US" sz="1200" b="1" dirty="0">
                          <a:solidFill>
                            <a:schemeClr val="bg1"/>
                          </a:solidFill>
                          <a:effectLst/>
                        </a:rPr>
                        <a:t>Nitrogen Dioxide (NO</a:t>
                      </a:r>
                      <a:r>
                        <a:rPr lang="en-US" sz="1200" b="1" baseline="-25000" dirty="0">
                          <a:solidFill>
                            <a:schemeClr val="bg1"/>
                          </a:solidFill>
                          <a:effectLst/>
                        </a:rPr>
                        <a:t>2</a:t>
                      </a:r>
                      <a:r>
                        <a:rPr lang="en-US" sz="1200" b="1" dirty="0">
                          <a:solidFill>
                            <a:schemeClr val="bg1"/>
                          </a:solidFill>
                          <a:effectLst/>
                        </a:rPr>
                        <a:t>)</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rowSpan="2" hMerge="1">
                  <a:txBody>
                    <a:bodyPr/>
                    <a:lstStyle/>
                    <a:p>
                      <a:endParaRPr lang="en-US"/>
                    </a:p>
                  </a:txBody>
                  <a:tcPr/>
                </a:tc>
                <a:tc>
                  <a:txBody>
                    <a:bodyPr/>
                    <a:lstStyle/>
                    <a:p>
                      <a:pPr algn="l" fontAlgn="ctr"/>
                      <a:r>
                        <a:rPr lang="en-US" sz="1200" dirty="0">
                          <a:effectLst/>
                        </a:rPr>
                        <a:t>primary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1 hour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100 ppb</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98th percentile of 1-hour daily maximum concentrations, averaged over 3 years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2268359111"/>
                  </a:ext>
                </a:extLst>
              </a:tr>
              <a:tr h="195252">
                <a:tc gridSpan="2" vMerge="1">
                  <a:txBody>
                    <a:bodyPr/>
                    <a:lstStyle/>
                    <a:p>
                      <a:endParaRPr lang="en-US"/>
                    </a:p>
                  </a:txBody>
                  <a:tcPr/>
                </a:tc>
                <a:tc hMerge="1" vMerge="1">
                  <a:txBody>
                    <a:bodyPr/>
                    <a:lstStyle/>
                    <a:p>
                      <a:endParaRPr lang="en-US"/>
                    </a:p>
                  </a:txBody>
                  <a:tcPr/>
                </a:tc>
                <a:tc>
                  <a:txBody>
                    <a:bodyPr/>
                    <a:lstStyle/>
                    <a:p>
                      <a:pPr algn="l" fontAlgn="ctr"/>
                      <a:r>
                        <a:rPr lang="en-US" sz="1200" dirty="0">
                          <a:effectLst/>
                        </a:rPr>
                        <a:t>primary and</a:t>
                      </a:r>
                      <a:br>
                        <a:rPr lang="en-US" sz="1200" dirty="0">
                          <a:effectLst/>
                        </a:rPr>
                      </a:br>
                      <a:r>
                        <a:rPr lang="en-US" sz="1200" dirty="0">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1 year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53 ppb </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Annual Mean</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542217235"/>
                  </a:ext>
                </a:extLst>
              </a:tr>
              <a:tr h="613650">
                <a:tc gridSpan="2">
                  <a:txBody>
                    <a:bodyPr/>
                    <a:lstStyle/>
                    <a:p>
                      <a:pPr algn="l" fontAlgn="ctr"/>
                      <a:r>
                        <a:rPr lang="en-US" sz="1200" b="1" dirty="0">
                          <a:solidFill>
                            <a:schemeClr val="bg1"/>
                          </a:solidFill>
                          <a:effectLst/>
                        </a:rPr>
                        <a:t>Ozone (O</a:t>
                      </a:r>
                      <a:r>
                        <a:rPr lang="en-US" sz="1200" b="1" baseline="-25000" dirty="0">
                          <a:solidFill>
                            <a:schemeClr val="bg1"/>
                          </a:solidFill>
                          <a:effectLst/>
                        </a:rPr>
                        <a:t>3</a:t>
                      </a:r>
                      <a:r>
                        <a:rPr lang="en-US" sz="1200" b="1" dirty="0">
                          <a:solidFill>
                            <a:schemeClr val="bg1"/>
                          </a:solidFill>
                          <a:effectLst/>
                        </a:rPr>
                        <a:t>)</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hMerge="1">
                  <a:txBody>
                    <a:bodyPr/>
                    <a:lstStyle/>
                    <a:p>
                      <a:endParaRPr lang="en-US"/>
                    </a:p>
                  </a:txBody>
                  <a:tcPr/>
                </a:tc>
                <a:tc>
                  <a:txBody>
                    <a:bodyPr/>
                    <a:lstStyle/>
                    <a:p>
                      <a:pPr algn="l" fontAlgn="ctr"/>
                      <a:r>
                        <a:rPr lang="en-US" sz="1200" dirty="0">
                          <a:effectLst/>
                        </a:rPr>
                        <a:t>primary and</a:t>
                      </a:r>
                      <a:br>
                        <a:rPr lang="en-US" sz="1200" dirty="0">
                          <a:effectLst/>
                        </a:rPr>
                      </a:br>
                      <a:r>
                        <a:rPr lang="en-US" sz="1200" dirty="0">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8 hours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0.070 ppm</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Annual fourth-highest daily maximum 8-hour concentration, averaged over 3 years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6368510"/>
                  </a:ext>
                </a:extLst>
              </a:tr>
              <a:tr h="278932">
                <a:tc rowSpan="4">
                  <a:txBody>
                    <a:bodyPr/>
                    <a:lstStyle/>
                    <a:p>
                      <a:pPr algn="l" fontAlgn="ctr"/>
                      <a:r>
                        <a:rPr lang="en-US" sz="1200" b="1" dirty="0">
                          <a:solidFill>
                            <a:schemeClr val="bg1"/>
                          </a:solidFill>
                          <a:effectLst/>
                        </a:rPr>
                        <a:t>Particle Pollution (PM)</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rowSpan="3">
                  <a:txBody>
                    <a:bodyPr/>
                    <a:lstStyle/>
                    <a:p>
                      <a:pPr algn="l" fontAlgn="ctr"/>
                      <a:r>
                        <a:rPr lang="en-US" sz="1200" b="1" dirty="0">
                          <a:solidFill>
                            <a:schemeClr val="bg1"/>
                          </a:solidFill>
                          <a:effectLst/>
                        </a:rPr>
                        <a:t>PM</a:t>
                      </a:r>
                      <a:r>
                        <a:rPr lang="en-US" sz="1200" b="1" baseline="-25000" dirty="0">
                          <a:solidFill>
                            <a:schemeClr val="bg1"/>
                          </a:solidFill>
                          <a:effectLst/>
                        </a:rPr>
                        <a:t>2.5</a:t>
                      </a:r>
                      <a:endParaRPr lang="en-US" sz="1200" b="1" dirty="0">
                        <a:solidFill>
                          <a:schemeClr val="bg1"/>
                        </a:solidFill>
                        <a:effectLst/>
                      </a:endParaRP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a:txBody>
                    <a:bodyPr/>
                    <a:lstStyle/>
                    <a:p>
                      <a:pPr algn="l" fontAlgn="ctr"/>
                      <a:r>
                        <a:rPr lang="en-US" sz="1200">
                          <a:effectLst/>
                        </a:rPr>
                        <a:t>primary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1 year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l-GR" sz="1200" dirty="0">
                          <a:effectLst/>
                        </a:rPr>
                        <a:t>12.0 μ</a:t>
                      </a:r>
                      <a:r>
                        <a:rPr lang="en-US" sz="1200" dirty="0">
                          <a:effectLst/>
                        </a:rPr>
                        <a:t>g/m</a:t>
                      </a:r>
                      <a:r>
                        <a:rPr lang="en-US" sz="1200" baseline="30000" dirty="0">
                          <a:effectLst/>
                        </a:rPr>
                        <a:t>3</a:t>
                      </a:r>
                      <a:endParaRPr lang="en-US" sz="1200" dirty="0">
                        <a:effectLst/>
                      </a:endParaRP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annual mean, averaged over 3 years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572627981"/>
                  </a:ext>
                </a:extLst>
              </a:tr>
              <a:tr h="278932">
                <a:tc vMerge="1">
                  <a:txBody>
                    <a:bodyPr/>
                    <a:lstStyle/>
                    <a:p>
                      <a:endParaRPr lang="en-US"/>
                    </a:p>
                  </a:txBody>
                  <a:tcPr/>
                </a:tc>
                <a:tc vMerge="1">
                  <a:txBody>
                    <a:bodyPr/>
                    <a:lstStyle/>
                    <a:p>
                      <a:endParaRPr lang="en-US"/>
                    </a:p>
                  </a:txBody>
                  <a:tcPr/>
                </a:tc>
                <a:tc>
                  <a:txBody>
                    <a:bodyPr/>
                    <a:lstStyle/>
                    <a:p>
                      <a:pPr algn="l" fontAlgn="ctr"/>
                      <a:r>
                        <a:rPr lang="en-US" sz="1200">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1 year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l-GR" sz="1200" dirty="0">
                          <a:effectLst/>
                        </a:rPr>
                        <a:t>15.0 μ</a:t>
                      </a:r>
                      <a:r>
                        <a:rPr lang="en-US" sz="1200" dirty="0">
                          <a:effectLst/>
                        </a:rPr>
                        <a:t>g/m</a:t>
                      </a:r>
                      <a:r>
                        <a:rPr lang="en-US" sz="1200" baseline="30000" dirty="0">
                          <a:effectLst/>
                        </a:rPr>
                        <a:t>3</a:t>
                      </a:r>
                      <a:endParaRPr lang="en-US" sz="1200" dirty="0">
                        <a:effectLst/>
                      </a:endParaRP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annual mean, averaged over 3 years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817834664"/>
                  </a:ext>
                </a:extLst>
              </a:tr>
              <a:tr h="278932">
                <a:tc vMerge="1">
                  <a:txBody>
                    <a:bodyPr/>
                    <a:lstStyle/>
                    <a:p>
                      <a:endParaRPr lang="en-US"/>
                    </a:p>
                  </a:txBody>
                  <a:tcPr/>
                </a:tc>
                <a:tc vMerge="1">
                  <a:txBody>
                    <a:bodyPr/>
                    <a:lstStyle/>
                    <a:p>
                      <a:endParaRPr lang="en-US"/>
                    </a:p>
                  </a:txBody>
                  <a:tcPr/>
                </a:tc>
                <a:tc>
                  <a:txBody>
                    <a:bodyPr/>
                    <a:lstStyle/>
                    <a:p>
                      <a:pPr algn="l" fontAlgn="ctr"/>
                      <a:r>
                        <a:rPr lang="en-US" sz="1200">
                          <a:effectLst/>
                        </a:rPr>
                        <a:t>primary and</a:t>
                      </a:r>
                      <a:br>
                        <a:rPr lang="en-US" sz="1200">
                          <a:effectLst/>
                        </a:rPr>
                      </a:br>
                      <a:r>
                        <a:rPr lang="en-US" sz="1200">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24 hours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l-GR" sz="1200" dirty="0">
                          <a:effectLst/>
                        </a:rPr>
                        <a:t>35 μ</a:t>
                      </a:r>
                      <a:r>
                        <a:rPr lang="en-US" sz="1200" dirty="0">
                          <a:effectLst/>
                        </a:rPr>
                        <a:t>g/m</a:t>
                      </a:r>
                      <a:r>
                        <a:rPr lang="en-US" sz="1200" baseline="30000" dirty="0">
                          <a:effectLst/>
                        </a:rPr>
                        <a:t>3</a:t>
                      </a:r>
                      <a:endParaRPr lang="en-US" sz="1200" dirty="0">
                        <a:effectLst/>
                      </a:endParaRP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98th percentile, averaged over 3 years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621576097"/>
                  </a:ext>
                </a:extLst>
              </a:tr>
              <a:tr h="446291">
                <a:tc vMerge="1">
                  <a:txBody>
                    <a:bodyPr/>
                    <a:lstStyle/>
                    <a:p>
                      <a:endParaRPr lang="en-US"/>
                    </a:p>
                  </a:txBody>
                  <a:tcPr/>
                </a:tc>
                <a:tc>
                  <a:txBody>
                    <a:bodyPr/>
                    <a:lstStyle/>
                    <a:p>
                      <a:pPr algn="l" fontAlgn="ctr"/>
                      <a:r>
                        <a:rPr lang="en-US" sz="1200" b="1" dirty="0">
                          <a:solidFill>
                            <a:schemeClr val="bg1"/>
                          </a:solidFill>
                          <a:effectLst/>
                        </a:rPr>
                        <a:t>PM</a:t>
                      </a:r>
                      <a:r>
                        <a:rPr lang="en-US" sz="1200" b="1" baseline="-25000" dirty="0">
                          <a:solidFill>
                            <a:schemeClr val="bg1"/>
                          </a:solidFill>
                          <a:effectLst/>
                        </a:rPr>
                        <a:t>10</a:t>
                      </a:r>
                      <a:endParaRPr lang="en-US" sz="1200" b="1" dirty="0">
                        <a:solidFill>
                          <a:schemeClr val="bg1"/>
                        </a:solidFill>
                        <a:effectLst/>
                      </a:endParaRP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a:txBody>
                    <a:bodyPr/>
                    <a:lstStyle/>
                    <a:p>
                      <a:pPr algn="l" fontAlgn="ctr"/>
                      <a:r>
                        <a:rPr lang="en-US" sz="1200">
                          <a:effectLst/>
                        </a:rPr>
                        <a:t>primary and</a:t>
                      </a:r>
                      <a:br>
                        <a:rPr lang="en-US" sz="1200">
                          <a:effectLst/>
                        </a:rPr>
                      </a:br>
                      <a:r>
                        <a:rPr lang="en-US" sz="1200">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24 hours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l-GR" sz="1200" dirty="0">
                          <a:effectLst/>
                        </a:rPr>
                        <a:t>150 μ</a:t>
                      </a:r>
                      <a:r>
                        <a:rPr lang="en-US" sz="1200" dirty="0">
                          <a:effectLst/>
                        </a:rPr>
                        <a:t>g/m</a:t>
                      </a:r>
                      <a:r>
                        <a:rPr lang="en-US" sz="1200" baseline="30000" dirty="0">
                          <a:effectLst/>
                        </a:rPr>
                        <a:t>3</a:t>
                      </a:r>
                      <a:endParaRPr lang="en-US" sz="1200" dirty="0">
                        <a:effectLst/>
                      </a:endParaRP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Not to be exceeded more than once per year on average over 3 years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218946176"/>
                  </a:ext>
                </a:extLst>
              </a:tr>
              <a:tr h="529971">
                <a:tc rowSpan="2" gridSpan="2">
                  <a:txBody>
                    <a:bodyPr/>
                    <a:lstStyle/>
                    <a:p>
                      <a:pPr algn="l" fontAlgn="ctr"/>
                      <a:r>
                        <a:rPr lang="en-US" sz="1200" b="1" dirty="0">
                          <a:solidFill>
                            <a:schemeClr val="bg1"/>
                          </a:solidFill>
                          <a:effectLst/>
                        </a:rPr>
                        <a:t>Sulfur Dioxide (SO</a:t>
                      </a:r>
                      <a:r>
                        <a:rPr lang="en-US" sz="1200" b="1" baseline="-25000" dirty="0">
                          <a:solidFill>
                            <a:schemeClr val="bg1"/>
                          </a:solidFill>
                          <a:effectLst/>
                        </a:rPr>
                        <a:t>2</a:t>
                      </a:r>
                      <a:r>
                        <a:rPr lang="en-US" sz="1200" b="1" dirty="0">
                          <a:solidFill>
                            <a:schemeClr val="bg1"/>
                          </a:solidFill>
                          <a:effectLst/>
                        </a:rPr>
                        <a:t>)</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rgbClr val="C3D374"/>
                    </a:solidFill>
                  </a:tcPr>
                </a:tc>
                <a:tc rowSpan="2" hMerge="1">
                  <a:txBody>
                    <a:bodyPr/>
                    <a:lstStyle/>
                    <a:p>
                      <a:endParaRPr lang="en-US"/>
                    </a:p>
                  </a:txBody>
                  <a:tcPr/>
                </a:tc>
                <a:tc>
                  <a:txBody>
                    <a:bodyPr/>
                    <a:lstStyle/>
                    <a:p>
                      <a:pPr algn="l" fontAlgn="ctr"/>
                      <a:r>
                        <a:rPr lang="en-US" sz="1200" dirty="0">
                          <a:effectLst/>
                        </a:rPr>
                        <a:t>primary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1 hour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75 ppb</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99th percentile of 1-hour daily maximum concentrations, averaged over 3 years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1900554"/>
                  </a:ext>
                </a:extLst>
              </a:tr>
              <a:tr h="362611">
                <a:tc gridSpan="2" vMerge="1">
                  <a:txBody>
                    <a:bodyPr/>
                    <a:lstStyle/>
                    <a:p>
                      <a:endParaRPr lang="en-US"/>
                    </a:p>
                  </a:txBody>
                  <a:tcPr/>
                </a:tc>
                <a:tc hMerge="1" vMerge="1">
                  <a:txBody>
                    <a:bodyPr/>
                    <a:lstStyle/>
                    <a:p>
                      <a:endParaRPr lang="en-US"/>
                    </a:p>
                  </a:txBody>
                  <a:tcPr/>
                </a:tc>
                <a:tc>
                  <a:txBody>
                    <a:bodyPr/>
                    <a:lstStyle/>
                    <a:p>
                      <a:pPr algn="l" fontAlgn="ctr"/>
                      <a:r>
                        <a:rPr lang="en-US" sz="1200">
                          <a:effectLst/>
                        </a:rPr>
                        <a:t>secondary</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a:effectLst/>
                        </a:rPr>
                        <a:t>3 hours</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0.5 ppm</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dirty="0">
                          <a:effectLst/>
                        </a:rPr>
                        <a:t>Not to be exceeded more than once per year</a:t>
                      </a:r>
                    </a:p>
                  </a:txBody>
                  <a:tcPr marL="27893" marR="27893" marT="13947" marB="13947" anchor="ctr">
                    <a:lnL w="7620" cap="flat" cmpd="sng" algn="ctr">
                      <a:solidFill>
                        <a:srgbClr val="5B616B"/>
                      </a:solidFill>
                      <a:prstDash val="solid"/>
                      <a:round/>
                      <a:headEnd type="none" w="med" len="med"/>
                      <a:tailEnd type="none" w="med" len="med"/>
                    </a:lnL>
                    <a:lnR w="7620" cap="flat" cmpd="sng" algn="ctr">
                      <a:solidFill>
                        <a:srgbClr val="5B616B"/>
                      </a:solidFill>
                      <a:prstDash val="solid"/>
                      <a:round/>
                      <a:headEnd type="none" w="med" len="med"/>
                      <a:tailEnd type="none" w="med" len="med"/>
                    </a:lnR>
                    <a:lnT w="7620" cap="flat" cmpd="sng" algn="ctr">
                      <a:solidFill>
                        <a:srgbClr val="5B616B"/>
                      </a:solidFill>
                      <a:prstDash val="solid"/>
                      <a:round/>
                      <a:headEnd type="none" w="med" len="med"/>
                      <a:tailEnd type="none" w="med" len="med"/>
                    </a:lnT>
                    <a:lnB w="7620" cap="flat" cmpd="sng" algn="ctr">
                      <a:solidFill>
                        <a:srgbClr val="5B616B"/>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67548377"/>
                  </a:ext>
                </a:extLst>
              </a:tr>
            </a:tbl>
          </a:graphicData>
        </a:graphic>
      </p:graphicFrame>
    </p:spTree>
    <p:extLst>
      <p:ext uri="{BB962C8B-B14F-4D97-AF65-F5344CB8AC3E}">
        <p14:creationId xmlns:p14="http://schemas.microsoft.com/office/powerpoint/2010/main" val="393041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646887" cy="4771129"/>
          </a:xfrm>
        </p:spPr>
        <p:txBody>
          <a:bodyPr/>
          <a:lstStyle/>
          <a:p>
            <a:r>
              <a:rPr lang="en-US" dirty="0">
                <a:latin typeface="Calibri" panose="020F0502020204030204" pitchFamily="34" charset="0"/>
                <a:cs typeface="Calibri" panose="020F0502020204030204" pitchFamily="34" charset="0"/>
              </a:rPr>
              <a:t>E</a:t>
            </a:r>
            <a:r>
              <a:rPr lang="en-US" b="0" i="0" dirty="0">
                <a:effectLst/>
                <a:latin typeface="Calibri" panose="020F0502020204030204" pitchFamily="34" charset="0"/>
                <a:cs typeface="Calibri" panose="020F0502020204030204" pitchFamily="34" charset="0"/>
              </a:rPr>
              <a:t>ach country defines its own Air Quality Index (AQI) and its calculation procedure</a:t>
            </a:r>
            <a:r>
              <a:rPr lang="en-US" b="0" i="0" baseline="30000" dirty="0">
                <a:effectLst/>
                <a:latin typeface="Calibri" panose="020F0502020204030204" pitchFamily="34" charset="0"/>
                <a:cs typeface="Calibri" panose="020F0502020204030204" pitchFamily="34" charset="0"/>
              </a:rPr>
              <a:t>24-25</a:t>
            </a:r>
          </a:p>
          <a:p>
            <a:r>
              <a:rPr lang="en-US" b="0" i="0" dirty="0">
                <a:effectLst/>
                <a:latin typeface="Calibri" panose="020F0502020204030204" pitchFamily="34" charset="0"/>
                <a:cs typeface="Calibri" panose="020F0502020204030204" pitchFamily="34" charset="0"/>
              </a:rPr>
              <a:t>The following table summarizes some of the AQIs used around the world</a:t>
            </a:r>
            <a:r>
              <a:rPr lang="en-US" b="0" i="0" baseline="30000" dirty="0">
                <a:effectLst/>
                <a:latin typeface="Calibri" panose="020F0502020204030204" pitchFamily="34" charset="0"/>
                <a:cs typeface="Calibri" panose="020F0502020204030204" pitchFamily="34" charset="0"/>
              </a:rPr>
              <a:t>24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5257800" cy="931207"/>
          </a:xfrm>
        </p:spPr>
        <p:txBody>
          <a:bodyPr>
            <a:normAutofit fontScale="90000"/>
          </a:bodyPr>
          <a:lstStyle/>
          <a:p>
            <a:pPr lvl="0"/>
            <a:r>
              <a:rPr lang="en-US" dirty="0"/>
              <a:t>Air quality standards across the world</a:t>
            </a:r>
          </a:p>
        </p:txBody>
      </p:sp>
      <p:graphicFrame>
        <p:nvGraphicFramePr>
          <p:cNvPr id="6" name="Table 5">
            <a:extLst>
              <a:ext uri="{FF2B5EF4-FFF2-40B4-BE49-F238E27FC236}">
                <a16:creationId xmlns:a16="http://schemas.microsoft.com/office/drawing/2014/main" id="{5F3E443E-20C0-4F9F-84C7-915B2F2E6685}"/>
              </a:ext>
            </a:extLst>
          </p:cNvPr>
          <p:cNvGraphicFramePr>
            <a:graphicFrameLocks noGrp="1"/>
          </p:cNvGraphicFramePr>
          <p:nvPr>
            <p:extLst>
              <p:ext uri="{D42A27DB-BD31-4B8C-83A1-F6EECF244321}">
                <p14:modId xmlns:p14="http://schemas.microsoft.com/office/powerpoint/2010/main" val="4058058704"/>
              </p:ext>
            </p:extLst>
          </p:nvPr>
        </p:nvGraphicFramePr>
        <p:xfrm>
          <a:off x="5779912" y="854478"/>
          <a:ext cx="6412088" cy="5771874"/>
        </p:xfrm>
        <a:graphic>
          <a:graphicData uri="http://schemas.openxmlformats.org/drawingml/2006/table">
            <a:tbl>
              <a:tblPr firstRow="1" firstCol="1" bandRow="1">
                <a:tableStyleId>{5C22544A-7EE6-4342-B048-85BDC9FD1C3A}</a:tableStyleId>
              </a:tblPr>
              <a:tblGrid>
                <a:gridCol w="1095021">
                  <a:extLst>
                    <a:ext uri="{9D8B030D-6E8A-4147-A177-3AD203B41FA5}">
                      <a16:colId xmlns:a16="http://schemas.microsoft.com/office/drawing/2014/main" val="3157126709"/>
                    </a:ext>
                  </a:extLst>
                </a:gridCol>
                <a:gridCol w="2099734">
                  <a:extLst>
                    <a:ext uri="{9D8B030D-6E8A-4147-A177-3AD203B41FA5}">
                      <a16:colId xmlns:a16="http://schemas.microsoft.com/office/drawing/2014/main" val="124568988"/>
                    </a:ext>
                  </a:extLst>
                </a:gridCol>
                <a:gridCol w="643466">
                  <a:extLst>
                    <a:ext uri="{9D8B030D-6E8A-4147-A177-3AD203B41FA5}">
                      <a16:colId xmlns:a16="http://schemas.microsoft.com/office/drawing/2014/main" val="3973472551"/>
                    </a:ext>
                  </a:extLst>
                </a:gridCol>
                <a:gridCol w="2573867">
                  <a:extLst>
                    <a:ext uri="{9D8B030D-6E8A-4147-A177-3AD203B41FA5}">
                      <a16:colId xmlns:a16="http://schemas.microsoft.com/office/drawing/2014/main" val="1015393188"/>
                    </a:ext>
                  </a:extLst>
                </a:gridCol>
              </a:tblGrid>
              <a:tr h="285774">
                <a:tc>
                  <a:txBody>
                    <a:bodyPr/>
                    <a:lstStyle/>
                    <a:p>
                      <a:pPr marL="0" marR="0">
                        <a:lnSpc>
                          <a:spcPct val="107000"/>
                        </a:lnSpc>
                        <a:spcBef>
                          <a:spcPts val="0"/>
                        </a:spcBef>
                        <a:spcAft>
                          <a:spcPts val="0"/>
                        </a:spcAft>
                      </a:pPr>
                      <a:r>
                        <a:rPr lang="en-US" sz="1100" dirty="0">
                          <a:effectLst/>
                        </a:rPr>
                        <a:t>Country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1100" dirty="0">
                          <a:effectLst/>
                        </a:rPr>
                        <a:t>Pollutants Considered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1100" dirty="0">
                          <a:effectLst/>
                        </a:rPr>
                        <a:t>AQI Scale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extLst>
                  <a:ext uri="{0D108BD9-81ED-4DB2-BD59-A6C34878D82A}">
                    <a16:rowId xmlns:a16="http://schemas.microsoft.com/office/drawing/2014/main" val="2961852737"/>
                  </a:ext>
                </a:extLst>
              </a:tr>
              <a:tr h="759606">
                <a:tc>
                  <a:txBody>
                    <a:bodyPr/>
                    <a:lstStyle/>
                    <a:p>
                      <a:pPr marL="0" marR="0">
                        <a:lnSpc>
                          <a:spcPct val="107000"/>
                        </a:lnSpc>
                        <a:spcBef>
                          <a:spcPts val="0"/>
                        </a:spcBef>
                        <a:spcAft>
                          <a:spcPts val="0"/>
                        </a:spcAft>
                      </a:pPr>
                      <a:r>
                        <a:rPr lang="en-US" sz="1100" u="none" dirty="0">
                          <a:effectLst/>
                        </a:rPr>
                        <a:t>United States:</a:t>
                      </a:r>
                    </a:p>
                    <a:p>
                      <a:pPr marL="0" marR="0">
                        <a:lnSpc>
                          <a:spcPct val="107000"/>
                        </a:lnSpc>
                        <a:spcBef>
                          <a:spcPts val="0"/>
                        </a:spcBef>
                        <a:spcAft>
                          <a:spcPts val="0"/>
                        </a:spcAft>
                      </a:pPr>
                      <a:r>
                        <a:rPr lang="en-US" sz="1100" u="none" dirty="0">
                          <a:effectLst/>
                        </a:rPr>
                        <a:t>Air Quality Index</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900" dirty="0">
                          <a:effectLst/>
                        </a:rPr>
                        <a:t>Ozone (O3)</a:t>
                      </a:r>
                    </a:p>
                    <a:p>
                      <a:pPr marL="0" marR="0">
                        <a:lnSpc>
                          <a:spcPct val="107000"/>
                        </a:lnSpc>
                        <a:spcBef>
                          <a:spcPts val="0"/>
                        </a:spcBef>
                        <a:spcAft>
                          <a:spcPts val="0"/>
                        </a:spcAft>
                      </a:pPr>
                      <a:r>
                        <a:rPr lang="en-US" sz="900" dirty="0">
                          <a:effectLst/>
                        </a:rPr>
                        <a:t>Particulate matter (PM10)</a:t>
                      </a:r>
                    </a:p>
                    <a:p>
                      <a:pPr marL="0" marR="0">
                        <a:lnSpc>
                          <a:spcPct val="107000"/>
                        </a:lnSpc>
                        <a:spcBef>
                          <a:spcPts val="0"/>
                        </a:spcBef>
                        <a:spcAft>
                          <a:spcPts val="0"/>
                        </a:spcAft>
                      </a:pPr>
                      <a:r>
                        <a:rPr lang="en-US" sz="900" dirty="0">
                          <a:effectLst/>
                        </a:rPr>
                        <a:t>Carbon monoxide (CO)</a:t>
                      </a:r>
                    </a:p>
                    <a:p>
                      <a:pPr marL="0" marR="0">
                        <a:lnSpc>
                          <a:spcPct val="107000"/>
                        </a:lnSpc>
                        <a:spcBef>
                          <a:spcPts val="0"/>
                        </a:spcBef>
                        <a:spcAft>
                          <a:spcPts val="0"/>
                        </a:spcAft>
                      </a:pPr>
                      <a:r>
                        <a:rPr lang="en-US" sz="900" dirty="0">
                          <a:effectLst/>
                        </a:rPr>
                        <a:t>Sulfur dioxide (SO2)</a:t>
                      </a:r>
                    </a:p>
                    <a:p>
                      <a:pPr marL="0" marR="0">
                        <a:lnSpc>
                          <a:spcPct val="107000"/>
                        </a:lnSpc>
                        <a:spcBef>
                          <a:spcPts val="0"/>
                        </a:spcBef>
                        <a:spcAft>
                          <a:spcPts val="0"/>
                        </a:spcAft>
                      </a:pPr>
                      <a:r>
                        <a:rPr lang="en-US" sz="900" dirty="0">
                          <a:effectLst/>
                        </a:rPr>
                        <a:t>Nitrogen dioxide (NO2)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a:effectLst/>
                        </a:rPr>
                        <a:t>0 to 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dirty="0">
                          <a:effectLst/>
                        </a:rPr>
                        <a:t>0-50 Good</a:t>
                      </a:r>
                    </a:p>
                    <a:p>
                      <a:pPr marL="0" marR="0">
                        <a:lnSpc>
                          <a:spcPct val="107000"/>
                        </a:lnSpc>
                        <a:spcBef>
                          <a:spcPts val="0"/>
                        </a:spcBef>
                        <a:spcAft>
                          <a:spcPts val="0"/>
                        </a:spcAft>
                      </a:pPr>
                      <a:r>
                        <a:rPr lang="en-US" sz="900" dirty="0">
                          <a:effectLst/>
                        </a:rPr>
                        <a:t>51-100 Moderate</a:t>
                      </a:r>
                    </a:p>
                    <a:p>
                      <a:pPr marL="0" marR="0">
                        <a:lnSpc>
                          <a:spcPct val="107000"/>
                        </a:lnSpc>
                        <a:spcBef>
                          <a:spcPts val="0"/>
                        </a:spcBef>
                        <a:spcAft>
                          <a:spcPts val="0"/>
                        </a:spcAft>
                      </a:pPr>
                      <a:r>
                        <a:rPr lang="en-US" sz="900" dirty="0">
                          <a:effectLst/>
                        </a:rPr>
                        <a:t>101-150 Unhealthy for Sensitive Groups</a:t>
                      </a:r>
                    </a:p>
                    <a:p>
                      <a:pPr marL="0" marR="0">
                        <a:lnSpc>
                          <a:spcPct val="107000"/>
                        </a:lnSpc>
                        <a:spcBef>
                          <a:spcPts val="0"/>
                        </a:spcBef>
                        <a:spcAft>
                          <a:spcPts val="0"/>
                        </a:spcAft>
                      </a:pPr>
                      <a:r>
                        <a:rPr lang="en-US" sz="900" dirty="0">
                          <a:effectLst/>
                        </a:rPr>
                        <a:t>151-200 Unhealthy</a:t>
                      </a:r>
                    </a:p>
                    <a:p>
                      <a:pPr marL="0" marR="0">
                        <a:lnSpc>
                          <a:spcPct val="107000"/>
                        </a:lnSpc>
                        <a:spcBef>
                          <a:spcPts val="0"/>
                        </a:spcBef>
                        <a:spcAft>
                          <a:spcPts val="0"/>
                        </a:spcAft>
                      </a:pPr>
                      <a:r>
                        <a:rPr lang="en-US" sz="900" dirty="0">
                          <a:effectLst/>
                        </a:rPr>
                        <a:t>201-300 Very Unhealthy</a:t>
                      </a:r>
                    </a:p>
                    <a:p>
                      <a:pPr marL="0" marR="0">
                        <a:lnSpc>
                          <a:spcPct val="107000"/>
                        </a:lnSpc>
                        <a:spcBef>
                          <a:spcPts val="0"/>
                        </a:spcBef>
                        <a:spcAft>
                          <a:spcPts val="0"/>
                        </a:spcAft>
                      </a:pPr>
                      <a:r>
                        <a:rPr lang="en-US" sz="900" dirty="0">
                          <a:effectLst/>
                        </a:rPr>
                        <a:t>301-500 Hazardous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extLst>
                  <a:ext uri="{0D108BD9-81ED-4DB2-BD59-A6C34878D82A}">
                    <a16:rowId xmlns:a16="http://schemas.microsoft.com/office/drawing/2014/main" val="850608049"/>
                  </a:ext>
                </a:extLst>
              </a:tr>
              <a:tr h="476533">
                <a:tc>
                  <a:txBody>
                    <a:bodyPr/>
                    <a:lstStyle/>
                    <a:p>
                      <a:pPr marL="0" marR="0">
                        <a:lnSpc>
                          <a:spcPct val="107000"/>
                        </a:lnSpc>
                        <a:spcBef>
                          <a:spcPts val="0"/>
                        </a:spcBef>
                        <a:spcAft>
                          <a:spcPts val="0"/>
                        </a:spcAft>
                      </a:pPr>
                      <a:r>
                        <a:rPr lang="en-US" sz="1100" u="none" dirty="0">
                          <a:effectLst/>
                        </a:rPr>
                        <a:t>Canada:</a:t>
                      </a:r>
                    </a:p>
                    <a:p>
                      <a:pPr marL="0" marR="0">
                        <a:lnSpc>
                          <a:spcPct val="107000"/>
                        </a:lnSpc>
                        <a:spcBef>
                          <a:spcPts val="0"/>
                        </a:spcBef>
                        <a:spcAft>
                          <a:spcPts val="0"/>
                        </a:spcAft>
                      </a:pPr>
                      <a:r>
                        <a:rPr lang="en-US" sz="1100" u="none" dirty="0">
                          <a:effectLst/>
                        </a:rPr>
                        <a:t>Air Quality Health Index</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900" dirty="0">
                          <a:effectLst/>
                        </a:rPr>
                        <a:t>Nitrogen dioxide (NO2)</a:t>
                      </a:r>
                    </a:p>
                    <a:p>
                      <a:pPr marL="0" marR="0">
                        <a:lnSpc>
                          <a:spcPct val="107000"/>
                        </a:lnSpc>
                        <a:spcBef>
                          <a:spcPts val="0"/>
                        </a:spcBef>
                        <a:spcAft>
                          <a:spcPts val="0"/>
                        </a:spcAft>
                      </a:pPr>
                      <a:r>
                        <a:rPr lang="en-US" sz="900" dirty="0">
                          <a:effectLst/>
                        </a:rPr>
                        <a:t>Ground-level Ozone (O3)</a:t>
                      </a:r>
                    </a:p>
                    <a:p>
                      <a:pPr marL="0" marR="0">
                        <a:lnSpc>
                          <a:spcPct val="107000"/>
                        </a:lnSpc>
                        <a:spcBef>
                          <a:spcPts val="0"/>
                        </a:spcBef>
                        <a:spcAft>
                          <a:spcPts val="0"/>
                        </a:spcAft>
                      </a:pPr>
                      <a:r>
                        <a:rPr lang="en-US" sz="900" dirty="0">
                          <a:effectLst/>
                        </a:rPr>
                        <a:t>Total particulate (PM2.5 / PM10)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dirty="0">
                          <a:effectLst/>
                        </a:rPr>
                        <a:t>0 to 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dirty="0">
                          <a:effectLst/>
                        </a:rPr>
                        <a:t>1-3 Low Risk</a:t>
                      </a:r>
                    </a:p>
                    <a:p>
                      <a:pPr marL="0" marR="0">
                        <a:lnSpc>
                          <a:spcPct val="107000"/>
                        </a:lnSpc>
                        <a:spcBef>
                          <a:spcPts val="0"/>
                        </a:spcBef>
                        <a:spcAft>
                          <a:spcPts val="0"/>
                        </a:spcAft>
                      </a:pPr>
                      <a:r>
                        <a:rPr lang="en-US" sz="900" dirty="0">
                          <a:effectLst/>
                        </a:rPr>
                        <a:t>4-6 Moderate Risk</a:t>
                      </a:r>
                    </a:p>
                    <a:p>
                      <a:pPr marL="0" marR="0">
                        <a:lnSpc>
                          <a:spcPct val="107000"/>
                        </a:lnSpc>
                        <a:spcBef>
                          <a:spcPts val="0"/>
                        </a:spcBef>
                        <a:spcAft>
                          <a:spcPts val="0"/>
                        </a:spcAft>
                      </a:pPr>
                      <a:r>
                        <a:rPr lang="en-US" sz="900" dirty="0">
                          <a:effectLst/>
                        </a:rPr>
                        <a:t>7-10 High Risk</a:t>
                      </a:r>
                    </a:p>
                    <a:p>
                      <a:pPr marL="0" marR="0">
                        <a:lnSpc>
                          <a:spcPct val="107000"/>
                        </a:lnSpc>
                        <a:spcBef>
                          <a:spcPts val="0"/>
                        </a:spcBef>
                        <a:spcAft>
                          <a:spcPts val="0"/>
                        </a:spcAft>
                      </a:pPr>
                      <a:r>
                        <a:rPr lang="en-US" sz="900" dirty="0">
                          <a:effectLst/>
                        </a:rPr>
                        <a:t>10+ Very High Risk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extLst>
                  <a:ext uri="{0D108BD9-81ED-4DB2-BD59-A6C34878D82A}">
                    <a16:rowId xmlns:a16="http://schemas.microsoft.com/office/drawing/2014/main" val="274911520"/>
                  </a:ext>
                </a:extLst>
              </a:tr>
              <a:tr h="570891">
                <a:tc>
                  <a:txBody>
                    <a:bodyPr/>
                    <a:lstStyle/>
                    <a:p>
                      <a:pPr marL="0" marR="0">
                        <a:lnSpc>
                          <a:spcPct val="107000"/>
                        </a:lnSpc>
                        <a:spcBef>
                          <a:spcPts val="0"/>
                        </a:spcBef>
                        <a:spcAft>
                          <a:spcPts val="0"/>
                        </a:spcAft>
                      </a:pPr>
                      <a:r>
                        <a:rPr lang="en-US" sz="1100" u="none" dirty="0">
                          <a:effectLst/>
                        </a:rPr>
                        <a:t>European Union:</a:t>
                      </a:r>
                    </a:p>
                    <a:p>
                      <a:pPr marL="0" marR="0">
                        <a:lnSpc>
                          <a:spcPct val="107000"/>
                        </a:lnSpc>
                        <a:spcBef>
                          <a:spcPts val="0"/>
                        </a:spcBef>
                        <a:spcAft>
                          <a:spcPts val="0"/>
                        </a:spcAft>
                      </a:pPr>
                      <a:r>
                        <a:rPr lang="en-US" sz="1100" u="none" dirty="0">
                          <a:effectLst/>
                        </a:rPr>
                        <a:t>Common Air Quality Index </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900" dirty="0">
                          <a:effectLst/>
                        </a:rPr>
                        <a:t>Particulate matter (PM10)</a:t>
                      </a:r>
                    </a:p>
                    <a:p>
                      <a:pPr marL="0" marR="0">
                        <a:lnSpc>
                          <a:spcPct val="107000"/>
                        </a:lnSpc>
                        <a:spcBef>
                          <a:spcPts val="0"/>
                        </a:spcBef>
                        <a:spcAft>
                          <a:spcPts val="0"/>
                        </a:spcAft>
                      </a:pPr>
                      <a:r>
                        <a:rPr lang="es-MX" sz="900" dirty="0" err="1">
                          <a:effectLst/>
                        </a:rPr>
                        <a:t>Nitrogen</a:t>
                      </a:r>
                      <a:r>
                        <a:rPr lang="es-MX" sz="900" dirty="0">
                          <a:effectLst/>
                        </a:rPr>
                        <a:t> </a:t>
                      </a:r>
                      <a:r>
                        <a:rPr lang="es-MX" sz="900" dirty="0" err="1">
                          <a:effectLst/>
                        </a:rPr>
                        <a:t>dioxide</a:t>
                      </a:r>
                      <a:r>
                        <a:rPr lang="es-MX" sz="900" dirty="0">
                          <a:effectLst/>
                        </a:rPr>
                        <a:t> (NO2)</a:t>
                      </a:r>
                      <a:endParaRPr lang="en-US" sz="900" dirty="0">
                        <a:effectLst/>
                      </a:endParaRPr>
                    </a:p>
                    <a:p>
                      <a:pPr marL="0" marR="0">
                        <a:lnSpc>
                          <a:spcPct val="107000"/>
                        </a:lnSpc>
                        <a:spcBef>
                          <a:spcPts val="0"/>
                        </a:spcBef>
                        <a:spcAft>
                          <a:spcPts val="0"/>
                        </a:spcAft>
                      </a:pPr>
                      <a:r>
                        <a:rPr lang="es-MX" sz="900" dirty="0">
                          <a:effectLst/>
                        </a:rPr>
                        <a:t>Ozone (O3)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a:effectLst/>
                        </a:rPr>
                        <a:t>0 to 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dirty="0">
                          <a:effectLst/>
                        </a:rPr>
                        <a:t>0-25 Very low</a:t>
                      </a:r>
                    </a:p>
                    <a:p>
                      <a:pPr marL="0" marR="0">
                        <a:lnSpc>
                          <a:spcPct val="107000"/>
                        </a:lnSpc>
                        <a:spcBef>
                          <a:spcPts val="0"/>
                        </a:spcBef>
                        <a:spcAft>
                          <a:spcPts val="0"/>
                        </a:spcAft>
                      </a:pPr>
                      <a:r>
                        <a:rPr lang="en-US" sz="900" dirty="0">
                          <a:effectLst/>
                        </a:rPr>
                        <a:t>25-50 Low</a:t>
                      </a:r>
                    </a:p>
                    <a:p>
                      <a:pPr marL="0" marR="0">
                        <a:lnSpc>
                          <a:spcPct val="107000"/>
                        </a:lnSpc>
                        <a:spcBef>
                          <a:spcPts val="0"/>
                        </a:spcBef>
                        <a:spcAft>
                          <a:spcPts val="0"/>
                        </a:spcAft>
                      </a:pPr>
                      <a:r>
                        <a:rPr lang="en-US" sz="900" dirty="0">
                          <a:effectLst/>
                        </a:rPr>
                        <a:t>50-75 Medium</a:t>
                      </a:r>
                    </a:p>
                    <a:p>
                      <a:pPr marL="0" marR="0">
                        <a:lnSpc>
                          <a:spcPct val="107000"/>
                        </a:lnSpc>
                        <a:spcBef>
                          <a:spcPts val="0"/>
                        </a:spcBef>
                        <a:spcAft>
                          <a:spcPts val="0"/>
                        </a:spcAft>
                      </a:pPr>
                      <a:r>
                        <a:rPr lang="en-US" sz="900" dirty="0">
                          <a:effectLst/>
                        </a:rPr>
                        <a:t>75-100 High</a:t>
                      </a:r>
                    </a:p>
                    <a:p>
                      <a:pPr marL="0" marR="0">
                        <a:lnSpc>
                          <a:spcPct val="107000"/>
                        </a:lnSpc>
                        <a:spcBef>
                          <a:spcPts val="0"/>
                        </a:spcBef>
                        <a:spcAft>
                          <a:spcPts val="0"/>
                        </a:spcAft>
                      </a:pPr>
                      <a:r>
                        <a:rPr lang="en-US" sz="900" dirty="0">
                          <a:effectLst/>
                        </a:rPr>
                        <a:t>100+ Very High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extLst>
                  <a:ext uri="{0D108BD9-81ED-4DB2-BD59-A6C34878D82A}">
                    <a16:rowId xmlns:a16="http://schemas.microsoft.com/office/drawing/2014/main" val="2454804675"/>
                  </a:ext>
                </a:extLst>
              </a:tr>
              <a:tr h="853964">
                <a:tc>
                  <a:txBody>
                    <a:bodyPr/>
                    <a:lstStyle/>
                    <a:p>
                      <a:pPr marL="0" marR="0">
                        <a:lnSpc>
                          <a:spcPct val="107000"/>
                        </a:lnSpc>
                        <a:spcBef>
                          <a:spcPts val="0"/>
                        </a:spcBef>
                        <a:spcAft>
                          <a:spcPts val="0"/>
                        </a:spcAft>
                      </a:pPr>
                      <a:r>
                        <a:rPr lang="en-US" sz="1100" u="none" dirty="0">
                          <a:effectLst/>
                        </a:rPr>
                        <a:t>China:</a:t>
                      </a:r>
                    </a:p>
                    <a:p>
                      <a:pPr marL="0" marR="0">
                        <a:lnSpc>
                          <a:spcPct val="107000"/>
                        </a:lnSpc>
                        <a:spcBef>
                          <a:spcPts val="0"/>
                        </a:spcBef>
                        <a:spcAft>
                          <a:spcPts val="0"/>
                        </a:spcAft>
                      </a:pPr>
                      <a:r>
                        <a:rPr lang="en-US" sz="1100" u="none" dirty="0">
                          <a:effectLst/>
                        </a:rPr>
                        <a:t>Air Quality Index</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900" dirty="0">
                          <a:effectLst/>
                        </a:rPr>
                        <a:t>Sulfur dioxide (SO2)</a:t>
                      </a:r>
                    </a:p>
                    <a:p>
                      <a:pPr marL="0" marR="0">
                        <a:lnSpc>
                          <a:spcPct val="107000"/>
                        </a:lnSpc>
                        <a:spcBef>
                          <a:spcPts val="0"/>
                        </a:spcBef>
                        <a:spcAft>
                          <a:spcPts val="0"/>
                        </a:spcAft>
                      </a:pPr>
                      <a:r>
                        <a:rPr lang="en-US" sz="900" dirty="0">
                          <a:effectLst/>
                        </a:rPr>
                        <a:t>Nitrogen dioxide (NO2)</a:t>
                      </a:r>
                    </a:p>
                    <a:p>
                      <a:pPr marL="0" marR="0">
                        <a:lnSpc>
                          <a:spcPct val="107000"/>
                        </a:lnSpc>
                        <a:spcBef>
                          <a:spcPts val="0"/>
                        </a:spcBef>
                        <a:spcAft>
                          <a:spcPts val="0"/>
                        </a:spcAft>
                      </a:pPr>
                      <a:r>
                        <a:rPr lang="en-US" sz="900" dirty="0">
                          <a:effectLst/>
                        </a:rPr>
                        <a:t>Coarse Particulate Matter (PM10)</a:t>
                      </a:r>
                    </a:p>
                    <a:p>
                      <a:pPr marL="0" marR="0">
                        <a:lnSpc>
                          <a:spcPct val="107000"/>
                        </a:lnSpc>
                        <a:spcBef>
                          <a:spcPts val="0"/>
                        </a:spcBef>
                        <a:spcAft>
                          <a:spcPts val="0"/>
                        </a:spcAft>
                      </a:pPr>
                      <a:r>
                        <a:rPr lang="en-US" sz="900" dirty="0">
                          <a:effectLst/>
                        </a:rPr>
                        <a:t>Fine Particulate Matter (PM2.5)</a:t>
                      </a:r>
                    </a:p>
                    <a:p>
                      <a:pPr marL="0" marR="0">
                        <a:lnSpc>
                          <a:spcPct val="107000"/>
                        </a:lnSpc>
                        <a:spcBef>
                          <a:spcPts val="0"/>
                        </a:spcBef>
                        <a:spcAft>
                          <a:spcPts val="0"/>
                        </a:spcAft>
                      </a:pPr>
                      <a:r>
                        <a:rPr lang="es-MX" sz="900" dirty="0" err="1">
                          <a:effectLst/>
                        </a:rPr>
                        <a:t>Carbon</a:t>
                      </a:r>
                      <a:r>
                        <a:rPr lang="es-MX" sz="900" dirty="0">
                          <a:effectLst/>
                        </a:rPr>
                        <a:t> </a:t>
                      </a:r>
                      <a:r>
                        <a:rPr lang="es-MX" sz="900" dirty="0" err="1">
                          <a:effectLst/>
                        </a:rPr>
                        <a:t>monoxide</a:t>
                      </a:r>
                      <a:r>
                        <a:rPr lang="es-MX" sz="900" dirty="0">
                          <a:effectLst/>
                        </a:rPr>
                        <a:t> (CO)</a:t>
                      </a:r>
                      <a:endParaRPr lang="en-US" sz="900" dirty="0">
                        <a:effectLst/>
                      </a:endParaRPr>
                    </a:p>
                    <a:p>
                      <a:pPr marL="0" marR="0">
                        <a:lnSpc>
                          <a:spcPct val="107000"/>
                        </a:lnSpc>
                        <a:spcBef>
                          <a:spcPts val="0"/>
                        </a:spcBef>
                        <a:spcAft>
                          <a:spcPts val="0"/>
                        </a:spcAft>
                      </a:pPr>
                      <a:r>
                        <a:rPr lang="es-MX" sz="900" dirty="0">
                          <a:effectLst/>
                        </a:rPr>
                        <a:t>Ozone (O3)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a:effectLst/>
                        </a:rPr>
                        <a:t>0 to 300+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dirty="0">
                          <a:effectLst/>
                        </a:rPr>
                        <a:t>0-50 Excellent</a:t>
                      </a:r>
                    </a:p>
                    <a:p>
                      <a:pPr marL="0" marR="0">
                        <a:lnSpc>
                          <a:spcPct val="107000"/>
                        </a:lnSpc>
                        <a:spcBef>
                          <a:spcPts val="0"/>
                        </a:spcBef>
                        <a:spcAft>
                          <a:spcPts val="0"/>
                        </a:spcAft>
                      </a:pPr>
                      <a:r>
                        <a:rPr lang="en-US" sz="900" dirty="0">
                          <a:effectLst/>
                        </a:rPr>
                        <a:t>51-100 Good</a:t>
                      </a:r>
                    </a:p>
                    <a:p>
                      <a:pPr marL="0" marR="0">
                        <a:lnSpc>
                          <a:spcPct val="107000"/>
                        </a:lnSpc>
                        <a:spcBef>
                          <a:spcPts val="0"/>
                        </a:spcBef>
                        <a:spcAft>
                          <a:spcPts val="0"/>
                        </a:spcAft>
                      </a:pPr>
                      <a:r>
                        <a:rPr lang="en-US" sz="900" dirty="0">
                          <a:effectLst/>
                        </a:rPr>
                        <a:t>101-150 Lightly Polluted</a:t>
                      </a:r>
                    </a:p>
                    <a:p>
                      <a:pPr marL="0" marR="0">
                        <a:lnSpc>
                          <a:spcPct val="107000"/>
                        </a:lnSpc>
                        <a:spcBef>
                          <a:spcPts val="0"/>
                        </a:spcBef>
                        <a:spcAft>
                          <a:spcPts val="0"/>
                        </a:spcAft>
                      </a:pPr>
                      <a:r>
                        <a:rPr lang="en-US" sz="900" dirty="0">
                          <a:effectLst/>
                        </a:rPr>
                        <a:t>151-200 Moderately Polluted</a:t>
                      </a:r>
                    </a:p>
                    <a:p>
                      <a:pPr marL="0" marR="0">
                        <a:lnSpc>
                          <a:spcPct val="107000"/>
                        </a:lnSpc>
                        <a:spcBef>
                          <a:spcPts val="0"/>
                        </a:spcBef>
                        <a:spcAft>
                          <a:spcPts val="0"/>
                        </a:spcAft>
                      </a:pPr>
                      <a:r>
                        <a:rPr lang="en-US" sz="900" dirty="0">
                          <a:effectLst/>
                        </a:rPr>
                        <a:t>201-300 Heavily Polluted</a:t>
                      </a:r>
                    </a:p>
                    <a:p>
                      <a:pPr marL="0" marR="0">
                        <a:lnSpc>
                          <a:spcPct val="107000"/>
                        </a:lnSpc>
                        <a:spcBef>
                          <a:spcPts val="0"/>
                        </a:spcBef>
                        <a:spcAft>
                          <a:spcPts val="0"/>
                        </a:spcAft>
                      </a:pPr>
                      <a:r>
                        <a:rPr lang="en-US" sz="900" dirty="0">
                          <a:effectLst/>
                        </a:rPr>
                        <a:t>300+ Severely Polluted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extLst>
                  <a:ext uri="{0D108BD9-81ED-4DB2-BD59-A6C34878D82A}">
                    <a16:rowId xmlns:a16="http://schemas.microsoft.com/office/drawing/2014/main" val="1864894118"/>
                  </a:ext>
                </a:extLst>
              </a:tr>
              <a:tr h="1042679">
                <a:tc>
                  <a:txBody>
                    <a:bodyPr/>
                    <a:lstStyle/>
                    <a:p>
                      <a:pPr marL="0" marR="0">
                        <a:lnSpc>
                          <a:spcPct val="107000"/>
                        </a:lnSpc>
                        <a:spcBef>
                          <a:spcPts val="0"/>
                        </a:spcBef>
                        <a:spcAft>
                          <a:spcPts val="0"/>
                        </a:spcAft>
                      </a:pPr>
                      <a:r>
                        <a:rPr lang="en-US" sz="1100" u="none" dirty="0">
                          <a:effectLst/>
                        </a:rPr>
                        <a:t>India:</a:t>
                      </a:r>
                    </a:p>
                    <a:p>
                      <a:pPr marL="0" marR="0">
                        <a:lnSpc>
                          <a:spcPct val="107000"/>
                        </a:lnSpc>
                        <a:spcBef>
                          <a:spcPts val="0"/>
                        </a:spcBef>
                        <a:spcAft>
                          <a:spcPts val="0"/>
                        </a:spcAft>
                      </a:pPr>
                      <a:r>
                        <a:rPr lang="en-US" sz="1100" u="none" dirty="0">
                          <a:effectLst/>
                        </a:rPr>
                        <a:t>National Air Quality Index</a:t>
                      </a:r>
                      <a:endParaRPr lang="en-US" sz="11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n-US" sz="900">
                          <a:effectLst/>
                        </a:rPr>
                        <a:t>Coarse Particulate Matter (PM10)</a:t>
                      </a:r>
                    </a:p>
                    <a:p>
                      <a:pPr marL="0" marR="0">
                        <a:lnSpc>
                          <a:spcPct val="107000"/>
                        </a:lnSpc>
                        <a:spcBef>
                          <a:spcPts val="0"/>
                        </a:spcBef>
                        <a:spcAft>
                          <a:spcPts val="0"/>
                        </a:spcAft>
                      </a:pPr>
                      <a:r>
                        <a:rPr lang="en-US" sz="900">
                          <a:effectLst/>
                        </a:rPr>
                        <a:t>Fine Particulate Matter (PM2.5)</a:t>
                      </a:r>
                    </a:p>
                    <a:p>
                      <a:pPr marL="0" marR="0">
                        <a:lnSpc>
                          <a:spcPct val="107000"/>
                        </a:lnSpc>
                        <a:spcBef>
                          <a:spcPts val="0"/>
                        </a:spcBef>
                        <a:spcAft>
                          <a:spcPts val="0"/>
                        </a:spcAft>
                      </a:pPr>
                      <a:r>
                        <a:rPr lang="en-US" sz="900">
                          <a:effectLst/>
                        </a:rPr>
                        <a:t>Nitrogen dioxide (NO2)</a:t>
                      </a:r>
                    </a:p>
                    <a:p>
                      <a:pPr marL="0" marR="0">
                        <a:lnSpc>
                          <a:spcPct val="107000"/>
                        </a:lnSpc>
                        <a:spcBef>
                          <a:spcPts val="0"/>
                        </a:spcBef>
                        <a:spcAft>
                          <a:spcPts val="0"/>
                        </a:spcAft>
                      </a:pPr>
                      <a:r>
                        <a:rPr lang="en-US" sz="900">
                          <a:effectLst/>
                        </a:rPr>
                        <a:t>Sulphur dioxide (SO2)</a:t>
                      </a:r>
                    </a:p>
                    <a:p>
                      <a:pPr marL="0" marR="0">
                        <a:lnSpc>
                          <a:spcPct val="107000"/>
                        </a:lnSpc>
                        <a:spcBef>
                          <a:spcPts val="0"/>
                        </a:spcBef>
                        <a:spcAft>
                          <a:spcPts val="0"/>
                        </a:spcAft>
                      </a:pPr>
                      <a:r>
                        <a:rPr lang="en-US" sz="900">
                          <a:effectLst/>
                        </a:rPr>
                        <a:t>Carbon monoxide (CO)</a:t>
                      </a:r>
                    </a:p>
                    <a:p>
                      <a:pPr marL="0" marR="0">
                        <a:lnSpc>
                          <a:spcPct val="107000"/>
                        </a:lnSpc>
                        <a:spcBef>
                          <a:spcPts val="0"/>
                        </a:spcBef>
                        <a:spcAft>
                          <a:spcPts val="0"/>
                        </a:spcAft>
                      </a:pPr>
                      <a:r>
                        <a:rPr lang="en-US" sz="900">
                          <a:effectLst/>
                        </a:rPr>
                        <a:t>Ozone (O3)</a:t>
                      </a:r>
                    </a:p>
                    <a:p>
                      <a:pPr marL="0" marR="0">
                        <a:lnSpc>
                          <a:spcPct val="107000"/>
                        </a:lnSpc>
                        <a:spcBef>
                          <a:spcPts val="0"/>
                        </a:spcBef>
                        <a:spcAft>
                          <a:spcPts val="0"/>
                        </a:spcAft>
                      </a:pPr>
                      <a:r>
                        <a:rPr lang="en-US" sz="900">
                          <a:effectLst/>
                        </a:rPr>
                        <a:t>Ammonia (NH3)</a:t>
                      </a:r>
                    </a:p>
                    <a:p>
                      <a:pPr marL="0" marR="0">
                        <a:lnSpc>
                          <a:spcPct val="107000"/>
                        </a:lnSpc>
                        <a:spcBef>
                          <a:spcPts val="0"/>
                        </a:spcBef>
                        <a:spcAft>
                          <a:spcPts val="0"/>
                        </a:spcAft>
                      </a:pPr>
                      <a:r>
                        <a:rPr lang="en-US" sz="900">
                          <a:effectLst/>
                        </a:rPr>
                        <a:t>Lead (Pb)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a:effectLst/>
                        </a:rPr>
                        <a:t>0 to 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dirty="0">
                          <a:effectLst/>
                        </a:rPr>
                        <a:t>0-50 Good</a:t>
                      </a:r>
                    </a:p>
                    <a:p>
                      <a:pPr marL="0" marR="0">
                        <a:lnSpc>
                          <a:spcPct val="107000"/>
                        </a:lnSpc>
                        <a:spcBef>
                          <a:spcPts val="0"/>
                        </a:spcBef>
                        <a:spcAft>
                          <a:spcPts val="0"/>
                        </a:spcAft>
                      </a:pPr>
                      <a:r>
                        <a:rPr lang="en-US" sz="900" dirty="0">
                          <a:effectLst/>
                        </a:rPr>
                        <a:t>51-100 Satisfactory</a:t>
                      </a:r>
                    </a:p>
                    <a:p>
                      <a:pPr marL="0" marR="0">
                        <a:lnSpc>
                          <a:spcPct val="107000"/>
                        </a:lnSpc>
                        <a:spcBef>
                          <a:spcPts val="0"/>
                        </a:spcBef>
                        <a:spcAft>
                          <a:spcPts val="0"/>
                        </a:spcAft>
                      </a:pPr>
                      <a:r>
                        <a:rPr lang="en-US" sz="900" dirty="0">
                          <a:effectLst/>
                        </a:rPr>
                        <a:t>101-200 Moderately Polluted</a:t>
                      </a:r>
                    </a:p>
                    <a:p>
                      <a:pPr marL="0" marR="0">
                        <a:lnSpc>
                          <a:spcPct val="107000"/>
                        </a:lnSpc>
                        <a:spcBef>
                          <a:spcPts val="0"/>
                        </a:spcBef>
                        <a:spcAft>
                          <a:spcPts val="0"/>
                        </a:spcAft>
                      </a:pPr>
                      <a:r>
                        <a:rPr lang="en-US" sz="900" dirty="0">
                          <a:effectLst/>
                        </a:rPr>
                        <a:t>201-300 Poor</a:t>
                      </a:r>
                    </a:p>
                    <a:p>
                      <a:pPr marL="0" marR="0">
                        <a:lnSpc>
                          <a:spcPct val="107000"/>
                        </a:lnSpc>
                        <a:spcBef>
                          <a:spcPts val="0"/>
                        </a:spcBef>
                        <a:spcAft>
                          <a:spcPts val="0"/>
                        </a:spcAft>
                      </a:pPr>
                      <a:r>
                        <a:rPr lang="en-US" sz="900" dirty="0">
                          <a:effectLst/>
                        </a:rPr>
                        <a:t>301-400 Very poor</a:t>
                      </a:r>
                    </a:p>
                    <a:p>
                      <a:pPr marL="0" marR="0">
                        <a:lnSpc>
                          <a:spcPct val="107000"/>
                        </a:lnSpc>
                        <a:spcBef>
                          <a:spcPts val="0"/>
                        </a:spcBef>
                        <a:spcAft>
                          <a:spcPts val="0"/>
                        </a:spcAft>
                      </a:pPr>
                      <a:r>
                        <a:rPr lang="en-US" sz="900" dirty="0">
                          <a:effectLst/>
                        </a:rPr>
                        <a:t>401-500 Severe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extLst>
                  <a:ext uri="{0D108BD9-81ED-4DB2-BD59-A6C34878D82A}">
                    <a16:rowId xmlns:a16="http://schemas.microsoft.com/office/drawing/2014/main" val="443323016"/>
                  </a:ext>
                </a:extLst>
              </a:tr>
              <a:tr h="665249">
                <a:tc>
                  <a:txBody>
                    <a:bodyPr/>
                    <a:lstStyle/>
                    <a:p>
                      <a:pPr marL="0" marR="0">
                        <a:lnSpc>
                          <a:spcPct val="107000"/>
                        </a:lnSpc>
                        <a:spcBef>
                          <a:spcPts val="0"/>
                        </a:spcBef>
                        <a:spcAft>
                          <a:spcPts val="0"/>
                        </a:spcAft>
                      </a:pPr>
                      <a:r>
                        <a:rPr lang="en-US" sz="1000" u="none" dirty="0">
                          <a:effectLst/>
                        </a:rPr>
                        <a:t>Mexico:</a:t>
                      </a:r>
                    </a:p>
                    <a:p>
                      <a:pPr marL="0" marR="0">
                        <a:lnSpc>
                          <a:spcPct val="107000"/>
                        </a:lnSpc>
                        <a:spcBef>
                          <a:spcPts val="0"/>
                        </a:spcBef>
                        <a:spcAft>
                          <a:spcPts val="0"/>
                        </a:spcAft>
                      </a:pPr>
                      <a:r>
                        <a:rPr lang="en-US" sz="1000" u="none" dirty="0">
                          <a:effectLst/>
                        </a:rPr>
                        <a:t>Metropolitan Index of Air Quality</a:t>
                      </a:r>
                      <a:endParaRPr lang="en-US" sz="10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solidFill>
                      <a:srgbClr val="C3D374"/>
                    </a:solidFill>
                  </a:tcPr>
                </a:tc>
                <a:tc>
                  <a:txBody>
                    <a:bodyPr/>
                    <a:lstStyle/>
                    <a:p>
                      <a:pPr marL="0" marR="0">
                        <a:lnSpc>
                          <a:spcPct val="107000"/>
                        </a:lnSpc>
                        <a:spcBef>
                          <a:spcPts val="0"/>
                        </a:spcBef>
                        <a:spcAft>
                          <a:spcPts val="0"/>
                        </a:spcAft>
                      </a:pPr>
                      <a:r>
                        <a:rPr lang="es-MX" sz="900">
                          <a:effectLst/>
                        </a:rPr>
                        <a:t>Ozone (O3)</a:t>
                      </a:r>
                      <a:endParaRPr lang="en-US" sz="900">
                        <a:effectLst/>
                      </a:endParaRPr>
                    </a:p>
                    <a:p>
                      <a:pPr marL="0" marR="0">
                        <a:lnSpc>
                          <a:spcPct val="107000"/>
                        </a:lnSpc>
                        <a:spcBef>
                          <a:spcPts val="0"/>
                        </a:spcBef>
                        <a:spcAft>
                          <a:spcPts val="0"/>
                        </a:spcAft>
                      </a:pPr>
                      <a:r>
                        <a:rPr lang="es-MX" sz="900">
                          <a:effectLst/>
                        </a:rPr>
                        <a:t>Sulphur dioxide (SO2)</a:t>
                      </a:r>
                      <a:endParaRPr lang="en-US" sz="900">
                        <a:effectLst/>
                      </a:endParaRPr>
                    </a:p>
                    <a:p>
                      <a:pPr marL="0" marR="0">
                        <a:lnSpc>
                          <a:spcPct val="107000"/>
                        </a:lnSpc>
                        <a:spcBef>
                          <a:spcPts val="0"/>
                        </a:spcBef>
                        <a:spcAft>
                          <a:spcPts val="0"/>
                        </a:spcAft>
                      </a:pPr>
                      <a:r>
                        <a:rPr lang="es-MX" sz="900">
                          <a:effectLst/>
                        </a:rPr>
                        <a:t>Nitrogen dioxide (NO2)</a:t>
                      </a:r>
                      <a:endParaRPr lang="en-US" sz="900">
                        <a:effectLst/>
                      </a:endParaRPr>
                    </a:p>
                    <a:p>
                      <a:pPr marL="0" marR="0">
                        <a:lnSpc>
                          <a:spcPct val="107000"/>
                        </a:lnSpc>
                        <a:spcBef>
                          <a:spcPts val="0"/>
                        </a:spcBef>
                        <a:spcAft>
                          <a:spcPts val="0"/>
                        </a:spcAft>
                      </a:pPr>
                      <a:r>
                        <a:rPr lang="en-US" sz="900">
                          <a:effectLst/>
                        </a:rPr>
                        <a:t>Carbon monoxide (CO)</a:t>
                      </a:r>
                    </a:p>
                    <a:p>
                      <a:pPr marL="0" marR="0">
                        <a:lnSpc>
                          <a:spcPct val="107000"/>
                        </a:lnSpc>
                        <a:spcBef>
                          <a:spcPts val="0"/>
                        </a:spcBef>
                        <a:spcAft>
                          <a:spcPts val="0"/>
                        </a:spcAft>
                      </a:pPr>
                      <a:r>
                        <a:rPr lang="en-US" sz="900">
                          <a:effectLst/>
                        </a:rPr>
                        <a:t>Total particulate (PM2.5 / PM10)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a:effectLst/>
                        </a:rPr>
                        <a:t>0 to 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tc>
                  <a:txBody>
                    <a:bodyPr/>
                    <a:lstStyle/>
                    <a:p>
                      <a:pPr marL="0" marR="0">
                        <a:lnSpc>
                          <a:spcPct val="107000"/>
                        </a:lnSpc>
                        <a:spcBef>
                          <a:spcPts val="0"/>
                        </a:spcBef>
                        <a:spcAft>
                          <a:spcPts val="0"/>
                        </a:spcAft>
                      </a:pPr>
                      <a:r>
                        <a:rPr lang="en-US" sz="900" dirty="0">
                          <a:effectLst/>
                        </a:rPr>
                        <a:t>0-50 Good</a:t>
                      </a:r>
                    </a:p>
                    <a:p>
                      <a:pPr marL="0" marR="0">
                        <a:lnSpc>
                          <a:spcPct val="107000"/>
                        </a:lnSpc>
                        <a:spcBef>
                          <a:spcPts val="0"/>
                        </a:spcBef>
                        <a:spcAft>
                          <a:spcPts val="0"/>
                        </a:spcAft>
                      </a:pPr>
                      <a:r>
                        <a:rPr lang="en-US" sz="900" dirty="0">
                          <a:effectLst/>
                        </a:rPr>
                        <a:t>51-100 Regular</a:t>
                      </a:r>
                    </a:p>
                    <a:p>
                      <a:pPr marL="0" marR="0">
                        <a:lnSpc>
                          <a:spcPct val="107000"/>
                        </a:lnSpc>
                        <a:spcBef>
                          <a:spcPts val="0"/>
                        </a:spcBef>
                        <a:spcAft>
                          <a:spcPts val="0"/>
                        </a:spcAft>
                      </a:pPr>
                      <a:r>
                        <a:rPr lang="en-US" sz="900" dirty="0">
                          <a:effectLst/>
                        </a:rPr>
                        <a:t>101-150 Bad</a:t>
                      </a:r>
                    </a:p>
                    <a:p>
                      <a:pPr marL="0" marR="0">
                        <a:lnSpc>
                          <a:spcPct val="107000"/>
                        </a:lnSpc>
                        <a:spcBef>
                          <a:spcPts val="0"/>
                        </a:spcBef>
                        <a:spcAft>
                          <a:spcPts val="0"/>
                        </a:spcAft>
                      </a:pPr>
                      <a:r>
                        <a:rPr lang="en-US" sz="900" dirty="0">
                          <a:effectLst/>
                        </a:rPr>
                        <a:t>151-200 Very Bad</a:t>
                      </a:r>
                    </a:p>
                    <a:p>
                      <a:pPr marL="0" marR="0">
                        <a:lnSpc>
                          <a:spcPct val="107000"/>
                        </a:lnSpc>
                        <a:spcBef>
                          <a:spcPts val="0"/>
                        </a:spcBef>
                        <a:spcAft>
                          <a:spcPts val="0"/>
                        </a:spcAft>
                      </a:pPr>
                      <a:r>
                        <a:rPr lang="en-US" sz="900" dirty="0">
                          <a:effectLst/>
                        </a:rPr>
                        <a:t>200+ Extremely Bad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626" marR="44626" marT="44626" marB="44626"/>
                </a:tc>
                <a:extLst>
                  <a:ext uri="{0D108BD9-81ED-4DB2-BD59-A6C34878D82A}">
                    <a16:rowId xmlns:a16="http://schemas.microsoft.com/office/drawing/2014/main" val="4116855304"/>
                  </a:ext>
                </a:extLst>
              </a:tr>
            </a:tbl>
          </a:graphicData>
        </a:graphic>
      </p:graphicFrame>
    </p:spTree>
    <p:extLst>
      <p:ext uri="{BB962C8B-B14F-4D97-AF65-F5344CB8AC3E}">
        <p14:creationId xmlns:p14="http://schemas.microsoft.com/office/powerpoint/2010/main" val="166473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Even at relatively low concentrations, the health effects of air pollution are of great concern</a:t>
            </a:r>
            <a:r>
              <a:rPr lang="en-US" baseline="30000" dirty="0"/>
              <a:t>26</a:t>
            </a:r>
          </a:p>
          <a:p>
            <a:r>
              <a:rPr lang="en-US" dirty="0"/>
              <a:t>Air pollutants contribute to heart or lung disease, irregular heartbeat, aggravated asthma, decreased lung function, and increased respiratory symptoms</a:t>
            </a:r>
            <a:r>
              <a:rPr lang="en-US" baseline="30000" dirty="0"/>
              <a:t>27-28 </a:t>
            </a:r>
          </a:p>
          <a:p>
            <a:r>
              <a:rPr lang="en-US" dirty="0"/>
              <a:t>Several reviews summarize the associations of air pollution with diabetes, asthma, emergency room visits, blood pressure and cardiovascular disease</a:t>
            </a:r>
            <a:r>
              <a:rPr lang="en-US" baseline="30000" dirty="0"/>
              <a:t>29-32</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pPr lvl="0"/>
            <a:r>
              <a:rPr lang="en-US" dirty="0"/>
              <a:t>Health effects at exposure levels below current air quality standards</a:t>
            </a:r>
          </a:p>
        </p:txBody>
      </p:sp>
    </p:spTree>
    <p:extLst>
      <p:ext uri="{BB962C8B-B14F-4D97-AF65-F5344CB8AC3E}">
        <p14:creationId xmlns:p14="http://schemas.microsoft.com/office/powerpoint/2010/main" val="31422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Outdoor air pollution leads to 3.3 million premature deaths per year worldwide with important contributions in the U.S from power generation and traffic</a:t>
            </a:r>
            <a:r>
              <a:rPr lang="en-US" baseline="30000" dirty="0"/>
              <a:t>33</a:t>
            </a:r>
          </a:p>
          <a:p>
            <a:r>
              <a:rPr lang="en-US" dirty="0"/>
              <a:t>In an urban environment, trafﬁc air pollutants originate from the emissions of motor vehicles, wear of vehicle components such as brakes and tires, and suspension of road dust</a:t>
            </a:r>
            <a:r>
              <a:rPr lang="en-US" baseline="30000" dirty="0"/>
              <a:t>34 </a:t>
            </a:r>
          </a:p>
          <a:p>
            <a:r>
              <a:rPr lang="en-US" dirty="0"/>
              <a:t>Those who are more likely to be affected by excessive levels of air pollutants include people with asthma, lower income, and those living close to heavy traffic roads</a:t>
            </a:r>
            <a:r>
              <a:rPr lang="en-US" baseline="30000" dirty="0"/>
              <a:t>35-36</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pPr lvl="0"/>
            <a:r>
              <a:rPr lang="en-US" dirty="0"/>
              <a:t>Underlying evidence base</a:t>
            </a:r>
          </a:p>
        </p:txBody>
      </p:sp>
    </p:spTree>
    <p:extLst>
      <p:ext uri="{BB962C8B-B14F-4D97-AF65-F5344CB8AC3E}">
        <p14:creationId xmlns:p14="http://schemas.microsoft.com/office/powerpoint/2010/main" val="19076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b="0" i="0" dirty="0">
                <a:solidFill>
                  <a:srgbClr val="212121"/>
                </a:solidFill>
                <a:effectLst/>
                <a:latin typeface="Source Sans Pro" panose="020B0503030403020204" pitchFamily="34" charset="0"/>
              </a:rPr>
              <a:t>The CAA requires periodic review of the science upon which the standards are based and the standards themselves</a:t>
            </a:r>
            <a:r>
              <a:rPr lang="en-US" b="0" i="0" baseline="30000" dirty="0">
                <a:solidFill>
                  <a:srgbClr val="212121"/>
                </a:solidFill>
                <a:effectLst/>
                <a:latin typeface="Source Sans Pro" panose="020B0503030403020204" pitchFamily="34" charset="0"/>
              </a:rPr>
              <a:t>23</a:t>
            </a:r>
          </a:p>
          <a:p>
            <a:pPr lvl="1"/>
            <a:r>
              <a:rPr lang="en-US" dirty="0">
                <a:solidFill>
                  <a:srgbClr val="212121"/>
                </a:solidFill>
                <a:latin typeface="Source Sans Pro" panose="020B0503030403020204" pitchFamily="34" charset="0"/>
              </a:rPr>
              <a:t>Planning</a:t>
            </a:r>
          </a:p>
          <a:p>
            <a:pPr lvl="1"/>
            <a:r>
              <a:rPr lang="en-US" b="0" i="0" dirty="0">
                <a:solidFill>
                  <a:srgbClr val="212121"/>
                </a:solidFill>
                <a:effectLst/>
                <a:latin typeface="Source Sans Pro" panose="020B0503030403020204" pitchFamily="34" charset="0"/>
              </a:rPr>
              <a:t>Integrated Science Assessment (ISA)</a:t>
            </a:r>
          </a:p>
          <a:p>
            <a:pPr lvl="1"/>
            <a:r>
              <a:rPr lang="en-US" b="0" i="0" dirty="0">
                <a:solidFill>
                  <a:srgbClr val="212121"/>
                </a:solidFill>
                <a:effectLst/>
                <a:latin typeface="Source Sans Pro" panose="020B0503030403020204" pitchFamily="34" charset="0"/>
              </a:rPr>
              <a:t>Risk/Exposure Assessment (REA)</a:t>
            </a:r>
          </a:p>
          <a:p>
            <a:pPr lvl="1"/>
            <a:r>
              <a:rPr lang="en-US" b="0" i="0" dirty="0">
                <a:solidFill>
                  <a:srgbClr val="212121"/>
                </a:solidFill>
                <a:effectLst/>
                <a:latin typeface="Source Sans Pro" panose="020B0503030403020204" pitchFamily="34" charset="0"/>
              </a:rPr>
              <a:t>Policy Assessment (PA)</a:t>
            </a:r>
          </a:p>
          <a:p>
            <a:pPr lvl="1"/>
            <a:r>
              <a:rPr lang="en-US" b="0" i="0" dirty="0">
                <a:solidFill>
                  <a:srgbClr val="212121"/>
                </a:solidFill>
                <a:effectLst/>
                <a:latin typeface="Source Sans Pro" panose="020B0503030403020204" pitchFamily="34" charset="0"/>
              </a:rPr>
              <a:t>Rulemaking</a:t>
            </a:r>
          </a:p>
          <a:p>
            <a:pPr lvl="1"/>
            <a:endParaRPr lang="en-US" dirty="0">
              <a:solidFill>
                <a:srgbClr val="212121"/>
              </a:solidFill>
              <a:latin typeface="Source Sans Pro" panose="020B0503030403020204" pitchFamily="34" charset="0"/>
            </a:endParaRPr>
          </a:p>
          <a:p>
            <a:r>
              <a:rPr lang="en-US" b="0" i="0" dirty="0">
                <a:solidFill>
                  <a:srgbClr val="212121"/>
                </a:solidFill>
                <a:effectLst/>
                <a:latin typeface="Source Sans Pro" panose="020B0503030403020204" pitchFamily="34" charset="0"/>
              </a:rPr>
              <a:t>Scientific review during the development of these documents is thorough and extensive.  Drafts of all documents are reviewed, and the public has an opportunity to comment on them</a:t>
            </a:r>
            <a:r>
              <a:rPr lang="en-US" b="0" i="0" baseline="30000" dirty="0">
                <a:solidFill>
                  <a:srgbClr val="212121"/>
                </a:solidFill>
                <a:effectLst/>
                <a:latin typeface="Source Sans Pro" panose="020B0503030403020204" pitchFamily="34" charset="0"/>
              </a:rPr>
              <a:t>23</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pPr lvl="0"/>
            <a:r>
              <a:rPr lang="en-US" dirty="0"/>
              <a:t>Development and revision of air quality standards</a:t>
            </a:r>
          </a:p>
        </p:txBody>
      </p:sp>
    </p:spTree>
    <p:extLst>
      <p:ext uri="{BB962C8B-B14F-4D97-AF65-F5344CB8AC3E}">
        <p14:creationId xmlns:p14="http://schemas.microsoft.com/office/powerpoint/2010/main" val="21562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lgn="l"/>
            <a:r>
              <a:rPr lang="en-US" b="0" i="0" dirty="0">
                <a:solidFill>
                  <a:srgbClr val="212121"/>
                </a:solidFill>
                <a:effectLst/>
                <a:latin typeface="Source Sans Pro" panose="020B0503030403020204" pitchFamily="34" charset="0"/>
              </a:rPr>
              <a:t>Compliance monitoring is one of the key components EPA uses to ensure that the regulated community obeys environmental laws and regulations and include</a:t>
            </a:r>
            <a:r>
              <a:rPr lang="en-US" b="0" i="0" baseline="30000" dirty="0">
                <a:solidFill>
                  <a:srgbClr val="212121"/>
                </a:solidFill>
                <a:effectLst/>
                <a:latin typeface="Source Sans Pro" panose="020B0503030403020204" pitchFamily="34" charset="0"/>
              </a:rPr>
              <a:t>37</a:t>
            </a:r>
          </a:p>
          <a:p>
            <a:pPr lvl="1"/>
            <a:r>
              <a:rPr lang="en-US" b="0" i="0" dirty="0">
                <a:solidFill>
                  <a:srgbClr val="212121"/>
                </a:solidFill>
                <a:effectLst/>
                <a:latin typeface="Source Sans Pro" panose="020B0503030403020204" pitchFamily="34" charset="0"/>
              </a:rPr>
              <a:t>formulation and implementation of compliance monitoring strategies</a:t>
            </a:r>
          </a:p>
          <a:p>
            <a:pPr lvl="1"/>
            <a:r>
              <a:rPr lang="en-US" b="0" i="0" dirty="0">
                <a:solidFill>
                  <a:srgbClr val="212121"/>
                </a:solidFill>
                <a:effectLst/>
                <a:latin typeface="Source Sans Pro" panose="020B0503030403020204" pitchFamily="34" charset="0"/>
              </a:rPr>
              <a:t>on-site compliance monitoring </a:t>
            </a:r>
          </a:p>
          <a:p>
            <a:pPr lvl="2"/>
            <a:r>
              <a:rPr lang="en-US" b="0" i="0" dirty="0">
                <a:solidFill>
                  <a:srgbClr val="212121"/>
                </a:solidFill>
                <a:effectLst/>
                <a:latin typeface="Source Sans Pro" panose="020B0503030403020204" pitchFamily="34" charset="0"/>
              </a:rPr>
              <a:t>  inspections, evaluations, and investigations </a:t>
            </a:r>
          </a:p>
          <a:p>
            <a:pPr lvl="1"/>
            <a:r>
              <a:rPr lang="en-US" b="0" i="0" dirty="0">
                <a:solidFill>
                  <a:srgbClr val="212121"/>
                </a:solidFill>
                <a:effectLst/>
                <a:latin typeface="Source Sans Pro" panose="020B0503030403020204" pitchFamily="34" charset="0"/>
              </a:rPr>
              <a:t>off-site compliance monitoring</a:t>
            </a:r>
            <a:endParaRPr lang="en-US" dirty="0">
              <a:solidFill>
                <a:srgbClr val="212121"/>
              </a:solidFill>
              <a:latin typeface="Source Sans Pro" panose="020B0503030403020204" pitchFamily="34" charset="0"/>
            </a:endParaRPr>
          </a:p>
          <a:p>
            <a:pPr lvl="2"/>
            <a:r>
              <a:rPr lang="en-US" b="0" i="0" dirty="0">
                <a:solidFill>
                  <a:srgbClr val="212121"/>
                </a:solidFill>
                <a:effectLst/>
                <a:latin typeface="Source Sans Pro" panose="020B0503030403020204" pitchFamily="34" charset="0"/>
              </a:rPr>
              <a:t> data collection, review, reporting, program coordination, oversight, and support</a:t>
            </a:r>
          </a:p>
          <a:p>
            <a:pPr lvl="1"/>
            <a:r>
              <a:rPr lang="en-US" b="0" i="0" dirty="0">
                <a:solidFill>
                  <a:srgbClr val="212121"/>
                </a:solidFill>
                <a:effectLst/>
                <a:latin typeface="Source Sans Pro" panose="020B0503030403020204" pitchFamily="34" charset="0"/>
              </a:rPr>
              <a:t>inspector training, credentialing, and support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pPr lvl="0"/>
            <a:r>
              <a:rPr lang="en-US" dirty="0"/>
              <a:t>Compliance monitoring</a:t>
            </a:r>
          </a:p>
        </p:txBody>
      </p:sp>
    </p:spTree>
    <p:extLst>
      <p:ext uri="{BB962C8B-B14F-4D97-AF65-F5344CB8AC3E}">
        <p14:creationId xmlns:p14="http://schemas.microsoft.com/office/powerpoint/2010/main" val="56121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Lecture #4: Air Quality Standards and Health</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692771"/>
          </a:xfrm>
          <a:prstGeom prst="rect">
            <a:avLst/>
          </a:prstGeom>
          <a:noFill/>
        </p:spPr>
        <p:txBody>
          <a:bodyPr wrap="square" rtlCol="0">
            <a:spAutoFit/>
          </a:bodyPr>
          <a:lstStyle/>
          <a:p>
            <a:pPr algn="ctr"/>
            <a:r>
              <a:rPr lang="en-US" sz="2400" b="1" dirty="0"/>
              <a:t>Juan Aguilera </a:t>
            </a:r>
            <a:r>
              <a:rPr lang="en-US" sz="2000" b="1" dirty="0"/>
              <a:t>MD, PhD, MPH</a:t>
            </a:r>
          </a:p>
          <a:p>
            <a:pPr algn="ctr"/>
            <a:r>
              <a:rPr lang="en-US" sz="2000" b="1" dirty="0"/>
              <a:t>University of Texas at El Paso</a:t>
            </a:r>
          </a:p>
          <a:p>
            <a:pPr algn="ctr"/>
            <a:r>
              <a:rPr lang="en-US" sz="2000" b="1" dirty="0">
                <a:hlinkClick r:id="rId3"/>
              </a:rPr>
              <a:t>jaaguilera2@utep.edu</a:t>
            </a:r>
            <a:r>
              <a:rPr lang="en-US" sz="2000" b="1" dirty="0"/>
              <a:t> +1 (915) 274-3475</a:t>
            </a:r>
          </a:p>
          <a:p>
            <a:pPr algn="ctr"/>
            <a:r>
              <a:rPr lang="en-US" sz="2000" b="1" dirty="0"/>
              <a:t>The author declares that there is no conflict of interest</a:t>
            </a:r>
          </a:p>
          <a:p>
            <a:pPr algn="ctr"/>
            <a:r>
              <a:rPr lang="en-US" sz="2000" b="1" dirty="0"/>
              <a:t>Lecture Track(s): HT/TT</a:t>
            </a:r>
            <a:endParaRPr lang="en-US" sz="20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pPr algn="l"/>
            <a:r>
              <a:rPr lang="en-US" dirty="0"/>
              <a:t>The noncompliance penalty provision requires EPA to assess and collect a noncompliance penalty against three stationary source categories</a:t>
            </a:r>
            <a:r>
              <a:rPr lang="en-US" baseline="30000" dirty="0"/>
              <a:t>37</a:t>
            </a:r>
          </a:p>
          <a:p>
            <a:pPr lvl="1"/>
            <a:r>
              <a:rPr lang="en-US" b="0" i="0" dirty="0">
                <a:solidFill>
                  <a:srgbClr val="212121"/>
                </a:solidFill>
                <a:effectLst/>
                <a:latin typeface="Source Sans Pro" panose="020B0503030403020204" pitchFamily="34" charset="0"/>
              </a:rPr>
              <a:t>Major sources</a:t>
            </a:r>
          </a:p>
          <a:p>
            <a:pPr lvl="1"/>
            <a:r>
              <a:rPr lang="en-US" dirty="0"/>
              <a:t>Sources not in compliance with an emission limitation or standard</a:t>
            </a:r>
          </a:p>
          <a:p>
            <a:pPr lvl="1"/>
            <a:r>
              <a:rPr lang="en-US" dirty="0"/>
              <a:t>Sources subject to a nonferrous smelter order, or other order of consent decree</a:t>
            </a:r>
          </a:p>
          <a:p>
            <a:r>
              <a:rPr lang="en-US" dirty="0"/>
              <a:t>Noncompliance penalty</a:t>
            </a:r>
            <a:r>
              <a:rPr lang="en-US" baseline="30000" dirty="0"/>
              <a:t>37</a:t>
            </a:r>
            <a:r>
              <a:rPr lang="en-US" dirty="0"/>
              <a:t> </a:t>
            </a:r>
          </a:p>
          <a:p>
            <a:pPr lvl="1"/>
            <a:r>
              <a:rPr lang="en-US" dirty="0"/>
              <a:t>Within 45 days of receipt of a notice, a source must do one of two things: </a:t>
            </a:r>
          </a:p>
          <a:p>
            <a:pPr lvl="2"/>
            <a:r>
              <a:rPr lang="en-US" dirty="0"/>
              <a:t>calculate the amount of the noncompliance and submit to EPA the calculation, a proposed payment schedule, and necessary information for independent verification of the penalty calculation</a:t>
            </a:r>
          </a:p>
          <a:p>
            <a:pPr lvl="2"/>
            <a:r>
              <a:rPr lang="en-US" dirty="0"/>
              <a:t>Or file a petition for reconsideration challenging the finding of a violation</a:t>
            </a:r>
            <a:endParaRPr lang="en-US" b="0" i="0" dirty="0">
              <a:solidFill>
                <a:srgbClr val="212121"/>
              </a:solidFill>
              <a:effectLst/>
              <a:latin typeface="Source Sans Pro" panose="020B0503030403020204" pitchFamily="34" charset="0"/>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pPr lvl="0"/>
            <a:r>
              <a:rPr lang="en-US" dirty="0"/>
              <a:t>Non-compliance</a:t>
            </a:r>
          </a:p>
        </p:txBody>
      </p:sp>
    </p:spTree>
    <p:extLst>
      <p:ext uri="{BB962C8B-B14F-4D97-AF65-F5344CB8AC3E}">
        <p14:creationId xmlns:p14="http://schemas.microsoft.com/office/powerpoint/2010/main" val="238972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Many studies have focused on respiratory diseases, however substantial evidence indicates air pollution as a risk factor for cardiovascular disease</a:t>
            </a:r>
            <a:r>
              <a:rPr lang="en-US" baseline="30000" dirty="0"/>
              <a:t>38</a:t>
            </a:r>
          </a:p>
          <a:p>
            <a:r>
              <a:rPr lang="en-US" b="0" i="0" dirty="0">
                <a:solidFill>
                  <a:srgbClr val="212121"/>
                </a:solidFill>
                <a:effectLst/>
              </a:rPr>
              <a:t>Criteria air pollutants are monitored under the </a:t>
            </a:r>
            <a:r>
              <a:rPr lang="en-US" dirty="0"/>
              <a:t>under NAAQS. However, t</a:t>
            </a:r>
            <a:r>
              <a:rPr lang="en-US" b="0" i="0" dirty="0">
                <a:solidFill>
                  <a:srgbClr val="212121"/>
                </a:solidFill>
                <a:effectLst/>
              </a:rPr>
              <a:t>here are other air pollutants</a:t>
            </a:r>
            <a:r>
              <a:rPr lang="en-US" dirty="0">
                <a:solidFill>
                  <a:srgbClr val="212121"/>
                </a:solidFill>
              </a:rPr>
              <a:t> which </a:t>
            </a:r>
            <a:r>
              <a:rPr lang="en-US" b="0" i="0" dirty="0">
                <a:solidFill>
                  <a:srgbClr val="212121"/>
                </a:solidFill>
                <a:effectLst/>
              </a:rPr>
              <a:t>are known or suspected to cause serious health effects</a:t>
            </a:r>
            <a:r>
              <a:rPr lang="en-US" b="0" i="0" baseline="30000" dirty="0">
                <a:solidFill>
                  <a:srgbClr val="212121"/>
                </a:solidFill>
                <a:effectLst/>
              </a:rPr>
              <a:t>22</a:t>
            </a:r>
          </a:p>
          <a:p>
            <a:r>
              <a:rPr lang="en-US" dirty="0">
                <a:solidFill>
                  <a:srgbClr val="212121"/>
                </a:solidFill>
              </a:rPr>
              <a:t>Air quality standards and compliance monitoring are crucial to decrease the exposure to air pollution</a:t>
            </a:r>
            <a:r>
              <a:rPr lang="en-US" baseline="30000" dirty="0">
                <a:solidFill>
                  <a:srgbClr val="212121"/>
                </a:solidFill>
              </a:rPr>
              <a:t>37</a:t>
            </a:r>
            <a:endParaRPr lang="en-US" baseline="30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Additional research is required to understand the biologic mechanisms that link exposure to air pollutants with increases in morbidity and mortality from cardiopulmonary causes</a:t>
            </a:r>
          </a:p>
          <a:p>
            <a:r>
              <a:rPr lang="en-US" dirty="0"/>
              <a:t>Recent studies suggest mechanistic pathways probably include</a:t>
            </a:r>
            <a:r>
              <a:rPr lang="en-US" baseline="30000" dirty="0"/>
              <a:t>39-41</a:t>
            </a:r>
            <a:endParaRPr lang="en-US" dirty="0"/>
          </a:p>
          <a:p>
            <a:pPr lvl="1"/>
            <a:r>
              <a:rPr lang="en-US" dirty="0"/>
              <a:t>pulmonary and systemic oxidative stress and inflammation</a:t>
            </a:r>
          </a:p>
          <a:p>
            <a:pPr lvl="1"/>
            <a:r>
              <a:rPr lang="en-US" dirty="0"/>
              <a:t>enhanced initiation and progression of atherosclerosis</a:t>
            </a:r>
          </a:p>
          <a:p>
            <a:pPr lvl="1"/>
            <a:r>
              <a:rPr lang="en-US" dirty="0"/>
              <a:t>altered cardiac autonomic function</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control of air pollution represents an important opportunity to prevent disease</a:t>
            </a:r>
          </a:p>
          <a:p>
            <a:r>
              <a:rPr lang="en-US" dirty="0"/>
              <a:t>Air pollution is a risk factor for pulmonary and cardiovascular disease</a:t>
            </a:r>
          </a:p>
          <a:p>
            <a:r>
              <a:rPr lang="en-US" dirty="0"/>
              <a:t>Decreasing air pollution offers substantial opportunities for disease prevention</a:t>
            </a:r>
          </a:p>
          <a:p>
            <a:r>
              <a:rPr lang="en-US" dirty="0"/>
              <a:t>Continued efforts to improve our air quality are likely to provide additional health benefits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pPr>
              <a:lnSpc>
                <a:spcPct val="120000"/>
              </a:lnSpc>
            </a:pPr>
            <a:r>
              <a:rPr lang="en-US" sz="1800" dirty="0"/>
              <a:t>CAA: Clean Air Act </a:t>
            </a:r>
          </a:p>
          <a:p>
            <a:pPr>
              <a:lnSpc>
                <a:spcPct val="120000"/>
              </a:lnSpc>
            </a:pPr>
            <a:r>
              <a:rPr lang="en-US" sz="1800" dirty="0"/>
              <a:t>CASAC: Clean Air Scientific Advisory Committee</a:t>
            </a:r>
          </a:p>
          <a:p>
            <a:pPr>
              <a:lnSpc>
                <a:spcPct val="120000"/>
              </a:lnSpc>
            </a:pPr>
            <a:r>
              <a:rPr lang="en-US" sz="1800" dirty="0"/>
              <a:t>CO: Carbon Monoxide</a:t>
            </a:r>
          </a:p>
          <a:p>
            <a:pPr>
              <a:lnSpc>
                <a:spcPct val="120000"/>
              </a:lnSpc>
            </a:pPr>
            <a:r>
              <a:rPr lang="en-US" sz="1800" dirty="0"/>
              <a:t>EPA: Environmental Protection Agency </a:t>
            </a:r>
          </a:p>
          <a:p>
            <a:pPr>
              <a:lnSpc>
                <a:spcPct val="120000"/>
              </a:lnSpc>
            </a:pPr>
            <a:r>
              <a:rPr lang="en-US" sz="1800" dirty="0"/>
              <a:t>NAAQS: National Ambient Air Quality Standards </a:t>
            </a:r>
          </a:p>
          <a:p>
            <a:pPr>
              <a:lnSpc>
                <a:spcPct val="120000"/>
              </a:lnSpc>
            </a:pPr>
            <a:r>
              <a:rPr lang="en-US" sz="1800" dirty="0"/>
              <a:t>NO</a:t>
            </a:r>
            <a:r>
              <a:rPr lang="en-US" sz="1800" baseline="-25000" dirty="0"/>
              <a:t>2</a:t>
            </a:r>
            <a:r>
              <a:rPr lang="en-US" sz="1800" dirty="0"/>
              <a:t>: Nitrogen Dioxide</a:t>
            </a:r>
          </a:p>
          <a:p>
            <a:pPr>
              <a:lnSpc>
                <a:spcPct val="120000"/>
              </a:lnSpc>
            </a:pPr>
            <a:r>
              <a:rPr lang="en-US" sz="1800" dirty="0"/>
              <a:t>O</a:t>
            </a:r>
            <a:r>
              <a:rPr lang="en-US" sz="1800" baseline="-25000" dirty="0"/>
              <a:t>3</a:t>
            </a:r>
            <a:r>
              <a:rPr lang="en-US" sz="1800" dirty="0"/>
              <a:t>: Ozone</a:t>
            </a:r>
          </a:p>
          <a:p>
            <a:pPr>
              <a:lnSpc>
                <a:spcPct val="120000"/>
              </a:lnSpc>
            </a:pPr>
            <a:r>
              <a:rPr lang="en-US" sz="1800" dirty="0"/>
              <a:t>PM: Particulate Matter</a:t>
            </a:r>
          </a:p>
          <a:p>
            <a:pPr lvl="1">
              <a:lnSpc>
                <a:spcPct val="120000"/>
              </a:lnSpc>
            </a:pPr>
            <a:r>
              <a:rPr lang="en-US" sz="1800" dirty="0"/>
              <a:t>PM</a:t>
            </a:r>
            <a:r>
              <a:rPr lang="en-US" sz="1800" baseline="-25000" dirty="0"/>
              <a:t>10</a:t>
            </a:r>
            <a:r>
              <a:rPr lang="en-US" sz="1800" dirty="0"/>
              <a:t>: inhalable particles, with diameters that are generally 10 micrometers and smaller</a:t>
            </a:r>
          </a:p>
          <a:p>
            <a:pPr lvl="1">
              <a:lnSpc>
                <a:spcPct val="120000"/>
              </a:lnSpc>
            </a:pPr>
            <a:r>
              <a:rPr lang="en-US" sz="1800" dirty="0"/>
              <a:t>PM</a:t>
            </a:r>
            <a:r>
              <a:rPr lang="en-US" sz="1800" baseline="-25000" dirty="0"/>
              <a:t>2.5</a:t>
            </a:r>
            <a:r>
              <a:rPr lang="en-US" sz="1800" dirty="0"/>
              <a:t>: fine inhalable particles, with diameters that are generally 2.5 micrometers and smaller</a:t>
            </a:r>
          </a:p>
          <a:p>
            <a:pPr>
              <a:lnSpc>
                <a:spcPct val="120000"/>
              </a:lnSpc>
            </a:pPr>
            <a:r>
              <a:rPr lang="en-US" sz="1800" dirty="0"/>
              <a:t>SO</a:t>
            </a:r>
            <a:r>
              <a:rPr lang="en-US" sz="1800" baseline="-25000" dirty="0"/>
              <a:t>2</a:t>
            </a:r>
            <a:r>
              <a:rPr lang="en-US" sz="1800" dirty="0"/>
              <a:t>: Sulfur Dioxide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168057" cy="4771129"/>
          </a:xfrm>
        </p:spPr>
        <p:txBody>
          <a:bodyPr>
            <a:noAutofit/>
          </a:bodyPr>
          <a:lstStyle/>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 Pope CA III, 2000. Epidemiology of fine particulate air pollution and human health: biologic mechanisms and who’s at risk? Environ Health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Perspect</a:t>
            </a:r>
            <a:r>
              <a:rPr lang="en-US" sz="1050" dirty="0">
                <a:effectLst/>
                <a:latin typeface="Calibri" panose="020F0502020204030204" pitchFamily="34" charset="0"/>
                <a:ea typeface="Calibri" panose="020F0502020204030204" pitchFamily="34" charset="0"/>
                <a:cs typeface="Times New Roman" panose="02020603050405020304" pitchFamily="18" charset="0"/>
              </a:rPr>
              <a:t>, 108:Suppl 4, pp.713-23.</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 Lave LB,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Seskin</a:t>
            </a:r>
            <a:r>
              <a:rPr lang="en-US" sz="1050" dirty="0">
                <a:effectLst/>
                <a:latin typeface="Calibri" panose="020F0502020204030204" pitchFamily="34" charset="0"/>
                <a:ea typeface="Calibri" panose="020F0502020204030204" pitchFamily="34" charset="0"/>
                <a:cs typeface="Times New Roman" panose="02020603050405020304" pitchFamily="18" charset="0"/>
              </a:rPr>
              <a:t> EP, 1970. Air pollution and human health. Science, 169, pp.723-33.</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 Pope CA III, 1989. Respiratory disease associated with community air pollution and a steel mill, Utah Valley. Am J Public Health, 79, pp.623-8.</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4. Schwartz J, Dockery DW, 1992. Increased mortality in Philadelphia associated with daily air pollution concentrations. Am Rev Respir Dis, 145, pp.600-4.</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5. Dockery DW, Pope CA III, Xu X, et al, 1993. An association between air pollution and mortality in six U.S. cities. 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050" dirty="0">
                <a:effectLst/>
                <a:latin typeface="Calibri" panose="020F0502020204030204" pitchFamily="34" charset="0"/>
                <a:ea typeface="Calibri" panose="020F0502020204030204" pitchFamily="34" charset="0"/>
                <a:cs typeface="Times New Roman" panose="02020603050405020304" pitchFamily="18" charset="0"/>
              </a:rPr>
              <a:t> J Med, 329, pp.1753-9.</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6. National Air Quality Standards Act, 1970)</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7.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Bennear</a:t>
            </a:r>
            <a:r>
              <a:rPr lang="en-US" sz="1050" dirty="0">
                <a:effectLst/>
                <a:latin typeface="Calibri" panose="020F0502020204030204" pitchFamily="34" charset="0"/>
                <a:ea typeface="Calibri" panose="020F0502020204030204" pitchFamily="34" charset="0"/>
                <a:cs typeface="Times New Roman" panose="02020603050405020304" pitchFamily="18" charset="0"/>
              </a:rPr>
              <a:t> Lori Snyder,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Coglianese</a:t>
            </a:r>
            <a:r>
              <a:rPr lang="en-US" sz="1050" dirty="0">
                <a:effectLst/>
                <a:latin typeface="Calibri" panose="020F0502020204030204" pitchFamily="34" charset="0"/>
                <a:ea typeface="Calibri" panose="020F0502020204030204" pitchFamily="34" charset="0"/>
                <a:cs typeface="Times New Roman" panose="02020603050405020304" pitchFamily="18" charset="0"/>
              </a:rPr>
              <a:t> Cary, 2005. Measuring Progress: Program Evaluation of Environmental Policies. Environment: Science and Policy for Sustainable Development, 47, pp. 22–39.</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8.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Zigler</a:t>
            </a:r>
            <a:r>
              <a:rPr lang="en-US" sz="1050" dirty="0">
                <a:effectLst/>
                <a:latin typeface="Calibri" panose="020F0502020204030204" pitchFamily="34" charset="0"/>
                <a:ea typeface="Calibri" panose="020F0502020204030204" pitchFamily="34" charset="0"/>
                <a:cs typeface="Times New Roman" panose="02020603050405020304" pitchFamily="18" charset="0"/>
              </a:rPr>
              <a:t> Corwin Matthew,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Dominici</a:t>
            </a:r>
            <a:r>
              <a:rPr lang="en-US" sz="1050" dirty="0">
                <a:effectLst/>
                <a:latin typeface="Calibri" panose="020F0502020204030204" pitchFamily="34" charset="0"/>
                <a:ea typeface="Calibri" panose="020F0502020204030204" pitchFamily="34" charset="0"/>
                <a:cs typeface="Times New Roman" panose="02020603050405020304" pitchFamily="18" charset="0"/>
              </a:rPr>
              <a:t> Francesca, 2014. Point: Clarifying Policy Evidence With Potential-Outcomes Thinking Beyond Exposure-Response Estimation in Air Pollution Epidemiology. American Journal of Epidemiology, 180, pp.1133–1140.</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9. Pope CA III, Thun MJ, Namboodiri MM, et al, 1995. Particulate air pollution as a predictor of mortality in a prospective study of US adults. Am J Respir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Crit</a:t>
            </a:r>
            <a:r>
              <a:rPr lang="en-US" sz="1050" dirty="0">
                <a:effectLst/>
                <a:latin typeface="Calibri" panose="020F0502020204030204" pitchFamily="34" charset="0"/>
                <a:ea typeface="Calibri" panose="020F0502020204030204" pitchFamily="34" charset="0"/>
                <a:cs typeface="Times New Roman" panose="02020603050405020304" pitchFamily="18" charset="0"/>
              </a:rPr>
              <a:t> Care Med,151, pp.669-74.</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10. Brook RD, Franklin B, Cascio W, et al, 2004. Air pollution and cardiovascular disease: a statement for healthcare professionals from the Expert Panel on Population and Prevention Science of the American Heart Association. Circulation, 109, pp.2655-71.</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11. Clancy L, Goodman P, Sinclair H, Dockery DW, 2002. Effect of air-pollution control on death rates in Dublin, Ireland: an intervention study. Lancet, 360, pp.1210-4.</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12. Hoek G,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Brunekreef</a:t>
            </a:r>
            <a:r>
              <a:rPr lang="en-US" sz="1050" dirty="0">
                <a:effectLst/>
                <a:latin typeface="Calibri" panose="020F0502020204030204" pitchFamily="34" charset="0"/>
                <a:ea typeface="Calibri" panose="020F0502020204030204" pitchFamily="34" charset="0"/>
                <a:cs typeface="Times New Roman" panose="02020603050405020304" pitchFamily="18" charset="0"/>
              </a:rPr>
              <a:t> B,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Goldbohm</a:t>
            </a:r>
            <a:r>
              <a:rPr lang="en-US" sz="1050" dirty="0">
                <a:effectLst/>
                <a:latin typeface="Calibri" panose="020F0502020204030204" pitchFamily="34" charset="0"/>
                <a:ea typeface="Calibri" panose="020F0502020204030204" pitchFamily="34" charset="0"/>
                <a:cs typeface="Times New Roman" panose="02020603050405020304" pitchFamily="18" charset="0"/>
              </a:rPr>
              <a:t> S, Fischer P, van den Brandt PA, 2002. Association between mortality and indicators of traffic-related air pollution in the Netherlands: a cohort study. Lancet, 360, pp.1203-9.</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13. Pope CA III, Burnett RT, Thun MJ, et al, 2002. Lung cancer, cardiopulmonary mortality, and long-term exposure to fine particulate air pollution. JAMA, 287, pp.1132-41.</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14.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Gauderman</a:t>
            </a:r>
            <a:r>
              <a:rPr lang="en-US" sz="1050" dirty="0">
                <a:effectLst/>
                <a:latin typeface="Calibri" panose="020F0502020204030204" pitchFamily="34" charset="0"/>
                <a:ea typeface="Calibri" panose="020F0502020204030204" pitchFamily="34" charset="0"/>
                <a:cs typeface="Times New Roman" panose="02020603050405020304" pitchFamily="18" charset="0"/>
              </a:rPr>
              <a:t> WJ,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Avol</a:t>
            </a:r>
            <a:r>
              <a:rPr lang="en-US" sz="1050" dirty="0">
                <a:effectLst/>
                <a:latin typeface="Calibri" panose="020F0502020204030204" pitchFamily="34" charset="0"/>
                <a:ea typeface="Calibri" panose="020F0502020204030204" pitchFamily="34" charset="0"/>
                <a:cs typeface="Times New Roman" panose="02020603050405020304" pitchFamily="18" charset="0"/>
              </a:rPr>
              <a:t> E, Gilliland F, et al, 2004. The effect of air pollution on lung development from 10 to 18 years of age. 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Engl</a:t>
            </a:r>
            <a:r>
              <a:rPr lang="en-US" sz="1050" dirty="0">
                <a:effectLst/>
                <a:latin typeface="Calibri" panose="020F0502020204030204" pitchFamily="34" charset="0"/>
                <a:ea typeface="Calibri" panose="020F0502020204030204" pitchFamily="34" charset="0"/>
                <a:cs typeface="Times New Roman" panose="02020603050405020304" pitchFamily="18" charset="0"/>
              </a:rPr>
              <a:t> J Med, 351, pp.1057-67.</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15. Environmental Protection Agency, 2018. Criteria Air Pollutants. Retrieved August 13, 2020, from https://www.epa.gov/criteria-air-pollutants</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16. Environmental Protection Agency, 2018. Particulate Matter (PM) Basics. Retrieved August 13, 2020, from https://www.epa.gov/pm-pollution/particulate-matter-pm-basics</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17. Environmental Protection Agency, 2020. Ground-level Ozone Basics. Retrieved August 13, 2020, from https://www.epa.gov/ground-level-ozone-pollution/ground-level-ozone-basics</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18. Environmental Protection Agency, 2016. Basic Information about NO2. Retrieved August 13, 2020, from https://www.epa.gov/no2-pollution/basic-information-about-no2</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19. Environmental Protection Agency, 2019. Sulfur Dioxide Basics. Retrieved August 14, 2020, from </a:t>
            </a:r>
            <a:r>
              <a:rPr lang="en-US" sz="1050" dirty="0">
                <a:latin typeface="Calibri" panose="020F0502020204030204" pitchFamily="34" charset="0"/>
                <a:ea typeface="Calibri" panose="020F0502020204030204" pitchFamily="34" charset="0"/>
                <a:cs typeface="Times New Roman" panose="02020603050405020304" pitchFamily="18" charset="0"/>
              </a:rPr>
              <a:t>https://www.epa.gov/so2-pollution/sulfur-dioxide-basics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20. Environmental Protection Agency, 2016. Basic Information about Carbon Monoxide (CO) Outdoor Air Pollution. Retrieved August 14, 2020, from </a:t>
            </a:r>
            <a:r>
              <a:rPr lang="en-US" sz="1050" dirty="0">
                <a:latin typeface="Calibri" panose="020F0502020204030204" pitchFamily="34" charset="0"/>
                <a:ea typeface="Calibri" panose="020F0502020204030204" pitchFamily="34" charset="0"/>
                <a:cs typeface="Times New Roman" panose="02020603050405020304" pitchFamily="18" charset="0"/>
              </a:rPr>
              <a:t>https://www.epa.gov/co-pollution/basic-information-about-carbon-monoxide-co-outdoor-air-pollution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21.Environmental Protection Agency, 2017. Basic Information about Lead Air Pollution. Retrieved August 14, 2020, from https://www.epa.gov/lead-air-pollution/basic-information-about-lead-air-pollution</a:t>
            </a:r>
          </a:p>
          <a:p>
            <a:pPr marL="0" indent="0">
              <a:lnSpc>
                <a:spcPct val="107000"/>
              </a:lnSpc>
              <a:spcBef>
                <a:spcPts val="0"/>
              </a:spcBef>
              <a:buNone/>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3722179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19398" y="1204090"/>
            <a:ext cx="10302170" cy="4449819"/>
          </a:xfrm>
        </p:spPr>
        <p:txBody>
          <a:bodyPr>
            <a:noAutofit/>
          </a:bodyPr>
          <a:lstStyle/>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22. Environmental Protection Agency, 2018. Hazardous Air Pollutants. Retrieved August 13, 2020, from https://www.epa.gov/haps</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23. Environmental Protection Agency, 2017. Clean Air Act Text. Retrieved August 14, 2020, from https://www.epa.gov/clean-air-act-overview/clean-air-act-text</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24.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Dominici</a:t>
            </a:r>
            <a:r>
              <a:rPr lang="en-US" sz="1050" dirty="0">
                <a:effectLst/>
                <a:latin typeface="Calibri" panose="020F0502020204030204" pitchFamily="34" charset="0"/>
                <a:ea typeface="Calibri" panose="020F0502020204030204" pitchFamily="34" charset="0"/>
                <a:cs typeface="Times New Roman" panose="02020603050405020304" pitchFamily="18" charset="0"/>
              </a:rPr>
              <a:t>, 2010)</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25. Watson, A. Y., Bates, R. R., &amp; Kennedy, D. (1988). Assessment of human exposure to air pollution: methods, measurements, and models. In Air pollution, the automobile, and public health. National Academies Press (US).</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26. Kim, K.-H., Kabir, E. &amp; Kabir, S. 2015. A review on the human health impact of airborne particulate matter. Environment international, 74, 136–143.</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27. Atkinson, R. W., Fuller, G. W., Anderson, H. R., Harrison, R. M. &amp; Armstrong, B. 2010. Urban ambient particle metrics and health: a time-series analysis. Epidemiology, 21, 501-511.</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28.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Cadelis</a:t>
            </a:r>
            <a:r>
              <a:rPr lang="en-US" sz="1050" dirty="0">
                <a:effectLst/>
                <a:latin typeface="Calibri" panose="020F0502020204030204" pitchFamily="34" charset="0"/>
                <a:ea typeface="Calibri" panose="020F0502020204030204" pitchFamily="34" charset="0"/>
                <a:cs typeface="Times New Roman" panose="02020603050405020304" pitchFamily="18" charset="0"/>
              </a:rPr>
              <a:t>, G.,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Tourres</a:t>
            </a:r>
            <a:r>
              <a:rPr lang="en-US" sz="1050" dirty="0">
                <a:effectLst/>
                <a:latin typeface="Calibri" panose="020F0502020204030204" pitchFamily="34" charset="0"/>
                <a:ea typeface="Calibri" panose="020F0502020204030204" pitchFamily="34" charset="0"/>
                <a:cs typeface="Times New Roman" panose="02020603050405020304" pitchFamily="18" charset="0"/>
              </a:rPr>
              <a:t>, R.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Molinie</a:t>
            </a:r>
            <a:r>
              <a:rPr lang="en-US" sz="1050" dirty="0">
                <a:effectLst/>
                <a:latin typeface="Calibri" panose="020F0502020204030204" pitchFamily="34" charset="0"/>
                <a:ea typeface="Calibri" panose="020F0502020204030204" pitchFamily="34" charset="0"/>
                <a:cs typeface="Times New Roman" panose="02020603050405020304" pitchFamily="18" charset="0"/>
              </a:rPr>
              <a:t>, J. 2014. Short-term effects of the particulate pollutants contained in Saharan dust on the visits of children to the emergency department due to asthmatic conditions in Guadeloupe (French Archipelago of the Caribbean).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050" dirty="0">
                <a:effectLst/>
                <a:latin typeface="Calibri" panose="020F0502020204030204" pitchFamily="34" charset="0"/>
                <a:ea typeface="Calibri" panose="020F0502020204030204" pitchFamily="34" charset="0"/>
                <a:cs typeface="Times New Roman" panose="02020603050405020304" pitchFamily="18" charset="0"/>
              </a:rPr>
              <a:t> one, 9, e91136.</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29. Eze, I. C.,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Hemkens</a:t>
            </a:r>
            <a:r>
              <a:rPr lang="en-US" sz="1050" dirty="0">
                <a:effectLst/>
                <a:latin typeface="Calibri" panose="020F0502020204030204" pitchFamily="34" charset="0"/>
                <a:ea typeface="Calibri" panose="020F0502020204030204" pitchFamily="34" charset="0"/>
                <a:cs typeface="Times New Roman" panose="02020603050405020304" pitchFamily="18" charset="0"/>
              </a:rPr>
              <a:t>, L. G., Bucher, H. C., Hoffmann, B., Schindler, C.,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Künzli</a:t>
            </a:r>
            <a:r>
              <a:rPr lang="en-US" sz="1050" dirty="0">
                <a:effectLst/>
                <a:latin typeface="Calibri" panose="020F0502020204030204" pitchFamily="34" charset="0"/>
                <a:ea typeface="Calibri" panose="020F0502020204030204" pitchFamily="34" charset="0"/>
                <a:cs typeface="Times New Roman" panose="02020603050405020304" pitchFamily="18" charset="0"/>
              </a:rPr>
              <a:t>, 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Schikowski</a:t>
            </a:r>
            <a:r>
              <a:rPr lang="en-US" sz="1050" dirty="0">
                <a:effectLst/>
                <a:latin typeface="Calibri" panose="020F0502020204030204" pitchFamily="34" charset="0"/>
                <a:ea typeface="Calibri" panose="020F0502020204030204" pitchFamily="34" charset="0"/>
                <a:cs typeface="Times New Roman" panose="02020603050405020304" pitchFamily="18" charset="0"/>
              </a:rPr>
              <a:t>, T. &amp; Probst-</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Hensch</a:t>
            </a:r>
            <a:r>
              <a:rPr lang="en-US" sz="1050" dirty="0">
                <a:effectLst/>
                <a:latin typeface="Calibri" panose="020F0502020204030204" pitchFamily="34" charset="0"/>
                <a:ea typeface="Calibri" panose="020F0502020204030204" pitchFamily="34" charset="0"/>
                <a:cs typeface="Times New Roman" panose="02020603050405020304" pitchFamily="18" charset="0"/>
              </a:rPr>
              <a:t>, N. M. 2015. Association between ambient air pollution and diabetes mellitus in Europe and North America: systematic review and meta-analysis. Environmental health perspectives, 123, 381-389.</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30. Zheng, X.-Y., Ding, H., Jiang, L.-N., Chen, S.-W., Zheng, J.-P.,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Qiu</a:t>
            </a:r>
            <a:r>
              <a:rPr lang="en-US" sz="1050" dirty="0">
                <a:effectLst/>
                <a:latin typeface="Calibri" panose="020F0502020204030204" pitchFamily="34" charset="0"/>
                <a:ea typeface="Calibri" panose="020F0502020204030204" pitchFamily="34" charset="0"/>
                <a:cs typeface="Times New Roman" panose="02020603050405020304" pitchFamily="18" charset="0"/>
              </a:rPr>
              <a:t>, M., Zhou, Y.-X., Chen, Q. &amp; Guan, W.-J. 2015. Association between air pollutants and asthma emergency room visits and hospital admissions in time series studies: a systematic review and meta-analysis.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050" dirty="0">
                <a:effectLst/>
                <a:latin typeface="Calibri" panose="020F0502020204030204" pitchFamily="34" charset="0"/>
                <a:ea typeface="Calibri" panose="020F0502020204030204" pitchFamily="34" charset="0"/>
                <a:cs typeface="Times New Roman" panose="02020603050405020304" pitchFamily="18" charset="0"/>
              </a:rPr>
              <a:t> one, 10, e0138146.</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31.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Giorgini</a:t>
            </a:r>
            <a:r>
              <a:rPr lang="en-US" sz="1050" dirty="0">
                <a:effectLst/>
                <a:latin typeface="Calibri" panose="020F0502020204030204" pitchFamily="34" charset="0"/>
                <a:ea typeface="Calibri" panose="020F0502020204030204" pitchFamily="34" charset="0"/>
                <a:cs typeface="Times New Roman" panose="02020603050405020304" pitchFamily="18" charset="0"/>
              </a:rPr>
              <a:t>, P., Di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Giosia</a:t>
            </a:r>
            <a:r>
              <a:rPr lang="en-US" sz="1050" dirty="0">
                <a:effectLst/>
                <a:latin typeface="Calibri" panose="020F0502020204030204" pitchFamily="34" charset="0"/>
                <a:ea typeface="Calibri" panose="020F0502020204030204" pitchFamily="34" charset="0"/>
                <a:cs typeface="Times New Roman" panose="02020603050405020304" pitchFamily="18" charset="0"/>
              </a:rPr>
              <a:t>, P., Grassi, D.,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Rubenfire</a:t>
            </a:r>
            <a:r>
              <a:rPr lang="en-US" sz="1050" dirty="0">
                <a:effectLst/>
                <a:latin typeface="Calibri" panose="020F0502020204030204" pitchFamily="34" charset="0"/>
                <a:ea typeface="Calibri" panose="020F0502020204030204" pitchFamily="34" charset="0"/>
                <a:cs typeface="Times New Roman" panose="02020603050405020304" pitchFamily="18" charset="0"/>
              </a:rPr>
              <a:t>, M., D Brook, R.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Ferri</a:t>
            </a:r>
            <a:r>
              <a:rPr lang="en-US" sz="1050" dirty="0">
                <a:effectLst/>
                <a:latin typeface="Calibri" panose="020F0502020204030204" pitchFamily="34" charset="0"/>
                <a:ea typeface="Calibri" panose="020F0502020204030204" pitchFamily="34" charset="0"/>
                <a:cs typeface="Times New Roman" panose="02020603050405020304" pitchFamily="18" charset="0"/>
              </a:rPr>
              <a:t>, C. 2016. Air pollution exposure and blood pressure: an updated review of the literature. Current pharmaceutical design, 22, 28-51.</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32. Franklin, B. A., Brook, R. &amp; Pope III, C. A. 2015. Air pollution and cardiovascular disease. Current problems in cardiology, 40, 207-238.</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33.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Lelieveld</a:t>
            </a:r>
            <a:r>
              <a:rPr lang="en-US" sz="1050" dirty="0">
                <a:effectLst/>
                <a:latin typeface="Calibri" panose="020F0502020204030204" pitchFamily="34" charset="0"/>
                <a:ea typeface="Calibri" panose="020F0502020204030204" pitchFamily="34" charset="0"/>
                <a:cs typeface="Times New Roman" panose="02020603050405020304" pitchFamily="18" charset="0"/>
              </a:rPr>
              <a:t>, J., Evans, J. S.,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Fnais</a:t>
            </a:r>
            <a:r>
              <a:rPr lang="en-US" sz="1050" dirty="0">
                <a:effectLst/>
                <a:latin typeface="Calibri" panose="020F0502020204030204" pitchFamily="34" charset="0"/>
                <a:ea typeface="Calibri" panose="020F0502020204030204" pitchFamily="34" charset="0"/>
                <a:cs typeface="Times New Roman" panose="02020603050405020304" pitchFamily="18" charset="0"/>
              </a:rPr>
              <a:t>, M.,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Giannadaki</a:t>
            </a:r>
            <a:r>
              <a:rPr lang="en-US" sz="1050" dirty="0">
                <a:effectLst/>
                <a:latin typeface="Calibri" panose="020F0502020204030204" pitchFamily="34" charset="0"/>
                <a:ea typeface="Calibri" panose="020F0502020204030204" pitchFamily="34" charset="0"/>
                <a:cs typeface="Times New Roman" panose="02020603050405020304" pitchFamily="18" charset="0"/>
              </a:rPr>
              <a:t>, D.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Pozzer</a:t>
            </a:r>
            <a:r>
              <a:rPr lang="en-US" sz="1050" dirty="0">
                <a:effectLst/>
                <a:latin typeface="Calibri" panose="020F0502020204030204" pitchFamily="34" charset="0"/>
                <a:ea typeface="Calibri" panose="020F0502020204030204" pitchFamily="34" charset="0"/>
                <a:cs typeface="Times New Roman" panose="02020603050405020304" pitchFamily="18" charset="0"/>
              </a:rPr>
              <a:t>, A. 2015. The contribution of outdoor air pollution sources to premature mortality on a global scale. Nature, 525, 367-371.</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34.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Kok</a:t>
            </a:r>
            <a:r>
              <a:rPr lang="en-US" sz="1050" dirty="0">
                <a:effectLst/>
                <a:latin typeface="Calibri" panose="020F0502020204030204" pitchFamily="34" charset="0"/>
                <a:ea typeface="Calibri" panose="020F0502020204030204" pitchFamily="34" charset="0"/>
                <a:cs typeface="Times New Roman" panose="02020603050405020304" pitchFamily="18" charset="0"/>
              </a:rPr>
              <a:t>, T. M. C. M. D.,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Driece</a:t>
            </a:r>
            <a:r>
              <a:rPr lang="en-US" sz="1050" dirty="0">
                <a:effectLst/>
                <a:latin typeface="Calibri" panose="020F0502020204030204" pitchFamily="34" charset="0"/>
                <a:ea typeface="Calibri" panose="020F0502020204030204" pitchFamily="34" charset="0"/>
                <a:cs typeface="Times New Roman" panose="02020603050405020304" pitchFamily="18" charset="0"/>
              </a:rPr>
              <a:t>, H. A. L.,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Hogervorst</a:t>
            </a:r>
            <a:r>
              <a:rPr lang="en-US" sz="1050" dirty="0">
                <a:effectLst/>
                <a:latin typeface="Calibri" panose="020F0502020204030204" pitchFamily="34" charset="0"/>
                <a:ea typeface="Calibri" panose="020F0502020204030204" pitchFamily="34" charset="0"/>
                <a:cs typeface="Times New Roman" panose="02020603050405020304" pitchFamily="18" charset="0"/>
              </a:rPr>
              <a:t>, J. G. F.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Briedé</a:t>
            </a:r>
            <a:r>
              <a:rPr lang="en-US" sz="1050" dirty="0">
                <a:effectLst/>
                <a:latin typeface="Calibri" panose="020F0502020204030204" pitchFamily="34" charset="0"/>
                <a:ea typeface="Calibri" panose="020F0502020204030204" pitchFamily="34" charset="0"/>
                <a:cs typeface="Times New Roman" panose="02020603050405020304" pitchFamily="18" charset="0"/>
              </a:rPr>
              <a:t>, J. J. 2006. Toxicological assessment of ambient and traffic-related particulate matter: A review of recent studies. Mutation research, 613, 103–122.</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35. Alexis, N. E., Huang, Y. C. T.,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Rappold</a:t>
            </a:r>
            <a:r>
              <a:rPr lang="en-US" sz="1050" dirty="0">
                <a:effectLst/>
                <a:latin typeface="Calibri" panose="020F0502020204030204" pitchFamily="34" charset="0"/>
                <a:ea typeface="Calibri" panose="020F0502020204030204" pitchFamily="34" charset="0"/>
                <a:cs typeface="Times New Roman" panose="02020603050405020304" pitchFamily="18" charset="0"/>
              </a:rPr>
              <a:t>, A. G.,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Kehrl</a:t>
            </a:r>
            <a:r>
              <a:rPr lang="en-US" sz="1050" dirty="0">
                <a:effectLst/>
                <a:latin typeface="Calibri" panose="020F0502020204030204" pitchFamily="34" charset="0"/>
                <a:ea typeface="Calibri" panose="020F0502020204030204" pitchFamily="34" charset="0"/>
                <a:cs typeface="Times New Roman" panose="02020603050405020304" pitchFamily="18" charset="0"/>
              </a:rPr>
              <a:t>, H., Devlin, R.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Peden</a:t>
            </a:r>
            <a:r>
              <a:rPr lang="en-US" sz="1050" dirty="0">
                <a:effectLst/>
                <a:latin typeface="Calibri" panose="020F0502020204030204" pitchFamily="34" charset="0"/>
                <a:ea typeface="Calibri" panose="020F0502020204030204" pitchFamily="34" charset="0"/>
                <a:cs typeface="Times New Roman" panose="02020603050405020304" pitchFamily="18" charset="0"/>
              </a:rPr>
              <a:t>, A. D. B. 2014. Patients with Asthma Demonstrate Airway Inflammation after Exposure to Concentrated Ambient Particulate Matter.</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36.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Makri</a:t>
            </a:r>
            <a:r>
              <a:rPr lang="en-US" sz="1050" dirty="0">
                <a:effectLst/>
                <a:latin typeface="Calibri" panose="020F0502020204030204" pitchFamily="34" charset="0"/>
                <a:ea typeface="Calibri" panose="020F0502020204030204" pitchFamily="34" charset="0"/>
                <a:cs typeface="Times New Roman" panose="02020603050405020304" pitchFamily="18" charset="0"/>
              </a:rPr>
              <a:t>, A.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Stilianakis</a:t>
            </a:r>
            <a:r>
              <a:rPr lang="en-US" sz="1050" dirty="0">
                <a:effectLst/>
                <a:latin typeface="Calibri" panose="020F0502020204030204" pitchFamily="34" charset="0"/>
                <a:ea typeface="Calibri" panose="020F0502020204030204" pitchFamily="34" charset="0"/>
                <a:cs typeface="Times New Roman" panose="02020603050405020304" pitchFamily="18" charset="0"/>
              </a:rPr>
              <a:t>, N. I. 2008. Vulnerability to air pollution health effects. International journal of hygiene and environmental health, 211, 326-336.</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37. Environmental Protection Agency, 2019. National Emission Standards for Hazardous Air Pollutants Compliance Monitoring. Retrieved August 14, 2020, from https://www.epa.gov/compliance/national-emission-standards-hazardous-air-pollutants-compliance-monitoring</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38. Han, X.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Naeher</a:t>
            </a:r>
            <a:r>
              <a:rPr lang="en-US" sz="1050" dirty="0">
                <a:effectLst/>
                <a:latin typeface="Calibri" panose="020F0502020204030204" pitchFamily="34" charset="0"/>
                <a:ea typeface="Calibri" panose="020F0502020204030204" pitchFamily="34" charset="0"/>
                <a:cs typeface="Times New Roman" panose="02020603050405020304" pitchFamily="18" charset="0"/>
              </a:rPr>
              <a:t>, L. P. 2006. A review of traffic-related air pollution exposure assessment studies in the developing world. Environment international, 32, 106–120.</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39. Lawal, A. O. (2017). Air particulate matter induced oxidative stress and inflammation in cardiovascular disease and atherosclerosis: The role of Nrf2 and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AhR</a:t>
            </a:r>
            <a:r>
              <a:rPr lang="en-US" sz="1050" dirty="0">
                <a:effectLst/>
                <a:latin typeface="Calibri" panose="020F0502020204030204" pitchFamily="34" charset="0"/>
                <a:ea typeface="Calibri" panose="020F0502020204030204" pitchFamily="34" charset="0"/>
                <a:cs typeface="Times New Roman" panose="02020603050405020304" pitchFamily="18" charset="0"/>
              </a:rPr>
              <a:t>-mediated pathways. Toxicology letters, 270, 88-95.</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40. Kelly, F. J.,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Fussell</a:t>
            </a:r>
            <a:r>
              <a:rPr lang="en-US" sz="1050" dirty="0">
                <a:effectLst/>
                <a:latin typeface="Calibri" panose="020F0502020204030204" pitchFamily="34" charset="0"/>
                <a:ea typeface="Calibri" panose="020F0502020204030204" pitchFamily="34" charset="0"/>
                <a:cs typeface="Times New Roman" panose="02020603050405020304" pitchFamily="18" charset="0"/>
              </a:rPr>
              <a:t>, J. C. (2017). Role of oxidative stress in cardiovascular disease outcomes following exposure to ambient air pollution. Free Radical Biology and Medicine, 110, 345-367.</a:t>
            </a:r>
          </a:p>
          <a:p>
            <a:pPr marL="0" indent="0">
              <a:lnSpc>
                <a:spcPct val="107000"/>
              </a:lnSpc>
              <a:spcBef>
                <a:spcPts val="0"/>
              </a:spcBef>
              <a:buNone/>
            </a:pPr>
            <a:r>
              <a:rPr lang="en-US" sz="1050" dirty="0">
                <a:effectLst/>
                <a:latin typeface="Calibri" panose="020F0502020204030204" pitchFamily="34" charset="0"/>
                <a:ea typeface="Calibri" panose="020F0502020204030204" pitchFamily="34" charset="0"/>
                <a:cs typeface="Times New Roman" panose="02020603050405020304" pitchFamily="18" charset="0"/>
              </a:rPr>
              <a:t>41. Al-</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Kindi</a:t>
            </a:r>
            <a:r>
              <a:rPr lang="en-US" sz="1050" dirty="0">
                <a:effectLst/>
                <a:latin typeface="Calibri" panose="020F0502020204030204" pitchFamily="34" charset="0"/>
                <a:ea typeface="Calibri" panose="020F0502020204030204" pitchFamily="34" charset="0"/>
                <a:cs typeface="Times New Roman" panose="02020603050405020304" pitchFamily="18" charset="0"/>
              </a:rPr>
              <a:t>, S. G., Brook, R. D., Biswal, S., &amp; Rajagopalan, S. (2020). Environmental determinants of cardiovascular disease: lessons learned from air pollution. Nature Reviews Cardiology, 1-17.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76342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sz="2400" b="1" i="0" dirty="0">
                <a:solidFill>
                  <a:srgbClr val="212121"/>
                </a:solidFill>
                <a:effectLst/>
                <a:latin typeface="Merriweather"/>
              </a:rPr>
              <a:t>Air Topics - Environmental Protection Agency</a:t>
            </a:r>
          </a:p>
          <a:p>
            <a:pPr marL="457200" lvl="1" indent="0">
              <a:buNone/>
            </a:pPr>
            <a:r>
              <a:rPr lang="en-US" dirty="0">
                <a:hlinkClick r:id="rId3"/>
              </a:rPr>
              <a:t>https://www.epa.gov/environmental-topics/air-topics</a:t>
            </a:r>
            <a:endParaRPr lang="en-US" dirty="0"/>
          </a:p>
          <a:p>
            <a:pPr lvl="1"/>
            <a:endParaRPr lang="en-US" dirty="0"/>
          </a:p>
          <a:p>
            <a:r>
              <a:rPr lang="en-US" sz="2400" b="1" dirty="0">
                <a:solidFill>
                  <a:srgbClr val="212121"/>
                </a:solidFill>
                <a:latin typeface="Merriweather"/>
              </a:rPr>
              <a:t>Air Quality</a:t>
            </a:r>
            <a:r>
              <a:rPr lang="en-US" sz="2400" b="1" i="0" dirty="0">
                <a:solidFill>
                  <a:srgbClr val="212121"/>
                </a:solidFill>
                <a:effectLst/>
                <a:latin typeface="Merriweather"/>
              </a:rPr>
              <a:t> - Centers for Disease Control and Prevention</a:t>
            </a:r>
          </a:p>
          <a:p>
            <a:pPr marL="457200" lvl="1" indent="0">
              <a:buNone/>
            </a:pPr>
            <a:r>
              <a:rPr lang="en-US" dirty="0">
                <a:hlinkClick r:id="rId4"/>
              </a:rPr>
              <a:t>https://www.cdc.gov/air/default.htm</a:t>
            </a:r>
            <a:endParaRPr lang="en-US" dirty="0"/>
          </a:p>
          <a:p>
            <a:pPr lvl="1"/>
            <a:endParaRPr lang="en-US" b="1" i="0" dirty="0">
              <a:solidFill>
                <a:srgbClr val="212121"/>
              </a:solidFill>
              <a:effectLst/>
              <a:latin typeface="Merriweather"/>
            </a:endParaRPr>
          </a:p>
          <a:p>
            <a:pPr marL="228600" marR="0" lvl="0" indent="-228600" algn="l" defTabSz="914400" rtl="0" eaLnBrk="1" fontAlgn="auto" latinLnBrk="0" hangingPunct="1">
              <a:lnSpc>
                <a:spcPct val="90000"/>
              </a:lnSpc>
              <a:spcBef>
                <a:spcPts val="1000"/>
              </a:spcBef>
              <a:spcAft>
                <a:spcPts val="0"/>
              </a:spcAft>
              <a:buClr>
                <a:srgbClr val="425B2A"/>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12121"/>
                </a:solidFill>
                <a:effectLst/>
                <a:uLnTx/>
                <a:uFillTx/>
                <a:latin typeface="Merriweather"/>
                <a:ea typeface="+mn-ea"/>
                <a:cs typeface="+mn-cs"/>
              </a:rPr>
              <a:t>Air Pollution - World Health Organization</a:t>
            </a:r>
          </a:p>
          <a:p>
            <a:pPr marL="457200" lvl="1" indent="0">
              <a:buNone/>
            </a:pPr>
            <a:r>
              <a:rPr lang="en-US" dirty="0">
                <a:hlinkClick r:id="rId5"/>
              </a:rPr>
              <a:t>https://www.who.int/health-topics/air-pollution</a:t>
            </a:r>
            <a:endParaRPr lang="en-US" dirty="0"/>
          </a:p>
          <a:p>
            <a:pPr marL="457200" lvl="1" indent="0">
              <a:buNone/>
            </a:pPr>
            <a:endParaRPr lang="en-US" dirty="0">
              <a:effectLst/>
            </a:endParaRPr>
          </a:p>
          <a:p>
            <a:pPr marL="457200" lvl="1" indent="0">
              <a:buNone/>
            </a:pPr>
            <a:endParaRPr lang="en-US" dirty="0">
              <a:effectLst/>
            </a:endParaRPr>
          </a:p>
          <a:p>
            <a:pPr marL="457200" lvl="1" indent="0">
              <a:buNone/>
            </a:pPr>
            <a:endParaRPr lang="en-US" dirty="0">
              <a:effectLst/>
            </a:endParaRPr>
          </a:p>
          <a:p>
            <a:pPr marL="457200" lvl="1" indent="0">
              <a:buNone/>
            </a:pPr>
            <a:endParaRPr lang="en-US" dirty="0">
              <a:effectLst/>
            </a:endParaRPr>
          </a:p>
          <a:p>
            <a:pPr marL="457200" lvl="1" indent="0">
              <a:buNone/>
            </a:pPr>
            <a:endParaRPr lang="en-US" dirty="0">
              <a:effectLst/>
            </a:endParaRPr>
          </a:p>
          <a:p>
            <a:pPr marL="457200" lvl="1" indent="0">
              <a:buNone/>
            </a:pPr>
            <a:endParaRPr lang="en-US" dirty="0">
              <a:effectLst/>
            </a:endParaRPr>
          </a:p>
          <a:p>
            <a:pPr marL="457200" lvl="1" indent="0">
              <a:buNone/>
            </a:pPr>
            <a:endParaRPr lang="en-US" dirty="0">
              <a:effectLst/>
            </a:endParaRPr>
          </a:p>
          <a:p>
            <a:pPr marL="457200" lvl="1" indent="0">
              <a:buNone/>
            </a:pPr>
            <a:endParaRPr lang="en-US" dirty="0"/>
          </a:p>
          <a:p>
            <a:endParaRPr lang="en-US" b="1" i="0" dirty="0">
              <a:solidFill>
                <a:srgbClr val="212121"/>
              </a:solidFill>
              <a:effectLst/>
              <a:latin typeface="Merriweather"/>
            </a:endParaRP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b="0" i="0" dirty="0">
                <a:solidFill>
                  <a:srgbClr val="000000"/>
                </a:solidFill>
                <a:effectLst/>
                <a:latin typeface="Calibri" panose="020F0502020204030204" pitchFamily="34" charset="0"/>
              </a:rPr>
              <a:t>“The author acknowledges </a:t>
            </a:r>
            <a:r>
              <a:rPr lang="en-US" dirty="0"/>
              <a:t>Dr. Wen-Whai Li from the University of Texas at El Paso for his guidance and contributions to this presentation”</a:t>
            </a:r>
          </a:p>
          <a:p>
            <a:r>
              <a:rPr lang="en-US" b="0" i="0" dirty="0">
                <a:solidFill>
                  <a:srgbClr val="000000"/>
                </a:solidFill>
                <a:effectLst/>
                <a:latin typeface="Calibri" panose="020F0502020204030204" pitchFamily="34" charset="0"/>
              </a:rPr>
              <a:t>“The author acknowledges materials adapted from several published documents available on the EPA website.  The information provided in this presentation is designed solely for discussion and should not be cited or reproduced for any other uses” </a:t>
            </a:r>
          </a:p>
          <a:p>
            <a:r>
              <a:rPr lang="en-US" b="0" i="0" dirty="0">
                <a:solidFill>
                  <a:srgbClr val="000000"/>
                </a:solidFill>
                <a:effectLst/>
                <a:latin typeface="Calibri" panose="020F0502020204030204" pitchFamily="34" charset="0"/>
              </a:rPr>
              <a:t>“The author acknowledges tha</a:t>
            </a:r>
            <a:r>
              <a:rPr lang="en-US" dirty="0">
                <a:solidFill>
                  <a:srgbClr val="000000"/>
                </a:solidFill>
                <a:latin typeface="Calibri" panose="020F0502020204030204" pitchFamily="34" charset="0"/>
              </a:rPr>
              <a:t>t </a:t>
            </a:r>
            <a:r>
              <a:rPr lang="en-US" b="0" i="0" dirty="0">
                <a:solidFill>
                  <a:srgbClr val="000000"/>
                </a:solidFill>
                <a:effectLst/>
                <a:latin typeface="Calibri" panose="020F0502020204030204" pitchFamily="34" charset="0"/>
              </a:rPr>
              <a:t>a</a:t>
            </a:r>
            <a:r>
              <a:rPr lang="en-US" dirty="0">
                <a:solidFill>
                  <a:srgbClr val="000000"/>
                </a:solidFill>
                <a:latin typeface="Calibri" panose="020F0502020204030204" pitchFamily="34" charset="0"/>
              </a:rPr>
              <a:t>ll images in this presentation are the property of their respective authors and are used for educational purposes”</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5475007" cy="4771129"/>
          </a:xfrm>
        </p:spPr>
        <p:txBody>
          <a:bodyPr>
            <a:normAutofit fontScale="92500"/>
          </a:bodyPr>
          <a:lstStyle/>
          <a:p>
            <a:r>
              <a:rPr lang="en-US" dirty="0"/>
              <a:t>Health-related concerns of air pollution originated from events in</a:t>
            </a:r>
            <a:r>
              <a:rPr lang="en-US" baseline="30000" dirty="0"/>
              <a:t>1</a:t>
            </a:r>
          </a:p>
          <a:p>
            <a:pPr lvl="1"/>
            <a:r>
              <a:rPr lang="en-US" dirty="0"/>
              <a:t>Belgium (1930)</a:t>
            </a:r>
          </a:p>
          <a:p>
            <a:pPr lvl="1"/>
            <a:r>
              <a:rPr lang="en-US" dirty="0"/>
              <a:t>Pennsylvania (1948)</a:t>
            </a:r>
          </a:p>
          <a:p>
            <a:pPr lvl="1"/>
            <a:r>
              <a:rPr lang="en-US" dirty="0"/>
              <a:t>London (1952) </a:t>
            </a:r>
            <a:r>
              <a:rPr lang="en-US" sz="1700" dirty="0">
                <a:hlinkClick r:id="rId3"/>
              </a:rPr>
              <a:t>https://www.youtube.com/watch?v=SXGakIQSOn0</a:t>
            </a:r>
            <a:endParaRPr lang="en-US" sz="1700" dirty="0"/>
          </a:p>
          <a:p>
            <a:r>
              <a:rPr lang="en-US" b="0" i="0" dirty="0">
                <a:solidFill>
                  <a:srgbClr val="000000"/>
                </a:solidFill>
                <a:effectLst/>
              </a:rPr>
              <a:t>The Clean Air Act (CAA) of 1970 mandates the U.S. Environmental Protection Agency (EPA) to set health-based National Ambient Air Quality Standards (NAAQS) for certain (criteria) pollutants that are known hazards to human health</a:t>
            </a:r>
            <a:r>
              <a:rPr lang="en-US" b="0" i="0" baseline="30000" dirty="0">
                <a:solidFill>
                  <a:srgbClr val="000000"/>
                </a:solidFill>
                <a:effectLst/>
              </a:rPr>
              <a:t>1-5</a:t>
            </a:r>
          </a:p>
          <a:p>
            <a:endParaRPr lang="en-US" b="0" i="0" dirty="0">
              <a:solidFill>
                <a:srgbClr val="000000"/>
              </a:solidFill>
              <a:effectLst/>
              <a:latin typeface="Open Sans"/>
            </a:endParaRPr>
          </a:p>
          <a:p>
            <a:endParaRPr lang="en-US" b="0" i="0" dirty="0">
              <a:solidFill>
                <a:srgbClr val="000000"/>
              </a:solidFill>
              <a:effectLst/>
              <a:latin typeface="Open Sans"/>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graphicFrame>
        <p:nvGraphicFramePr>
          <p:cNvPr id="4" name="Table 4">
            <a:extLst>
              <a:ext uri="{FF2B5EF4-FFF2-40B4-BE49-F238E27FC236}">
                <a16:creationId xmlns:a16="http://schemas.microsoft.com/office/drawing/2014/main" id="{690FDA0D-090B-475E-96B7-FF037F2394D9}"/>
              </a:ext>
            </a:extLst>
          </p:cNvPr>
          <p:cNvGraphicFramePr>
            <a:graphicFrameLocks noGrp="1"/>
          </p:cNvGraphicFramePr>
          <p:nvPr>
            <p:extLst>
              <p:ext uri="{D42A27DB-BD31-4B8C-83A1-F6EECF244321}">
                <p14:modId xmlns:p14="http://schemas.microsoft.com/office/powerpoint/2010/main" val="1810985229"/>
              </p:ext>
            </p:extLst>
          </p:nvPr>
        </p:nvGraphicFramePr>
        <p:xfrm>
          <a:off x="6385560" y="489946"/>
          <a:ext cx="5806440" cy="5850536"/>
        </p:xfrm>
        <a:graphic>
          <a:graphicData uri="http://schemas.openxmlformats.org/drawingml/2006/table">
            <a:tbl>
              <a:tblPr firstRow="1" bandRow="1">
                <a:tableStyleId>{5C22544A-7EE6-4342-B048-85BDC9FD1C3A}</a:tableStyleId>
              </a:tblPr>
              <a:tblGrid>
                <a:gridCol w="2903220">
                  <a:extLst>
                    <a:ext uri="{9D8B030D-6E8A-4147-A177-3AD203B41FA5}">
                      <a16:colId xmlns:a16="http://schemas.microsoft.com/office/drawing/2014/main" val="864660441"/>
                    </a:ext>
                  </a:extLst>
                </a:gridCol>
                <a:gridCol w="2903220">
                  <a:extLst>
                    <a:ext uri="{9D8B030D-6E8A-4147-A177-3AD203B41FA5}">
                      <a16:colId xmlns:a16="http://schemas.microsoft.com/office/drawing/2014/main" val="2219514962"/>
                    </a:ext>
                  </a:extLst>
                </a:gridCol>
              </a:tblGrid>
              <a:tr h="394616">
                <a:tc>
                  <a:txBody>
                    <a:bodyPr/>
                    <a:lstStyle/>
                    <a:p>
                      <a:r>
                        <a:rPr lang="en-US" dirty="0"/>
                        <a:t>Research</a:t>
                      </a:r>
                    </a:p>
                  </a:txBody>
                  <a:tcPr/>
                </a:tc>
                <a:tc>
                  <a:txBody>
                    <a:bodyPr/>
                    <a:lstStyle/>
                    <a:p>
                      <a:r>
                        <a:rPr lang="en-US" dirty="0"/>
                        <a:t>US Public Policy</a:t>
                      </a:r>
                    </a:p>
                  </a:txBody>
                  <a:tcPr/>
                </a:tc>
                <a:extLst>
                  <a:ext uri="{0D108BD9-81ED-4DB2-BD59-A6C34878D82A}">
                    <a16:rowId xmlns:a16="http://schemas.microsoft.com/office/drawing/2014/main" val="3414259502"/>
                  </a:ext>
                </a:extLst>
              </a:tr>
              <a:tr h="493270">
                <a:tc>
                  <a:txBody>
                    <a:bodyPr/>
                    <a:lstStyle/>
                    <a:p>
                      <a:r>
                        <a:rPr lang="en-US" sz="1400" b="1" dirty="0"/>
                        <a:t>1930s – 1950s: </a:t>
                      </a:r>
                      <a:r>
                        <a:rPr lang="en-US" sz="1400" dirty="0"/>
                        <a:t>Studies of early episodes of air pollution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1955, 1963</a:t>
                      </a:r>
                      <a:r>
                        <a:rPr lang="en-US" sz="1400" dirty="0"/>
                        <a:t>: Early national legislation</a:t>
                      </a:r>
                    </a:p>
                    <a:p>
                      <a:endParaRPr lang="en-US" sz="1400" dirty="0"/>
                    </a:p>
                  </a:txBody>
                  <a:tcPr/>
                </a:tc>
                <a:extLst>
                  <a:ext uri="{0D108BD9-81ED-4DB2-BD59-A6C34878D82A}">
                    <a16:rowId xmlns:a16="http://schemas.microsoft.com/office/drawing/2014/main" val="3660252546"/>
                  </a:ext>
                </a:extLst>
              </a:tr>
              <a:tr h="690578">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1967, 1970, 1971: </a:t>
                      </a:r>
                      <a:r>
                        <a:rPr lang="en-US" sz="1400" dirty="0"/>
                        <a:t>Clean Air Act, National Ambient Air Quality Standards</a:t>
                      </a:r>
                    </a:p>
                    <a:p>
                      <a:endParaRPr lang="en-US" sz="1400" dirty="0"/>
                    </a:p>
                  </a:txBody>
                  <a:tcPr/>
                </a:tc>
                <a:extLst>
                  <a:ext uri="{0D108BD9-81ED-4DB2-BD59-A6C34878D82A}">
                    <a16:rowId xmlns:a16="http://schemas.microsoft.com/office/drawing/2014/main" val="846664329"/>
                  </a:ext>
                </a:extLst>
              </a:tr>
              <a:tr h="1085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1960s – 1980s</a:t>
                      </a:r>
                      <a:r>
                        <a:rPr lang="en-US" sz="1400" dirty="0"/>
                        <a:t>: Scattered ecologic and other studies; inhalation toxicologic studies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1987: </a:t>
                      </a:r>
                      <a:r>
                        <a:rPr lang="en-US" sz="1400" dirty="0"/>
                        <a:t>PM10 standards for particulate matter air pollution established replacing previous standards for total suspended particulate matter</a:t>
                      </a:r>
                    </a:p>
                    <a:p>
                      <a:endParaRPr lang="en-US" sz="1400" dirty="0"/>
                    </a:p>
                  </a:txBody>
                  <a:tcPr/>
                </a:tc>
                <a:extLst>
                  <a:ext uri="{0D108BD9-81ED-4DB2-BD59-A6C34878D82A}">
                    <a16:rowId xmlns:a16="http://schemas.microsoft.com/office/drawing/2014/main" val="4127840333"/>
                  </a:ext>
                </a:extLst>
              </a:tr>
              <a:tr h="690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1989 – 1995: </a:t>
                      </a:r>
                      <a:r>
                        <a:rPr lang="en-US" sz="1400" dirty="0"/>
                        <a:t>Reports of several key, loosely connected research efforts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1997: </a:t>
                      </a:r>
                      <a:r>
                        <a:rPr lang="en-US" sz="1400" dirty="0"/>
                        <a:t>Promulgation of PM2.5 standards</a:t>
                      </a:r>
                    </a:p>
                    <a:p>
                      <a:endParaRPr lang="en-US" sz="1400" dirty="0"/>
                    </a:p>
                  </a:txBody>
                  <a:tcPr/>
                </a:tc>
                <a:extLst>
                  <a:ext uri="{0D108BD9-81ED-4DB2-BD59-A6C34878D82A}">
                    <a16:rowId xmlns:a16="http://schemas.microsoft.com/office/drawing/2014/main" val="3516105047"/>
                  </a:ext>
                </a:extLst>
              </a:tr>
              <a:tr h="1085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1995 – 2004</a:t>
                      </a:r>
                      <a:r>
                        <a:rPr lang="en-US" sz="1400" dirty="0"/>
                        <a:t>: Controversy regarding health effects of low-level air pollution, reanalysis of key studies; rapid growth in epidemiologic, toxicologic an other studies</a:t>
                      </a:r>
                    </a:p>
                    <a:p>
                      <a:endParaRPr lang="en-US" sz="1400" dirty="0"/>
                    </a:p>
                  </a:txBody>
                  <a:tcPr/>
                </a:tc>
                <a:tc>
                  <a:txBody>
                    <a:bodyPr/>
                    <a:lstStyle/>
                    <a:p>
                      <a:r>
                        <a:rPr lang="en-US" sz="1400" b="1" dirty="0"/>
                        <a:t>1998 – 2001: </a:t>
                      </a:r>
                      <a:r>
                        <a:rPr lang="en-US" sz="1400" dirty="0"/>
                        <a:t>PM2.5 standard challenged, blocked in federal appeals court, but ultimately upheld by Supreme Court</a:t>
                      </a:r>
                    </a:p>
                  </a:txBody>
                  <a:tcPr/>
                </a:tc>
                <a:extLst>
                  <a:ext uri="{0D108BD9-81ED-4DB2-BD59-A6C34878D82A}">
                    <a16:rowId xmlns:a16="http://schemas.microsoft.com/office/drawing/2014/main" val="1686636374"/>
                  </a:ext>
                </a:extLst>
              </a:tr>
              <a:tr h="621993">
                <a:tc>
                  <a:txBody>
                    <a:bodyPr/>
                    <a:lstStyle/>
                    <a:p>
                      <a:endParaRPr lang="en-US" sz="1400" dirty="0"/>
                    </a:p>
                  </a:txBody>
                  <a:tcPr/>
                </a:tc>
                <a:tc>
                  <a:txBody>
                    <a:bodyPr/>
                    <a:lstStyle/>
                    <a:p>
                      <a:r>
                        <a:rPr lang="en-US" sz="1400" b="1" dirty="0"/>
                        <a:t>2002 – 2004: </a:t>
                      </a:r>
                      <a:r>
                        <a:rPr lang="en-US" sz="1400" dirty="0"/>
                        <a:t>Additional review of PM2.5 standards; cost-benefit analysis</a:t>
                      </a:r>
                    </a:p>
                  </a:txBody>
                  <a:tcPr/>
                </a:tc>
                <a:extLst>
                  <a:ext uri="{0D108BD9-81ED-4DB2-BD59-A6C34878D82A}">
                    <a16:rowId xmlns:a16="http://schemas.microsoft.com/office/drawing/2014/main" val="1215840939"/>
                  </a:ext>
                </a:extLst>
              </a:tr>
            </a:tbl>
          </a:graphicData>
        </a:graphic>
      </p:graphicFrame>
      <p:sp>
        <p:nvSpPr>
          <p:cNvPr id="5" name="TextBox 4">
            <a:extLst>
              <a:ext uri="{FF2B5EF4-FFF2-40B4-BE49-F238E27FC236}">
                <a16:creationId xmlns:a16="http://schemas.microsoft.com/office/drawing/2014/main" id="{BF85B72D-09D1-4E65-9621-265CEBF1D103}"/>
              </a:ext>
            </a:extLst>
          </p:cNvPr>
          <p:cNvSpPr txBox="1"/>
          <p:nvPr/>
        </p:nvSpPr>
        <p:spPr>
          <a:xfrm>
            <a:off x="6385560" y="6369834"/>
            <a:ext cx="4278086" cy="276999"/>
          </a:xfrm>
          <a:prstGeom prst="rect">
            <a:avLst/>
          </a:prstGeom>
          <a:noFill/>
        </p:spPr>
        <p:txBody>
          <a:bodyPr wrap="square" rtlCol="0">
            <a:spAutoFit/>
          </a:bodyPr>
          <a:lstStyle/>
          <a:p>
            <a:r>
              <a:rPr lang="en-US" sz="1200" dirty="0">
                <a:solidFill>
                  <a:srgbClr val="95998B"/>
                </a:solidFill>
              </a:rPr>
              <a:t>Adapted from Pope (2004)</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solidFill>
                  <a:srgbClr val="000000"/>
                </a:solidFill>
                <a:latin typeface="Open Sans"/>
              </a:rPr>
              <a:t>Air quality s</a:t>
            </a:r>
            <a:r>
              <a:rPr lang="en-US" b="0" i="0" dirty="0">
                <a:solidFill>
                  <a:srgbClr val="000000"/>
                </a:solidFill>
                <a:effectLst/>
                <a:latin typeface="Open Sans"/>
              </a:rPr>
              <a:t>tandards are set to protect public health to avoid unacceptable risks</a:t>
            </a:r>
          </a:p>
          <a:p>
            <a:r>
              <a:rPr lang="en-US" b="0" i="0" dirty="0">
                <a:solidFill>
                  <a:srgbClr val="000000"/>
                </a:solidFill>
                <a:effectLst/>
                <a:latin typeface="Open Sans"/>
              </a:rPr>
              <a:t>The NAAQS requires the protection of both general and sensitive populations</a:t>
            </a:r>
            <a:r>
              <a:rPr lang="en-US" b="0" i="0" baseline="30000" dirty="0">
                <a:solidFill>
                  <a:srgbClr val="000000"/>
                </a:solidFill>
                <a:effectLst/>
                <a:latin typeface="Open Sans"/>
              </a:rPr>
              <a:t>6</a:t>
            </a:r>
          </a:p>
          <a:p>
            <a:r>
              <a:rPr lang="en-US" b="0" i="0" dirty="0">
                <a:solidFill>
                  <a:srgbClr val="000000"/>
                </a:solidFill>
                <a:effectLst/>
                <a:latin typeface="Open Sans"/>
              </a:rPr>
              <a:t>Health impact assessments rely on prospectively modeled air quality predictions under broadly-defined hypothetical scenarios</a:t>
            </a:r>
            <a:r>
              <a:rPr lang="en-US" b="0" i="0" baseline="30000" dirty="0">
                <a:solidFill>
                  <a:srgbClr val="000000"/>
                </a:solidFill>
                <a:effectLst/>
                <a:latin typeface="Open Sans"/>
              </a:rPr>
              <a:t>7-8</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pPr lvl="0"/>
            <a:r>
              <a:rPr lang="en-US" dirty="0"/>
              <a:t>Definitions and rationale of air quality standards</a:t>
            </a:r>
          </a:p>
        </p:txBody>
      </p:sp>
    </p:spTree>
    <p:extLst>
      <p:ext uri="{BB962C8B-B14F-4D97-AF65-F5344CB8AC3E}">
        <p14:creationId xmlns:p14="http://schemas.microsoft.com/office/powerpoint/2010/main" val="16592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73028"/>
            <a:ext cx="3645338" cy="4771129"/>
          </a:xfrm>
        </p:spPr>
        <p:txBody>
          <a:bodyPr>
            <a:normAutofit/>
          </a:bodyPr>
          <a:lstStyle/>
          <a:p>
            <a:r>
              <a:rPr lang="en-US" dirty="0"/>
              <a:t>Air pollution is an important risk factor for various adverse health effects in humans</a:t>
            </a:r>
            <a:endParaRPr lang="en-US" baseline="30000" dirty="0"/>
          </a:p>
          <a:p>
            <a:pPr lvl="1"/>
            <a:r>
              <a:rPr lang="en-US" dirty="0"/>
              <a:t>Many studies have focused on respiratory disease, but substantial evidence indicates air pollution is also a risk for cardiovascular disease</a:t>
            </a:r>
            <a:r>
              <a:rPr lang="en-US" baseline="30000" dirty="0"/>
              <a:t> 1,9-14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pPr lvl="0"/>
            <a:r>
              <a:rPr lang="en-US" dirty="0"/>
              <a:t>Respiratory and cardiovascular health effects</a:t>
            </a:r>
          </a:p>
        </p:txBody>
      </p:sp>
      <p:pic>
        <p:nvPicPr>
          <p:cNvPr id="3074" name="Picture 2">
            <a:extLst>
              <a:ext uri="{FF2B5EF4-FFF2-40B4-BE49-F238E27FC236}">
                <a16:creationId xmlns:a16="http://schemas.microsoft.com/office/drawing/2014/main" id="{8D007E9D-D1D5-4812-B0FD-E2DE72CAF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06"/>
          <a:stretch/>
        </p:blipFill>
        <p:spPr bwMode="auto">
          <a:xfrm>
            <a:off x="4932113" y="1585220"/>
            <a:ext cx="7068501" cy="4028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566AA6-24F2-4E0E-B930-9A9D66BA23C4}"/>
              </a:ext>
            </a:extLst>
          </p:cNvPr>
          <p:cNvSpPr txBox="1"/>
          <p:nvPr/>
        </p:nvSpPr>
        <p:spPr>
          <a:xfrm>
            <a:off x="4932113" y="5615839"/>
            <a:ext cx="6097772" cy="246221"/>
          </a:xfrm>
          <a:prstGeom prst="rect">
            <a:avLst/>
          </a:prstGeom>
          <a:noFill/>
        </p:spPr>
        <p:txBody>
          <a:bodyPr wrap="square">
            <a:spAutoFit/>
          </a:bodyPr>
          <a:lstStyle/>
          <a:p>
            <a:r>
              <a:rPr lang="en-US" sz="1000" dirty="0">
                <a:solidFill>
                  <a:srgbClr val="95998B"/>
                </a:solidFill>
              </a:rPr>
              <a:t>https://publichealthmatters.blog.gov.uk/2018/11/14/health-matters-air-pollution-sources-impacts-and-actions/</a:t>
            </a:r>
          </a:p>
        </p:txBody>
      </p:sp>
    </p:spTree>
    <p:extLst>
      <p:ext uri="{BB962C8B-B14F-4D97-AF65-F5344CB8AC3E}">
        <p14:creationId xmlns:p14="http://schemas.microsoft.com/office/powerpoint/2010/main" val="230879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517065" cy="4771129"/>
          </a:xfrm>
        </p:spPr>
        <p:txBody>
          <a:bodyPr>
            <a:normAutofit fontScale="92500" lnSpcReduction="20000"/>
          </a:bodyPr>
          <a:lstStyle/>
          <a:p>
            <a:r>
              <a:rPr lang="en-US" dirty="0"/>
              <a:t>NAAQS criteria pollutants</a:t>
            </a:r>
            <a:r>
              <a:rPr lang="en-US" baseline="30000" dirty="0"/>
              <a:t>15</a:t>
            </a:r>
            <a:r>
              <a:rPr lang="en-US" dirty="0"/>
              <a:t> </a:t>
            </a:r>
          </a:p>
          <a:p>
            <a:pPr lvl="1"/>
            <a:r>
              <a:rPr lang="en-US" dirty="0"/>
              <a:t>particulate matter</a:t>
            </a:r>
          </a:p>
          <a:p>
            <a:pPr lvl="1"/>
            <a:r>
              <a:rPr lang="en-US" dirty="0"/>
              <a:t>ozone</a:t>
            </a:r>
          </a:p>
          <a:p>
            <a:pPr lvl="1"/>
            <a:r>
              <a:rPr lang="en-US" dirty="0"/>
              <a:t>sulfur dioxide</a:t>
            </a:r>
          </a:p>
          <a:p>
            <a:pPr lvl="1"/>
            <a:r>
              <a:rPr lang="en-US" dirty="0"/>
              <a:t>nitrogen dioxide</a:t>
            </a:r>
          </a:p>
          <a:p>
            <a:pPr lvl="1"/>
            <a:r>
              <a:rPr lang="en-US" dirty="0"/>
              <a:t>carbon monoxide</a:t>
            </a:r>
          </a:p>
          <a:p>
            <a:pPr lvl="1"/>
            <a:r>
              <a:rPr lang="en-US" dirty="0"/>
              <a:t>lead</a:t>
            </a:r>
          </a:p>
          <a:p>
            <a:r>
              <a:rPr lang="en-US" dirty="0"/>
              <a:t>Defined as those widespread &amp; originated from multiple sources that endanger human health</a:t>
            </a:r>
          </a:p>
          <a:p>
            <a:r>
              <a:rPr lang="en-US" dirty="0"/>
              <a:t>Pollutants should go under scientific review every five years</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Criteria pollutants</a:t>
            </a:r>
          </a:p>
        </p:txBody>
      </p:sp>
      <p:pic>
        <p:nvPicPr>
          <p:cNvPr id="5" name="Picture 2" descr="Image result for criteria air pollutants">
            <a:extLst>
              <a:ext uri="{FF2B5EF4-FFF2-40B4-BE49-F238E27FC236}">
                <a16:creationId xmlns:a16="http://schemas.microsoft.com/office/drawing/2014/main" id="{0E7ABA5C-A7A6-43E3-95C4-FE8A707616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4040" y="1277229"/>
            <a:ext cx="6378107" cy="4927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DE1E8A-3166-4881-ADEB-229A43E514DA}"/>
              </a:ext>
            </a:extLst>
          </p:cNvPr>
          <p:cNvSpPr txBox="1"/>
          <p:nvPr/>
        </p:nvSpPr>
        <p:spPr>
          <a:xfrm>
            <a:off x="5547360" y="6204317"/>
            <a:ext cx="6096000" cy="276999"/>
          </a:xfrm>
          <a:prstGeom prst="rect">
            <a:avLst/>
          </a:prstGeom>
          <a:noFill/>
        </p:spPr>
        <p:txBody>
          <a:bodyPr wrap="square">
            <a:spAutoFit/>
          </a:bodyPr>
          <a:lstStyle/>
          <a:p>
            <a:r>
              <a:rPr lang="en-US" sz="1200" dirty="0">
                <a:solidFill>
                  <a:srgbClr val="898989"/>
                </a:solidFill>
              </a:rPr>
              <a:t>http://www.alamoareampo.org/AirQuality/standards.html</a:t>
            </a:r>
          </a:p>
        </p:txBody>
      </p:sp>
    </p:spTree>
    <p:extLst>
      <p:ext uri="{BB962C8B-B14F-4D97-AF65-F5344CB8AC3E}">
        <p14:creationId xmlns:p14="http://schemas.microsoft.com/office/powerpoint/2010/main" val="240266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8926" y="1452006"/>
            <a:ext cx="4837105" cy="4771129"/>
          </a:xfrm>
        </p:spPr>
        <p:txBody>
          <a:bodyPr>
            <a:normAutofit fontScale="92500" lnSpcReduction="10000"/>
          </a:bodyPr>
          <a:lstStyle/>
          <a:p>
            <a:pPr algn="l"/>
            <a:r>
              <a:rPr lang="en-US" b="0" i="0" dirty="0">
                <a:solidFill>
                  <a:srgbClr val="212121"/>
                </a:solidFill>
                <a:effectLst/>
              </a:rPr>
              <a:t>Particle pollution includes</a:t>
            </a:r>
          </a:p>
          <a:p>
            <a:pPr lvl="2"/>
            <a:r>
              <a:rPr lang="en-US" b="0" i="0" dirty="0">
                <a:solidFill>
                  <a:srgbClr val="212121"/>
                </a:solidFill>
                <a:effectLst/>
              </a:rPr>
              <a:t>PM</a:t>
            </a:r>
            <a:r>
              <a:rPr lang="en-US" b="0" i="0" baseline="-25000" dirty="0">
                <a:solidFill>
                  <a:srgbClr val="212121"/>
                </a:solidFill>
                <a:effectLst/>
              </a:rPr>
              <a:t>10 </a:t>
            </a:r>
            <a:r>
              <a:rPr lang="en-US" b="0" i="0" dirty="0">
                <a:solidFill>
                  <a:srgbClr val="212121"/>
                </a:solidFill>
                <a:effectLst/>
              </a:rPr>
              <a:t>:  diameters 10 micrometers and smaller</a:t>
            </a:r>
          </a:p>
          <a:p>
            <a:pPr lvl="2"/>
            <a:r>
              <a:rPr lang="en-US" b="0" i="0" dirty="0">
                <a:solidFill>
                  <a:srgbClr val="212121"/>
                </a:solidFill>
                <a:effectLst/>
              </a:rPr>
              <a:t>PM</a:t>
            </a:r>
            <a:r>
              <a:rPr lang="en-US" b="0" i="0" baseline="-25000" dirty="0">
                <a:solidFill>
                  <a:srgbClr val="212121"/>
                </a:solidFill>
                <a:effectLst/>
              </a:rPr>
              <a:t>2.5</a:t>
            </a:r>
            <a:r>
              <a:rPr lang="en-US" b="0" i="0" dirty="0">
                <a:solidFill>
                  <a:srgbClr val="212121"/>
                </a:solidFill>
                <a:effectLst/>
              </a:rPr>
              <a:t> : diameters that are 2.5 micrometers and smaller</a:t>
            </a:r>
          </a:p>
          <a:p>
            <a:r>
              <a:rPr lang="en-US" dirty="0">
                <a:solidFill>
                  <a:srgbClr val="212121"/>
                </a:solidFill>
              </a:rPr>
              <a:t>Health effects</a:t>
            </a:r>
            <a:r>
              <a:rPr lang="en-US" baseline="30000" dirty="0">
                <a:solidFill>
                  <a:srgbClr val="212121"/>
                </a:solidFill>
              </a:rPr>
              <a:t>16</a:t>
            </a:r>
          </a:p>
          <a:p>
            <a:pPr lvl="1"/>
            <a:r>
              <a:rPr lang="en-US" b="0" i="0" dirty="0">
                <a:solidFill>
                  <a:srgbClr val="212121"/>
                </a:solidFill>
                <a:effectLst/>
              </a:rPr>
              <a:t>Respiratory symptoms</a:t>
            </a:r>
          </a:p>
          <a:p>
            <a:pPr lvl="2"/>
            <a:r>
              <a:rPr lang="en-US" b="0" i="0" dirty="0">
                <a:solidFill>
                  <a:srgbClr val="212121"/>
                </a:solidFill>
                <a:effectLst/>
              </a:rPr>
              <a:t> irritation of the airways</a:t>
            </a:r>
          </a:p>
          <a:p>
            <a:pPr lvl="2"/>
            <a:r>
              <a:rPr lang="en-US" b="0" i="0" dirty="0">
                <a:solidFill>
                  <a:srgbClr val="212121"/>
                </a:solidFill>
                <a:effectLst/>
              </a:rPr>
              <a:t> coughing</a:t>
            </a:r>
          </a:p>
          <a:p>
            <a:pPr lvl="2"/>
            <a:r>
              <a:rPr lang="en-US" b="0" i="0" dirty="0">
                <a:solidFill>
                  <a:srgbClr val="212121"/>
                </a:solidFill>
                <a:effectLst/>
              </a:rPr>
              <a:t>difficulty breathing</a:t>
            </a:r>
          </a:p>
          <a:p>
            <a:pPr lvl="2"/>
            <a:r>
              <a:rPr lang="en-US" dirty="0">
                <a:solidFill>
                  <a:srgbClr val="212121"/>
                </a:solidFill>
              </a:rPr>
              <a:t>aggravated asthma</a:t>
            </a:r>
          </a:p>
          <a:p>
            <a:pPr lvl="1"/>
            <a:r>
              <a:rPr lang="en-US" b="0" i="0" dirty="0">
                <a:solidFill>
                  <a:srgbClr val="212121"/>
                </a:solidFill>
                <a:effectLst/>
              </a:rPr>
              <a:t>Cardiovascular sympt</a:t>
            </a:r>
            <a:r>
              <a:rPr lang="en-US" dirty="0">
                <a:solidFill>
                  <a:srgbClr val="212121"/>
                </a:solidFill>
              </a:rPr>
              <a:t>oms</a:t>
            </a:r>
          </a:p>
          <a:p>
            <a:pPr lvl="2"/>
            <a:r>
              <a:rPr lang="en-US" b="0" i="0" dirty="0">
                <a:solidFill>
                  <a:srgbClr val="212121"/>
                </a:solidFill>
                <a:effectLst/>
              </a:rPr>
              <a:t>Increased blood pressure</a:t>
            </a:r>
          </a:p>
          <a:p>
            <a:pPr lvl="2"/>
            <a:r>
              <a:rPr lang="en-US" b="0" i="0" dirty="0">
                <a:solidFill>
                  <a:srgbClr val="212121"/>
                </a:solidFill>
                <a:effectLst/>
              </a:rPr>
              <a:t>irregular heartbeat</a:t>
            </a:r>
          </a:p>
          <a:p>
            <a:pPr lvl="2"/>
            <a:r>
              <a:rPr lang="en-US" b="0" i="0" dirty="0">
                <a:solidFill>
                  <a:srgbClr val="212121"/>
                </a:solidFill>
                <a:effectLst/>
              </a:rPr>
              <a:t>nonfatal heart attacks</a:t>
            </a:r>
          </a:p>
          <a:p>
            <a:pPr lvl="2"/>
            <a:endParaRPr lang="en-US" b="0" i="0" dirty="0">
              <a:solidFill>
                <a:srgbClr val="212121"/>
              </a:solidFill>
              <a:effectLst/>
              <a:latin typeface="Source Sans Pro" panose="020B0503030403020204" pitchFamily="34" charset="0"/>
            </a:endParaRPr>
          </a:p>
          <a:p>
            <a:pPr lvl="1"/>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Particulate Matter</a:t>
            </a:r>
          </a:p>
        </p:txBody>
      </p:sp>
      <p:sp>
        <p:nvSpPr>
          <p:cNvPr id="6" name="TextBox 5">
            <a:extLst>
              <a:ext uri="{FF2B5EF4-FFF2-40B4-BE49-F238E27FC236}">
                <a16:creationId xmlns:a16="http://schemas.microsoft.com/office/drawing/2014/main" id="{4CDE1E8A-3166-4881-ADEB-229A43E514DA}"/>
              </a:ext>
            </a:extLst>
          </p:cNvPr>
          <p:cNvSpPr txBox="1"/>
          <p:nvPr/>
        </p:nvSpPr>
        <p:spPr>
          <a:xfrm>
            <a:off x="7210466" y="5899970"/>
            <a:ext cx="3873545" cy="646331"/>
          </a:xfrm>
          <a:prstGeom prst="rect">
            <a:avLst/>
          </a:prstGeom>
          <a:noFill/>
        </p:spPr>
        <p:txBody>
          <a:bodyPr wrap="square">
            <a:spAutoFit/>
          </a:bodyPr>
          <a:lstStyle/>
          <a:p>
            <a:r>
              <a:rPr lang="en-US" sz="1200" dirty="0">
                <a:solidFill>
                  <a:srgbClr val="95998B"/>
                </a:solidFill>
              </a:rPr>
              <a:t>https://www.jagranjosh.com/general-knowledge/what-is-pm-25-and-pm10-and-how-they-affect-health-1528711006-1</a:t>
            </a:r>
          </a:p>
        </p:txBody>
      </p:sp>
      <p:pic>
        <p:nvPicPr>
          <p:cNvPr id="1028" name="Picture 4" descr="What is PM 2.5 and PM10 and how they affect health?">
            <a:extLst>
              <a:ext uri="{FF2B5EF4-FFF2-40B4-BE49-F238E27FC236}">
                <a16:creationId xmlns:a16="http://schemas.microsoft.com/office/drawing/2014/main" id="{1C2777E1-6822-485C-8A12-C56677E7B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567" y="1448046"/>
            <a:ext cx="4521507" cy="432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3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517065" cy="4771129"/>
          </a:xfrm>
        </p:spPr>
        <p:txBody>
          <a:bodyPr>
            <a:normAutofit lnSpcReduction="10000"/>
          </a:bodyPr>
          <a:lstStyle/>
          <a:p>
            <a:r>
              <a:rPr lang="en-US" dirty="0"/>
              <a:t>Ground-level ozone is </a:t>
            </a:r>
            <a:r>
              <a:rPr lang="en-US" b="0" i="0" dirty="0">
                <a:solidFill>
                  <a:srgbClr val="212121"/>
                </a:solidFill>
                <a:effectLst/>
                <a:latin typeface="Source Sans Pro" panose="020B0503030403020204" pitchFamily="34" charset="0"/>
              </a:rPr>
              <a:t>created by chemical reactions between oxides of nitrogen (NOx) and volatile organic compounds (VOC)</a:t>
            </a:r>
            <a:r>
              <a:rPr lang="en-US" b="0" i="0" baseline="30000" dirty="0">
                <a:solidFill>
                  <a:srgbClr val="212121"/>
                </a:solidFill>
                <a:effectLst/>
                <a:latin typeface="Source Sans Pro" panose="020B0503030403020204" pitchFamily="34" charset="0"/>
              </a:rPr>
              <a:t>17</a:t>
            </a:r>
            <a:endParaRPr lang="en-US" baseline="30000" dirty="0"/>
          </a:p>
          <a:p>
            <a:r>
              <a:rPr lang="en-US" dirty="0"/>
              <a:t>Health effects</a:t>
            </a:r>
            <a:r>
              <a:rPr lang="en-US" baseline="30000" dirty="0"/>
              <a:t>17</a:t>
            </a:r>
          </a:p>
          <a:p>
            <a:pPr lvl="1"/>
            <a:r>
              <a:rPr lang="en-US" dirty="0"/>
              <a:t>Irritated mucous membranes</a:t>
            </a:r>
          </a:p>
          <a:p>
            <a:pPr lvl="1"/>
            <a:r>
              <a:rPr lang="en-US" b="0" i="0" dirty="0">
                <a:solidFill>
                  <a:srgbClr val="212121"/>
                </a:solidFill>
                <a:effectLst/>
                <a:latin typeface="Source Sans Pro" panose="020B0503030403020204" pitchFamily="34" charset="0"/>
              </a:rPr>
              <a:t>throat irritation</a:t>
            </a:r>
          </a:p>
          <a:p>
            <a:pPr lvl="1"/>
            <a:r>
              <a:rPr lang="en-US" dirty="0">
                <a:solidFill>
                  <a:srgbClr val="212121"/>
                </a:solidFill>
                <a:latin typeface="Source Sans Pro" panose="020B0503030403020204" pitchFamily="34" charset="0"/>
              </a:rPr>
              <a:t>c</a:t>
            </a:r>
            <a:r>
              <a:rPr lang="en-US" b="0" i="0" dirty="0">
                <a:solidFill>
                  <a:srgbClr val="212121"/>
                </a:solidFill>
                <a:effectLst/>
                <a:latin typeface="Source Sans Pro" panose="020B0503030403020204" pitchFamily="34" charset="0"/>
              </a:rPr>
              <a:t>oughing, wheezing</a:t>
            </a:r>
          </a:p>
          <a:p>
            <a:pPr lvl="1"/>
            <a:r>
              <a:rPr lang="en-US" b="0" i="0" dirty="0">
                <a:solidFill>
                  <a:srgbClr val="212121"/>
                </a:solidFill>
                <a:effectLst/>
                <a:latin typeface="Source Sans Pro" panose="020B0503030403020204" pitchFamily="34" charset="0"/>
              </a:rPr>
              <a:t>chest pain</a:t>
            </a:r>
          </a:p>
          <a:p>
            <a:pPr lvl="1"/>
            <a:r>
              <a:rPr lang="en-US" b="0" i="0" dirty="0">
                <a:solidFill>
                  <a:srgbClr val="212121"/>
                </a:solidFill>
                <a:effectLst/>
                <a:latin typeface="Source Sans Pro" panose="020B0503030403020204" pitchFamily="34" charset="0"/>
              </a:rPr>
              <a:t>airway inflammation</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Ozone</a:t>
            </a:r>
          </a:p>
        </p:txBody>
      </p:sp>
      <p:sp>
        <p:nvSpPr>
          <p:cNvPr id="6" name="TextBox 5">
            <a:extLst>
              <a:ext uri="{FF2B5EF4-FFF2-40B4-BE49-F238E27FC236}">
                <a16:creationId xmlns:a16="http://schemas.microsoft.com/office/drawing/2014/main" id="{4CDE1E8A-3166-4881-ADEB-229A43E514DA}"/>
              </a:ext>
            </a:extLst>
          </p:cNvPr>
          <p:cNvSpPr txBox="1"/>
          <p:nvPr/>
        </p:nvSpPr>
        <p:spPr>
          <a:xfrm>
            <a:off x="6303264" y="6195991"/>
            <a:ext cx="6096000" cy="276999"/>
          </a:xfrm>
          <a:prstGeom prst="rect">
            <a:avLst/>
          </a:prstGeom>
          <a:noFill/>
        </p:spPr>
        <p:txBody>
          <a:bodyPr wrap="square">
            <a:spAutoFit/>
          </a:bodyPr>
          <a:lstStyle/>
          <a:p>
            <a:r>
              <a:rPr lang="en-US" sz="1200" dirty="0">
                <a:solidFill>
                  <a:srgbClr val="95998B"/>
                </a:solidFill>
              </a:rPr>
              <a:t>http://apesairpollution.weebly.com/ground-level-vs-stratospheric-ozone.html</a:t>
            </a:r>
          </a:p>
        </p:txBody>
      </p:sp>
      <p:pic>
        <p:nvPicPr>
          <p:cNvPr id="2050" name="Picture 2" descr="Picture">
            <a:extLst>
              <a:ext uri="{FF2B5EF4-FFF2-40B4-BE49-F238E27FC236}">
                <a16:creationId xmlns:a16="http://schemas.microsoft.com/office/drawing/2014/main" id="{9D9D52FF-A77C-4D55-8EC0-084726C79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720" y="1215188"/>
            <a:ext cx="4328160" cy="498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0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4517065" cy="4771129"/>
          </a:xfrm>
        </p:spPr>
        <p:txBody>
          <a:bodyPr>
            <a:normAutofit/>
          </a:bodyPr>
          <a:lstStyle/>
          <a:p>
            <a:r>
              <a:rPr lang="en-US" dirty="0">
                <a:solidFill>
                  <a:srgbClr val="212121"/>
                </a:solidFill>
                <a:latin typeface="Source Sans Pro" panose="020B0503030403020204" pitchFamily="34" charset="0"/>
              </a:rPr>
              <a:t>P</a:t>
            </a:r>
            <a:r>
              <a:rPr lang="en-US" b="0" i="0" dirty="0">
                <a:solidFill>
                  <a:srgbClr val="212121"/>
                </a:solidFill>
                <a:effectLst/>
                <a:latin typeface="Source Sans Pro" panose="020B0503030403020204" pitchFamily="34" charset="0"/>
              </a:rPr>
              <a:t>rimarily gets in the air from the burning of fuels</a:t>
            </a:r>
          </a:p>
          <a:p>
            <a:r>
              <a:rPr lang="en-US" dirty="0">
                <a:solidFill>
                  <a:srgbClr val="212121"/>
                </a:solidFill>
                <a:latin typeface="Source Sans Pro" panose="020B0503030403020204" pitchFamily="34" charset="0"/>
              </a:rPr>
              <a:t>Health effects</a:t>
            </a:r>
            <a:r>
              <a:rPr lang="en-US" baseline="30000" dirty="0">
                <a:solidFill>
                  <a:srgbClr val="212121"/>
                </a:solidFill>
                <a:latin typeface="Source Sans Pro" panose="020B0503030403020204" pitchFamily="34" charset="0"/>
              </a:rPr>
              <a:t>18</a:t>
            </a:r>
          </a:p>
          <a:p>
            <a:pPr lvl="1"/>
            <a:r>
              <a:rPr lang="en-US" dirty="0">
                <a:solidFill>
                  <a:srgbClr val="212121"/>
                </a:solidFill>
                <a:latin typeface="Source Sans Pro" panose="020B0503030403020204" pitchFamily="34" charset="0"/>
              </a:rPr>
              <a:t>S</a:t>
            </a:r>
            <a:r>
              <a:rPr lang="en-US" b="0" i="0" dirty="0">
                <a:solidFill>
                  <a:srgbClr val="212121"/>
                </a:solidFill>
                <a:effectLst/>
                <a:latin typeface="Source Sans Pro" panose="020B0503030403020204" pitchFamily="34" charset="0"/>
              </a:rPr>
              <a:t>hort exposure periods </a:t>
            </a:r>
          </a:p>
          <a:p>
            <a:pPr lvl="2"/>
            <a:r>
              <a:rPr lang="en-US" b="0" i="0" dirty="0">
                <a:solidFill>
                  <a:srgbClr val="212121"/>
                </a:solidFill>
                <a:effectLst/>
                <a:latin typeface="Source Sans Pro" panose="020B0503030403020204" pitchFamily="34" charset="0"/>
              </a:rPr>
              <a:t>aggravate respiratory diseases (asthma)</a:t>
            </a:r>
          </a:p>
          <a:p>
            <a:pPr lvl="2"/>
            <a:r>
              <a:rPr lang="en-US" b="0" i="0" dirty="0">
                <a:solidFill>
                  <a:srgbClr val="212121"/>
                </a:solidFill>
                <a:effectLst/>
                <a:latin typeface="Source Sans Pro" panose="020B0503030403020204" pitchFamily="34" charset="0"/>
              </a:rPr>
              <a:t>coughing, wheezing or difficulty breathing</a:t>
            </a:r>
          </a:p>
          <a:p>
            <a:pPr lvl="2"/>
            <a:r>
              <a:rPr lang="en-US" b="0" i="0" dirty="0">
                <a:solidFill>
                  <a:srgbClr val="212121"/>
                </a:solidFill>
                <a:effectLst/>
                <a:latin typeface="Source Sans Pro" panose="020B0503030403020204" pitchFamily="34" charset="0"/>
              </a:rPr>
              <a:t>hospital admissions</a:t>
            </a:r>
            <a:endParaRPr lang="en-US" dirty="0">
              <a:solidFill>
                <a:srgbClr val="212121"/>
              </a:solidFill>
              <a:latin typeface="Source Sans Pro" panose="020B0503030403020204" pitchFamily="34" charset="0"/>
            </a:endParaRPr>
          </a:p>
          <a:p>
            <a:pPr lvl="1"/>
            <a:r>
              <a:rPr lang="en-US" b="0" i="0" dirty="0">
                <a:solidFill>
                  <a:srgbClr val="212121"/>
                </a:solidFill>
                <a:effectLst/>
                <a:latin typeface="Source Sans Pro" panose="020B0503030403020204" pitchFamily="34" charset="0"/>
              </a:rPr>
              <a:t>Long term exposure</a:t>
            </a:r>
          </a:p>
          <a:p>
            <a:pPr lvl="2"/>
            <a:r>
              <a:rPr lang="en-US" b="0" i="0" dirty="0">
                <a:solidFill>
                  <a:srgbClr val="212121"/>
                </a:solidFill>
                <a:effectLst/>
                <a:latin typeface="Source Sans Pro" panose="020B0503030403020204" pitchFamily="34" charset="0"/>
              </a:rPr>
              <a:t>increase susceptibility to respiratory and cardiovascular infections</a:t>
            </a:r>
          </a:p>
          <a:p>
            <a:pPr lvl="1"/>
            <a:endParaRPr lang="en-US" b="0" i="0" dirty="0">
              <a:solidFill>
                <a:srgbClr val="212121"/>
              </a:solidFill>
              <a:effectLst/>
              <a:latin typeface="Source Sans Pro" panose="020B0503030403020204" pitchFamily="34" charset="0"/>
            </a:endParaRPr>
          </a:p>
          <a:p>
            <a:pPr lvl="1"/>
            <a:endParaRPr lang="en-US" b="0" i="0" dirty="0">
              <a:solidFill>
                <a:srgbClr val="212121"/>
              </a:solidFill>
              <a:effectLst/>
              <a:latin typeface="Source Sans Pro" panose="020B0503030403020204" pitchFamily="34" charset="0"/>
            </a:endParaRPr>
          </a:p>
          <a:p>
            <a:pPr lvl="1"/>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pPr lvl="0"/>
            <a:r>
              <a:rPr lang="en-US" dirty="0"/>
              <a:t>Nitrogen Dioxide</a:t>
            </a:r>
          </a:p>
        </p:txBody>
      </p:sp>
      <p:sp>
        <p:nvSpPr>
          <p:cNvPr id="6" name="TextBox 5">
            <a:extLst>
              <a:ext uri="{FF2B5EF4-FFF2-40B4-BE49-F238E27FC236}">
                <a16:creationId xmlns:a16="http://schemas.microsoft.com/office/drawing/2014/main" id="{4CDE1E8A-3166-4881-ADEB-229A43E514DA}"/>
              </a:ext>
            </a:extLst>
          </p:cNvPr>
          <p:cNvSpPr txBox="1"/>
          <p:nvPr/>
        </p:nvSpPr>
        <p:spPr>
          <a:xfrm>
            <a:off x="5705856" y="5336346"/>
            <a:ext cx="6096000" cy="461665"/>
          </a:xfrm>
          <a:prstGeom prst="rect">
            <a:avLst/>
          </a:prstGeom>
          <a:noFill/>
        </p:spPr>
        <p:txBody>
          <a:bodyPr wrap="square">
            <a:spAutoFit/>
          </a:bodyPr>
          <a:lstStyle/>
          <a:p>
            <a:r>
              <a:rPr lang="en-US" sz="1200" dirty="0">
                <a:solidFill>
                  <a:srgbClr val="95998B"/>
                </a:solidFill>
              </a:rPr>
              <a:t>https://www.mann-hummel.com/en/research-and-development/future-trends/nitrogen-oxides-harmful-gases-in-the-air/</a:t>
            </a:r>
          </a:p>
        </p:txBody>
      </p:sp>
      <p:pic>
        <p:nvPicPr>
          <p:cNvPr id="3074" name="Picture 2" descr="Nitrogen oxides - harmful gases in the air | MANN+HUMMEL">
            <a:extLst>
              <a:ext uri="{FF2B5EF4-FFF2-40B4-BE49-F238E27FC236}">
                <a16:creationId xmlns:a16="http://schemas.microsoft.com/office/drawing/2014/main" id="{C77C3858-B852-492D-9021-2C36E956A7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85" b="12250"/>
          <a:stretch/>
        </p:blipFill>
        <p:spPr bwMode="auto">
          <a:xfrm>
            <a:off x="5041392" y="1585220"/>
            <a:ext cx="6760464" cy="356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90262"/>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6311</TotalTime>
  <Words>4994</Words>
  <Application>Microsoft Office PowerPoint</Application>
  <PresentationFormat>Widescreen</PresentationFormat>
  <Paragraphs>562</Paragraphs>
  <Slides>28</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DIN2014-Regular</vt:lpstr>
      <vt:lpstr>Merriweather</vt:lpstr>
      <vt:lpstr>Open Sans</vt:lpstr>
      <vt:lpstr>Roboto</vt:lpstr>
      <vt:lpstr>Source Sans Pro</vt:lpstr>
      <vt:lpstr>Times</vt:lpstr>
      <vt:lpstr>Times New Roman</vt:lpstr>
      <vt:lpstr>Verdana</vt:lpstr>
      <vt:lpstr>Office Theme</vt:lpstr>
      <vt:lpstr>PowerPoint Presentation</vt:lpstr>
      <vt:lpstr>Lecture #4: Air Quality Standards and Health</vt:lpstr>
      <vt:lpstr>Introduction</vt:lpstr>
      <vt:lpstr>Definitions and rationale of air quality standards</vt:lpstr>
      <vt:lpstr>Respiratory and cardiovascular health effects</vt:lpstr>
      <vt:lpstr>Criteria pollutants</vt:lpstr>
      <vt:lpstr>Particulate Matter</vt:lpstr>
      <vt:lpstr>Ozone</vt:lpstr>
      <vt:lpstr>Nitrogen Dioxide</vt:lpstr>
      <vt:lpstr>Sulphur dioxide</vt:lpstr>
      <vt:lpstr>Carbon Monoxide</vt:lpstr>
      <vt:lpstr>Lead</vt:lpstr>
      <vt:lpstr>Non-criteria pollutants</vt:lpstr>
      <vt:lpstr>Air quality standards</vt:lpstr>
      <vt:lpstr>Air quality standards across the world</vt:lpstr>
      <vt:lpstr>Health effects at exposure levels below current air quality standards</vt:lpstr>
      <vt:lpstr>Underlying evidence base</vt:lpstr>
      <vt:lpstr>Development and revision of air quality standards</vt:lpstr>
      <vt:lpstr>Compliance monitoring</vt:lpstr>
      <vt:lpstr>Non-compliance</vt:lpstr>
      <vt:lpstr>Discussion</vt:lpstr>
      <vt:lpstr>Research Gaps and Future Directions</vt:lpstr>
      <vt:lpstr>Take-Home Messages</vt:lpstr>
      <vt:lpstr>List of Abbreviations</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157</cp:revision>
  <dcterms:created xsi:type="dcterms:W3CDTF">2019-05-01T18:04:34Z</dcterms:created>
  <dcterms:modified xsi:type="dcterms:W3CDTF">2020-09-07T22:38:16Z</dcterms:modified>
</cp:coreProperties>
</file>