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45" r:id="rId2"/>
    <p:sldId id="496" r:id="rId3"/>
    <p:sldId id="470" r:id="rId4"/>
    <p:sldId id="469" r:id="rId5"/>
    <p:sldId id="458" r:id="rId6"/>
    <p:sldId id="542" r:id="rId7"/>
    <p:sldId id="541" r:id="rId8"/>
    <p:sldId id="524" r:id="rId9"/>
    <p:sldId id="534" r:id="rId10"/>
    <p:sldId id="494" r:id="rId11"/>
    <p:sldId id="514" r:id="rId12"/>
    <p:sldId id="516" r:id="rId13"/>
    <p:sldId id="517" r:id="rId14"/>
    <p:sldId id="518" r:id="rId15"/>
    <p:sldId id="519" r:id="rId16"/>
    <p:sldId id="532" r:id="rId17"/>
    <p:sldId id="528" r:id="rId18"/>
    <p:sldId id="485" r:id="rId19"/>
    <p:sldId id="509" r:id="rId20"/>
    <p:sldId id="501" r:id="rId21"/>
    <p:sldId id="502" r:id="rId22"/>
    <p:sldId id="503" r:id="rId23"/>
    <p:sldId id="504" r:id="rId24"/>
    <p:sldId id="539" r:id="rId25"/>
    <p:sldId id="535" r:id="rId26"/>
    <p:sldId id="53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 id="3" name="Frutos, Cesar S" initials="FCS" lastIdx="2" clrIdx="2">
    <p:extLst>
      <p:ext uri="{19B8F6BF-5375-455C-9EA6-DF929625EA0E}">
        <p15:presenceInfo xmlns:p15="http://schemas.microsoft.com/office/powerpoint/2012/main" userId="S-1-5-21-24445035-1449287043-316617838-401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64" autoAdjust="0"/>
  </p:normalViewPr>
  <p:slideViewPr>
    <p:cSldViewPr snapToGrid="0">
      <p:cViewPr varScale="1">
        <p:scale>
          <a:sx n="74" d="100"/>
          <a:sy n="74" d="100"/>
        </p:scale>
        <p:origin x="144" y="82"/>
      </p:cViewPr>
      <p:guideLst/>
    </p:cSldViewPr>
  </p:slideViewPr>
  <p:outlineViewPr>
    <p:cViewPr>
      <p:scale>
        <a:sx n="33" d="100"/>
        <a:sy n="33" d="100"/>
      </p:scale>
      <p:origin x="0" y="-567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3" d="100"/>
          <a:sy n="53" d="100"/>
        </p:scale>
        <p:origin x="2844"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key aspects to implement TAM</a:t>
            </a:r>
          </a:p>
        </p:txBody>
      </p:sp>
      <p:sp>
        <p:nvSpPr>
          <p:cNvPr id="4" name="Slide Number Placeholder 3"/>
          <p:cNvSpPr>
            <a:spLocks noGrp="1"/>
          </p:cNvSpPr>
          <p:nvPr>
            <p:ph type="sldNum" sz="quarter" idx="10"/>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208012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Questions</a:t>
            </a:r>
            <a:r>
              <a:rPr lang="en-US" baseline="0" dirty="0"/>
              <a:t> to ask by the agency to prepare a program to implement TAM.</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316544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implement</a:t>
            </a:r>
            <a:r>
              <a:rPr lang="en-US" baseline="0" dirty="0"/>
              <a:t> TAM there is a need of DSS with GIS and a Knowledge Database</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355777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To foster communication, TAM benefits must be highlighted.</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154482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eaLnBrk="1" hangingPunct="1"/>
            <a:r>
              <a:rPr lang="en-US" dirty="0"/>
              <a:t>Note:</a:t>
            </a:r>
            <a:r>
              <a:rPr lang="en-US" baseline="0" dirty="0"/>
              <a:t> The need to have performance measures to connect TAM with environment and human health. Also modeling TAM decision making process to reach agency goals.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79E6D-00A9-4B64-8C3A-9DDF802C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51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Look for the equilibrium of  a “Healthy Society” , “Natural Environment” and “Economic Vitality”. Major focus should be on the people with “people oriented” management approach.</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79058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Key topics for TAM successful implementation.</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3914989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Diagram that emphasizes</a:t>
            </a:r>
            <a:r>
              <a:rPr lang="en-US" baseline="0" dirty="0"/>
              <a:t> the need to have an integrated approach across transportation assets.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2119481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Key topics that require further attention for TAM  future development.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79E6D-00A9-4B64-8C3A-9DDF802C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7305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Summary of important TAM topics described before</a:t>
            </a:r>
            <a:r>
              <a:rPr lang="en-US" baseline="0" dirty="0"/>
              <a:t> in the slides.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21</a:t>
            </a:fld>
            <a:endParaRPr lang="en-US"/>
          </a:p>
        </p:txBody>
      </p:sp>
    </p:spTree>
    <p:extLst>
      <p:ext uri="{BB962C8B-B14F-4D97-AF65-F5344CB8AC3E}">
        <p14:creationId xmlns:p14="http://schemas.microsoft.com/office/powerpoint/2010/main" val="12855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CC129C-E094-44A9-9990-2FFEB90AEF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724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Acronyms</a:t>
            </a:r>
            <a:r>
              <a:rPr lang="en-US" baseline="0" dirty="0"/>
              <a:t> mentioned in the slides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22</a:t>
            </a:fld>
            <a:endParaRPr lang="en-US"/>
          </a:p>
        </p:txBody>
      </p:sp>
    </p:spTree>
    <p:extLst>
      <p:ext uri="{BB962C8B-B14F-4D97-AF65-F5344CB8AC3E}">
        <p14:creationId xmlns:p14="http://schemas.microsoft.com/office/powerpoint/2010/main" val="1649052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Addition recommended sources of information for TAM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79E6D-00A9-4B64-8C3A-9DDF802C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08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The</a:t>
            </a:r>
            <a:r>
              <a:rPr lang="en-US" baseline="0" dirty="0"/>
              <a:t> entire lecture is oriented to Transportation Asset Management (TAM) concepts, elements and recommendations.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93517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TAM formal definition</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19627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Distinction of the management levels</a:t>
            </a:r>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269336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eaLnBrk="1" hangingPunct="1"/>
            <a:r>
              <a:rPr lang="en-US" altLang="en-US" b="1" dirty="0"/>
              <a:t>This flow chart shows a typical Transportation Asset Management process (Asset Management is important and this is what it means in practice):</a:t>
            </a:r>
          </a:p>
          <a:p>
            <a:pPr marL="227013" indent="-227013" eaLnBrk="1" hangingPunct="1"/>
            <a:r>
              <a:rPr lang="en-US" altLang="en-US" dirty="0">
                <a:cs typeface="Arial" panose="020B0604020202020204" pitchFamily="34" charset="0"/>
              </a:rPr>
              <a:t>· </a:t>
            </a:r>
            <a:r>
              <a:rPr lang="en-US" altLang="en-US" b="1" dirty="0">
                <a:cs typeface="Arial" panose="020B0604020202020204" pitchFamily="34" charset="0"/>
              </a:rPr>
              <a:t>Policy Goals and Objectives - </a:t>
            </a:r>
            <a:r>
              <a:rPr lang="en-US" altLang="en-US" dirty="0">
                <a:cs typeface="Arial" panose="020B0604020202020204" pitchFamily="34" charset="0"/>
              </a:rPr>
              <a:t>Policies in Asset Management have to be realistic, they have to be clear, and have to have the “buy-in” from all who are responsible for implementing them.  They are supported by quantifiable performance measures and service levels used to guide the overall resource allocation and program delivery processes.</a:t>
            </a:r>
          </a:p>
          <a:p>
            <a:pPr marL="227013" indent="-227013" eaLnBrk="1" hangingPunct="1"/>
            <a:r>
              <a:rPr lang="en-US" altLang="en-US" dirty="0">
                <a:cs typeface="Arial" panose="020B0604020202020204" pitchFamily="34" charset="0"/>
              </a:rPr>
              <a:t>· </a:t>
            </a:r>
            <a:r>
              <a:rPr lang="en-US" altLang="en-US" b="1" dirty="0">
                <a:cs typeface="Arial" panose="020B0604020202020204" pitchFamily="34" charset="0"/>
              </a:rPr>
              <a:t>Analysis of Options and Tradeoffs - </a:t>
            </a:r>
            <a:r>
              <a:rPr lang="en-US" altLang="en-US" dirty="0">
                <a:cs typeface="Arial" panose="020B0604020202020204" pitchFamily="34" charset="0"/>
              </a:rPr>
              <a:t> This includes examination of options </a:t>
            </a:r>
            <a:r>
              <a:rPr lang="en-US" altLang="en-US" i="1" dirty="0">
                <a:cs typeface="Arial" panose="020B0604020202020204" pitchFamily="34" charset="0"/>
              </a:rPr>
              <a:t>within</a:t>
            </a:r>
            <a:r>
              <a:rPr lang="en-US" altLang="en-US" dirty="0">
                <a:cs typeface="Arial" panose="020B0604020202020204" pitchFamily="34" charset="0"/>
              </a:rPr>
              <a:t> each investment area, as well as tradeoffs </a:t>
            </a:r>
            <a:r>
              <a:rPr lang="en-US" altLang="en-US" i="1" dirty="0">
                <a:cs typeface="Arial" panose="020B0604020202020204" pitchFamily="34" charset="0"/>
              </a:rPr>
              <a:t>across</a:t>
            </a:r>
            <a:r>
              <a:rPr lang="en-US" altLang="en-US" dirty="0">
                <a:cs typeface="Arial" panose="020B0604020202020204" pitchFamily="34" charset="0"/>
              </a:rPr>
              <a:t> different investment areas which support the agency’s policies, goals and objectives.  The definition of investment areas is flexible and needs to be tailored to how an individual agency does business. Option analysis and tradeoff analysis are often </a:t>
            </a:r>
            <a:r>
              <a:rPr lang="en-US" altLang="en-US" b="1" dirty="0">
                <a:cs typeface="Arial" panose="020B0604020202020204" pitchFamily="34" charset="0"/>
              </a:rPr>
              <a:t>facilitated by economic analysis methods</a:t>
            </a:r>
            <a:r>
              <a:rPr lang="en-US" altLang="en-US" dirty="0">
                <a:cs typeface="Arial" panose="020B0604020202020204" pitchFamily="34" charset="0"/>
              </a:rPr>
              <a:t>.</a:t>
            </a:r>
          </a:p>
          <a:p>
            <a:pPr marL="227013" indent="-227013" eaLnBrk="1" hangingPunct="1"/>
            <a:r>
              <a:rPr lang="en-US" altLang="en-US" dirty="0">
                <a:cs typeface="Arial" panose="020B0604020202020204" pitchFamily="34" charset="0"/>
              </a:rPr>
              <a:t>· </a:t>
            </a:r>
            <a:r>
              <a:rPr lang="en-US" altLang="en-US" b="1" dirty="0">
                <a:cs typeface="Arial" panose="020B0604020202020204" pitchFamily="34" charset="0"/>
              </a:rPr>
              <a:t>Decision Making and Resource Allocation  - </a:t>
            </a:r>
            <a:r>
              <a:rPr lang="en-US" altLang="en-US" dirty="0">
                <a:cs typeface="Arial" panose="020B0604020202020204" pitchFamily="34" charset="0"/>
              </a:rPr>
              <a:t> These decisions are the critical allocations of dollars, staff, equipment, materials, and other resources to different strategies, programs, projects, or asset classes within the organization.  They are always based on the results of the proactive analysis of the options and tradeoffs and cover all investment areas and focus directly on performance goals and service levels with life-cycle performance considerations.  Customer expectations can not be forgotten. </a:t>
            </a:r>
          </a:p>
          <a:p>
            <a:pPr marL="227013" indent="-227013" eaLnBrk="1" hangingPunct="1"/>
            <a:r>
              <a:rPr lang="en-US" altLang="en-US" dirty="0">
                <a:cs typeface="Arial" panose="020B0604020202020204" pitchFamily="34" charset="0"/>
              </a:rPr>
              <a:t>· </a:t>
            </a:r>
            <a:r>
              <a:rPr lang="en-US" altLang="en-US" b="1" dirty="0">
                <a:cs typeface="Arial" panose="020B0604020202020204" pitchFamily="34" charset="0"/>
              </a:rPr>
              <a:t>Implementation and Program Delivery</a:t>
            </a:r>
            <a:r>
              <a:rPr lang="en-US" altLang="en-US" dirty="0">
                <a:cs typeface="Arial" panose="020B0604020202020204" pitchFamily="34" charset="0"/>
              </a:rPr>
              <a:t> - The critical issue here is that programs need to be accomplished in the most cost-effective manner that can meet the performance targets.  It may involve consideration of different delivery options, such as using contractors, interagency agreements, or design-build projects.  Program delivery also means having a systematic way to monitor actions taken, costs, efficiency, and lessons learned to guide future decisions and analyses.  (On time and within budget.)</a:t>
            </a:r>
          </a:p>
          <a:p>
            <a:pPr marL="227013" indent="-227013" eaLnBrk="1" hangingPunct="1"/>
            <a:r>
              <a:rPr lang="en-US" altLang="en-US" dirty="0">
                <a:cs typeface="Arial" panose="020B0604020202020204" pitchFamily="34" charset="0"/>
              </a:rPr>
              <a:t>· </a:t>
            </a:r>
            <a:r>
              <a:rPr lang="en-US" altLang="en-US" b="1" dirty="0">
                <a:cs typeface="Arial" panose="020B0604020202020204" pitchFamily="34" charset="0"/>
              </a:rPr>
              <a:t>Monitoring</a:t>
            </a:r>
            <a:r>
              <a:rPr lang="en-US" altLang="en-US" dirty="0">
                <a:cs typeface="Arial" panose="020B0604020202020204" pitchFamily="34" charset="0"/>
              </a:rPr>
              <a:t> </a:t>
            </a:r>
            <a:r>
              <a:rPr lang="en-US" altLang="en-US" b="1" dirty="0">
                <a:cs typeface="Arial" panose="020B0604020202020204" pitchFamily="34" charset="0"/>
              </a:rPr>
              <a:t>System Conditions and Performance Measures - </a:t>
            </a:r>
            <a:r>
              <a:rPr lang="en-US" altLang="en-US" dirty="0">
                <a:cs typeface="Arial" panose="020B0604020202020204" pitchFamily="34" charset="0"/>
              </a:rPr>
              <a:t>This is</a:t>
            </a:r>
            <a:r>
              <a:rPr lang="en-US" altLang="en-US" b="1" dirty="0">
                <a:cs typeface="Arial" panose="020B0604020202020204" pitchFamily="34" charset="0"/>
              </a:rPr>
              <a:t> </a:t>
            </a:r>
            <a:r>
              <a:rPr lang="en-US" altLang="en-US" dirty="0">
                <a:cs typeface="Arial" panose="020B0604020202020204" pitchFamily="34" charset="0"/>
              </a:rPr>
              <a:t>the monitoring and the all important feedback portion of Asset Management that measures the extent to which established performance objectives are being addressed. This information has to be objective, current, and targeted toward the goals, objectives, and priorities set by the agency.</a:t>
            </a:r>
            <a:r>
              <a:rPr lang="en-US" altLang="en-US" dirty="0"/>
              <a:t>  Analysis is needed to Optimize Operation and Maintenance and Optimize Capital Investment.  As a result Funding Strategy needs to be developed as part of an Asset Management Plan.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79E6D-00A9-4B64-8C3A-9DDF802C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80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eaLnBrk="1" hangingPunct="1"/>
            <a:r>
              <a:rPr lang="en-US" dirty="0"/>
              <a:t>Notes:</a:t>
            </a:r>
            <a:r>
              <a:rPr lang="en-US" baseline="0" dirty="0"/>
              <a:t> The previous slide show the overview of the TAM Decision Making Process. This slide list the steps for the TAM process.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79E6D-00A9-4B64-8C3A-9DDF802C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66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eaLnBrk="1" hangingPunct="1"/>
            <a:r>
              <a:rPr lang="en-US" dirty="0"/>
              <a:t>Note:</a:t>
            </a:r>
            <a:r>
              <a:rPr lang="en-US" baseline="0" dirty="0"/>
              <a:t> Essential questions to define Asset Management with focus on implementation.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279E6D-00A9-4B64-8C3A-9DDF802CB6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161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indent="-227013" eaLnBrk="1" hangingPunct="1"/>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131714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tam-portal.com/"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fhwa.dot.gov/ass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Autofit/>
          </a:bodyPr>
          <a:lstStyle/>
          <a:p>
            <a:pPr algn="ctr"/>
            <a:r>
              <a:rPr lang="en-US" dirty="0"/>
              <a:t>Network Management Level Elements</a:t>
            </a:r>
          </a:p>
        </p:txBody>
      </p:sp>
      <p:sp>
        <p:nvSpPr>
          <p:cNvPr id="2" name="Content Placeholder 1">
            <a:extLst>
              <a:ext uri="{FF2B5EF4-FFF2-40B4-BE49-F238E27FC236}">
                <a16:creationId xmlns:a16="http://schemas.microsoft.com/office/drawing/2014/main" id="{38EE3218-1566-4431-B5E9-C37B9A7CEE6E}"/>
              </a:ext>
            </a:extLst>
          </p:cNvPr>
          <p:cNvSpPr>
            <a:spLocks noGrp="1"/>
          </p:cNvSpPr>
          <p:nvPr>
            <p:ph idx="1"/>
          </p:nvPr>
        </p:nvSpPr>
        <p:spPr/>
        <p:txBody>
          <a:bodyPr>
            <a:normAutofit/>
          </a:bodyPr>
          <a:lstStyle/>
          <a:p>
            <a:pPr marL="342900" indent="-342900"/>
            <a:r>
              <a:rPr lang="en-US" altLang="en-US" sz="3600" dirty="0"/>
              <a:t>Inventory</a:t>
            </a:r>
          </a:p>
          <a:p>
            <a:pPr marL="342900" indent="-342900"/>
            <a:r>
              <a:rPr lang="en-US" altLang="en-US" sz="3600" dirty="0"/>
              <a:t>Condition Assessment</a:t>
            </a:r>
          </a:p>
          <a:p>
            <a:pPr marL="342900" indent="-342900"/>
            <a:r>
              <a:rPr lang="en-US" altLang="en-US" sz="3600" dirty="0"/>
              <a:t>Determination of Needed Work and Funds</a:t>
            </a:r>
          </a:p>
          <a:p>
            <a:pPr marL="342900" indent="-342900"/>
            <a:r>
              <a:rPr lang="en-US" altLang="en-US" sz="3600" dirty="0"/>
              <a:t>Identification of Candidate Projects</a:t>
            </a:r>
          </a:p>
          <a:p>
            <a:pPr marL="342900" indent="-342900"/>
            <a:r>
              <a:rPr lang="en-US" altLang="en-US" sz="3600" dirty="0"/>
              <a:t>Determination of Impacts of Funding Alternatives</a:t>
            </a:r>
          </a:p>
          <a:p>
            <a:pPr marL="342900" indent="-342900"/>
            <a:r>
              <a:rPr lang="en-US" altLang="en-US" sz="3600" dirty="0"/>
              <a:t>Feedback</a:t>
            </a:r>
          </a:p>
          <a:p>
            <a:pPr marL="0" indent="0">
              <a:buNone/>
            </a:pPr>
            <a:r>
              <a:rPr lang="en-US" sz="3200" dirty="0"/>
              <a:t>                                                                              </a:t>
            </a:r>
          </a:p>
        </p:txBody>
      </p:sp>
    </p:spTree>
    <p:extLst>
      <p:ext uri="{BB962C8B-B14F-4D97-AF65-F5344CB8AC3E}">
        <p14:creationId xmlns:p14="http://schemas.microsoft.com/office/powerpoint/2010/main" val="398771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13770"/>
            <a:ext cx="11051216" cy="5444230"/>
          </a:xfrm>
        </p:spPr>
        <p:txBody>
          <a:bodyPr>
            <a:normAutofit fontScale="92500" lnSpcReduction="10000"/>
          </a:bodyPr>
          <a:lstStyle/>
          <a:p>
            <a:pPr marL="0" indent="0">
              <a:buNone/>
            </a:pPr>
            <a:r>
              <a:rPr lang="en-US" b="1" dirty="0">
                <a:solidFill>
                  <a:srgbClr val="C00000"/>
                </a:solidFill>
              </a:rPr>
              <a:t>Management Technical Aspects</a:t>
            </a:r>
          </a:p>
          <a:p>
            <a:pPr marL="457200" indent="-457200"/>
            <a:r>
              <a:rPr lang="en-US" dirty="0"/>
              <a:t>Set Target Level of Service /Performance Goals (Economics, Social, Environment)</a:t>
            </a:r>
          </a:p>
          <a:p>
            <a:pPr marL="457200" indent="-457200"/>
            <a:r>
              <a:rPr lang="en-US" dirty="0"/>
              <a:t> Develop Asset Inventory</a:t>
            </a:r>
          </a:p>
          <a:p>
            <a:pPr marL="457200" indent="-457200"/>
            <a:r>
              <a:rPr lang="en-US" dirty="0"/>
              <a:t>Condition Assessment, Failure Modes</a:t>
            </a:r>
          </a:p>
          <a:p>
            <a:pPr marL="457200" indent="-457200"/>
            <a:r>
              <a:rPr lang="en-US" dirty="0"/>
              <a:t>Determine Remaining Service Life</a:t>
            </a:r>
          </a:p>
          <a:p>
            <a:pPr marL="457200" indent="-457200"/>
            <a:r>
              <a:rPr lang="en-US" dirty="0"/>
              <a:t>Determine Life Cycle  and Replacement Costs (Example: LCCA)</a:t>
            </a:r>
          </a:p>
          <a:p>
            <a:pPr marL="0" indent="0">
              <a:buNone/>
            </a:pPr>
            <a:r>
              <a:rPr lang="en-US" b="1" dirty="0">
                <a:solidFill>
                  <a:srgbClr val="C00000"/>
                </a:solidFill>
              </a:rPr>
              <a:t>Business (Financial) Analysis</a:t>
            </a:r>
          </a:p>
          <a:p>
            <a:pPr marL="457200" indent="-457200"/>
            <a:r>
              <a:rPr lang="en-US" dirty="0"/>
              <a:t>Determine Business Risk  (Example: B/C Analysis)</a:t>
            </a:r>
          </a:p>
          <a:p>
            <a:pPr marL="457200" indent="-457200"/>
            <a:r>
              <a:rPr lang="en-US" dirty="0"/>
              <a:t>Optimize Operation and Maintenance</a:t>
            </a:r>
          </a:p>
          <a:p>
            <a:pPr marL="457200" indent="-457200"/>
            <a:r>
              <a:rPr lang="en-US" dirty="0"/>
              <a:t>Optimize Capital Investment</a:t>
            </a:r>
          </a:p>
          <a:p>
            <a:pPr marL="457200" indent="-457200"/>
            <a:r>
              <a:rPr lang="en-US" dirty="0"/>
              <a:t>Determine Funding Strategy </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How to Develop and Implement a Transportation Asset Management Program?</a:t>
            </a:r>
          </a:p>
        </p:txBody>
      </p:sp>
    </p:spTree>
    <p:extLst>
      <p:ext uri="{BB962C8B-B14F-4D97-AF65-F5344CB8AC3E}">
        <p14:creationId xmlns:p14="http://schemas.microsoft.com/office/powerpoint/2010/main" val="249126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a:lnSpc>
                <a:spcPct val="100000"/>
              </a:lnSpc>
            </a:pPr>
            <a:r>
              <a:rPr lang="en-US" sz="3000" dirty="0"/>
              <a:t>What are the necessary attributes of each of the assets and how to register and maintain the data?</a:t>
            </a:r>
          </a:p>
          <a:p>
            <a:pPr>
              <a:lnSpc>
                <a:spcPct val="100000"/>
              </a:lnSpc>
            </a:pPr>
            <a:r>
              <a:rPr lang="en-US" sz="3000" dirty="0"/>
              <a:t>What assets in the infrastructure network require immediate attention based on needs analysis?</a:t>
            </a:r>
          </a:p>
          <a:p>
            <a:pPr>
              <a:lnSpc>
                <a:spcPct val="100000"/>
              </a:lnSpc>
            </a:pPr>
            <a:r>
              <a:rPr lang="en-US" sz="3000" dirty="0"/>
              <a:t>What are cost effective data collection procedures and what accuracy and frequency of data collection is recommended?</a:t>
            </a:r>
          </a:p>
          <a:p>
            <a:pPr>
              <a:lnSpc>
                <a:spcPct val="100000"/>
              </a:lnSpc>
            </a:pPr>
            <a:r>
              <a:rPr lang="en-US" sz="3000" dirty="0"/>
              <a:t>What is the impact of short and log term asset management plans in the network condition?</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324852" y="146998"/>
            <a:ext cx="11867148" cy="931207"/>
          </a:xfrm>
        </p:spPr>
        <p:txBody>
          <a:bodyPr>
            <a:normAutofit fontScale="90000"/>
          </a:bodyPr>
          <a:lstStyle/>
          <a:p>
            <a:r>
              <a:rPr lang="en-US" dirty="0"/>
              <a:t>Checklist for the Implementation of Asset Management</a:t>
            </a:r>
          </a:p>
        </p:txBody>
      </p:sp>
    </p:spTree>
    <p:extLst>
      <p:ext uri="{BB962C8B-B14F-4D97-AF65-F5344CB8AC3E}">
        <p14:creationId xmlns:p14="http://schemas.microsoft.com/office/powerpoint/2010/main" val="179240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sz="3200" dirty="0"/>
              <a:t>How to allocate limited funds among assets based on location and priorities set by the agency?</a:t>
            </a:r>
          </a:p>
          <a:p>
            <a:r>
              <a:rPr lang="en-US" sz="3200" dirty="0"/>
              <a:t>What are the results of trade off analysis in the different types of assets managed by the agency?</a:t>
            </a:r>
          </a:p>
          <a:p>
            <a:r>
              <a:rPr lang="en-US" sz="3200" dirty="0"/>
              <a:t>How performance metrics will evolve due to the implementation of an asset management strategy?</a:t>
            </a:r>
          </a:p>
          <a:p>
            <a:r>
              <a:rPr lang="en-US" sz="3200" dirty="0"/>
              <a:t>How to better communicate funding need using tools to visualize the results of gap analysis?</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116306" y="227209"/>
            <a:ext cx="11658600" cy="931207"/>
          </a:xfrm>
        </p:spPr>
        <p:txBody>
          <a:bodyPr>
            <a:normAutofit fontScale="90000"/>
          </a:bodyPr>
          <a:lstStyle/>
          <a:p>
            <a:r>
              <a:rPr lang="en-US" dirty="0"/>
              <a:t>Checklist for the Implementation of Asset Management  						</a:t>
            </a:r>
            <a:r>
              <a:rPr lang="en-US" dirty="0" err="1"/>
              <a:t>Cont</a:t>
            </a:r>
            <a:r>
              <a:rPr lang="en-US" dirty="0"/>
              <a:t>…</a:t>
            </a:r>
          </a:p>
        </p:txBody>
      </p:sp>
    </p:spTree>
    <p:extLst>
      <p:ext uri="{BB962C8B-B14F-4D97-AF65-F5344CB8AC3E}">
        <p14:creationId xmlns:p14="http://schemas.microsoft.com/office/powerpoint/2010/main" val="371130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r>
              <a:rPr lang="en-US" dirty="0"/>
              <a:t>Asset Management Decision Support Systems (DSS) </a:t>
            </a:r>
          </a:p>
        </p:txBody>
      </p:sp>
      <p:pic>
        <p:nvPicPr>
          <p:cNvPr id="6" name="Picture 2"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620" y="1232660"/>
            <a:ext cx="9013059" cy="53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73372" y="6285846"/>
            <a:ext cx="1219308" cy="338554"/>
          </a:xfrm>
          <a:prstGeom prst="rect">
            <a:avLst/>
          </a:prstGeom>
          <a:noFill/>
        </p:spPr>
        <p:txBody>
          <a:bodyPr wrap="none" rtlCol="0">
            <a:spAutoFit/>
          </a:bodyPr>
          <a:lstStyle/>
          <a:p>
            <a:r>
              <a:rPr lang="en-US" sz="1600" dirty="0"/>
              <a:t>Chang, 2007</a:t>
            </a:r>
          </a:p>
        </p:txBody>
      </p:sp>
    </p:spTree>
    <p:extLst>
      <p:ext uri="{BB962C8B-B14F-4D97-AF65-F5344CB8AC3E}">
        <p14:creationId xmlns:p14="http://schemas.microsoft.com/office/powerpoint/2010/main" val="3281398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16935" y="1585220"/>
            <a:ext cx="9755815" cy="4771129"/>
          </a:xfrm>
        </p:spPr>
        <p:txBody>
          <a:bodyPr/>
          <a:lstStyle/>
          <a:p>
            <a:r>
              <a:rPr lang="en-US" dirty="0"/>
              <a:t>To </a:t>
            </a:r>
            <a:r>
              <a:rPr lang="en-US" dirty="0">
                <a:solidFill>
                  <a:srgbClr val="FF0000"/>
                </a:solidFill>
              </a:rPr>
              <a:t>improve communication </a:t>
            </a:r>
            <a:r>
              <a:rPr lang="en-US" dirty="0"/>
              <a:t>across departments when working in multidisciplinary team projects with different types of assets.</a:t>
            </a:r>
          </a:p>
          <a:p>
            <a:pPr marL="0" indent="0">
              <a:buNone/>
            </a:pPr>
            <a:endParaRPr lang="en-US" dirty="0"/>
          </a:p>
          <a:p>
            <a:r>
              <a:rPr lang="en-US" dirty="0"/>
              <a:t>To </a:t>
            </a:r>
            <a:r>
              <a:rPr lang="en-US" dirty="0">
                <a:solidFill>
                  <a:srgbClr val="FF0000"/>
                </a:solidFill>
              </a:rPr>
              <a:t>enhance the decision making process </a:t>
            </a:r>
            <a:r>
              <a:rPr lang="en-US" dirty="0"/>
              <a:t>when developing management plans through better communication and </a:t>
            </a:r>
            <a:r>
              <a:rPr lang="en-US"/>
              <a:t>analysis tools.</a:t>
            </a:r>
            <a:endParaRPr lang="en-US" dirty="0"/>
          </a:p>
          <a:p>
            <a:pPr marL="0" indent="0">
              <a:buNone/>
            </a:pPr>
            <a:endParaRPr lang="en-US" dirty="0"/>
          </a:p>
          <a:p>
            <a:r>
              <a:rPr lang="en-US" dirty="0"/>
              <a:t>To </a:t>
            </a:r>
            <a:r>
              <a:rPr lang="en-US" dirty="0">
                <a:solidFill>
                  <a:srgbClr val="FF0000"/>
                </a:solidFill>
              </a:rPr>
              <a:t>maximize cost savings </a:t>
            </a:r>
            <a:r>
              <a:rPr lang="en-US" dirty="0"/>
              <a:t>resulting from greater efficiency in management operations.</a:t>
            </a:r>
          </a:p>
          <a:p>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276727" y="163040"/>
            <a:ext cx="11353800" cy="931207"/>
          </a:xfrm>
        </p:spPr>
        <p:txBody>
          <a:bodyPr>
            <a:normAutofit fontScale="90000"/>
          </a:bodyPr>
          <a:lstStyle/>
          <a:p>
            <a:r>
              <a:rPr lang="en-US" dirty="0"/>
              <a:t>Benefits of Implementing Asset Management Practices</a:t>
            </a:r>
          </a:p>
        </p:txBody>
      </p:sp>
    </p:spTree>
    <p:extLst>
      <p:ext uri="{BB962C8B-B14F-4D97-AF65-F5344CB8AC3E}">
        <p14:creationId xmlns:p14="http://schemas.microsoft.com/office/powerpoint/2010/main" val="3468283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16935" y="173067"/>
            <a:ext cx="10515600" cy="931207"/>
          </a:xfrm>
        </p:spPr>
        <p:txBody>
          <a:bodyPr>
            <a:noAutofit/>
          </a:bodyPr>
          <a:lstStyle/>
          <a:p>
            <a:pPr algn="ctr"/>
            <a:r>
              <a:rPr lang="en-US" dirty="0"/>
              <a:t>Role of the Environment and Human Health in Transportation Decision Making </a:t>
            </a:r>
          </a:p>
        </p:txBody>
      </p:sp>
      <p:sp>
        <p:nvSpPr>
          <p:cNvPr id="2" name="Content Placeholder 1">
            <a:extLst>
              <a:ext uri="{FF2B5EF4-FFF2-40B4-BE49-F238E27FC236}">
                <a16:creationId xmlns:a16="http://schemas.microsoft.com/office/drawing/2014/main" id="{38EE3218-1566-4431-B5E9-C37B9A7CEE6E}"/>
              </a:ext>
            </a:extLst>
          </p:cNvPr>
          <p:cNvSpPr>
            <a:spLocks noGrp="1"/>
          </p:cNvSpPr>
          <p:nvPr>
            <p:ph idx="1"/>
          </p:nvPr>
        </p:nvSpPr>
        <p:spPr>
          <a:xfrm>
            <a:off x="573994" y="1456883"/>
            <a:ext cx="10295628" cy="5577580"/>
          </a:xfrm>
        </p:spPr>
        <p:txBody>
          <a:bodyPr>
            <a:normAutofit fontScale="77500" lnSpcReduction="20000"/>
          </a:bodyPr>
          <a:lstStyle/>
          <a:p>
            <a:pPr marL="182880">
              <a:lnSpc>
                <a:spcPct val="100000"/>
              </a:lnSpc>
              <a:spcBef>
                <a:spcPts val="0"/>
              </a:spcBef>
              <a:defRPr/>
            </a:pPr>
            <a:r>
              <a:rPr lang="en-US" sz="3600" dirty="0"/>
              <a:t>TAM focusses on the strategic goals of the agency, performance measures, and system performance, and those should considered metrics for the environment and human health.</a:t>
            </a:r>
          </a:p>
          <a:p>
            <a:pPr marL="182880">
              <a:lnSpc>
                <a:spcPct val="100000"/>
              </a:lnSpc>
              <a:spcBef>
                <a:spcPts val="0"/>
              </a:spcBef>
              <a:buNone/>
              <a:defRPr/>
            </a:pPr>
            <a:endParaRPr lang="en-US" sz="3600" dirty="0"/>
          </a:p>
          <a:p>
            <a:pPr marL="182880">
              <a:lnSpc>
                <a:spcPct val="100000"/>
              </a:lnSpc>
              <a:spcBef>
                <a:spcPts val="0"/>
              </a:spcBef>
              <a:defRPr/>
            </a:pPr>
            <a:r>
              <a:rPr lang="en-US" sz="3600" dirty="0"/>
              <a:t>Asses the performance of the  transportation system with desired performance measures  as targets and demonstrate how transportation decisions affect the environment and human health.</a:t>
            </a:r>
          </a:p>
          <a:p>
            <a:pPr marL="182880">
              <a:lnSpc>
                <a:spcPct val="100000"/>
              </a:lnSpc>
              <a:spcBef>
                <a:spcPts val="0"/>
              </a:spcBef>
              <a:defRPr/>
            </a:pPr>
            <a:endParaRPr lang="en-US" sz="3600" dirty="0"/>
          </a:p>
          <a:p>
            <a:pPr>
              <a:lnSpc>
                <a:spcPct val="100000"/>
              </a:lnSpc>
              <a:spcBef>
                <a:spcPts val="0"/>
              </a:spcBef>
              <a:tabLst>
                <a:tab pos="511175" algn="l"/>
              </a:tabLst>
              <a:defRPr/>
            </a:pPr>
            <a:r>
              <a:rPr lang="en-US" sz="3600" dirty="0"/>
              <a:t>Monetary impact of the decisions and whole life performance/investment analysis to optimize investments on a long term basis used to support decision making</a:t>
            </a:r>
          </a:p>
          <a:p>
            <a:pPr marL="182880">
              <a:lnSpc>
                <a:spcPct val="100000"/>
              </a:lnSpc>
              <a:spcBef>
                <a:spcPts val="0"/>
              </a:spcBef>
              <a:defRPr/>
            </a:pPr>
            <a:endParaRPr lang="en-US" sz="3600" dirty="0"/>
          </a:p>
          <a:p>
            <a:pPr marL="182880">
              <a:lnSpc>
                <a:spcPct val="100000"/>
              </a:lnSpc>
              <a:spcBef>
                <a:spcPts val="0"/>
              </a:spcBef>
              <a:defRPr/>
            </a:pPr>
            <a:r>
              <a:rPr lang="en-US" sz="3600" dirty="0"/>
              <a:t>Need to model in the transportation decision making process  “sustainability performance measures toward reaching agency goals in safety, mobility and the environment.”  (Chang, 2017) </a:t>
            </a:r>
          </a:p>
          <a:p>
            <a:pPr>
              <a:lnSpc>
                <a:spcPct val="100000"/>
              </a:lnSpc>
              <a:spcBef>
                <a:spcPts val="0"/>
              </a:spcBef>
              <a:tabLst>
                <a:tab pos="511175" algn="l"/>
              </a:tabLst>
              <a:defRPr/>
            </a:pPr>
            <a:endParaRPr lang="en-US" sz="3600" dirty="0"/>
          </a:p>
          <a:p>
            <a:pPr marL="182880">
              <a:lnSpc>
                <a:spcPct val="100000"/>
              </a:lnSpc>
              <a:spcBef>
                <a:spcPts val="0"/>
              </a:spcBef>
              <a:defRPr/>
            </a:pPr>
            <a:endParaRPr lang="en-US" sz="3600" dirty="0"/>
          </a:p>
          <a:p>
            <a:pPr marL="182880">
              <a:lnSpc>
                <a:spcPct val="100000"/>
              </a:lnSpc>
              <a:spcBef>
                <a:spcPts val="0"/>
              </a:spcBef>
              <a:defRPr/>
            </a:pPr>
            <a:endParaRPr lang="en-US" sz="3600" dirty="0"/>
          </a:p>
          <a:p>
            <a:endParaRPr lang="en-US" sz="3600" dirty="0"/>
          </a:p>
        </p:txBody>
      </p:sp>
    </p:spTree>
    <p:extLst>
      <p:ext uri="{BB962C8B-B14F-4D97-AF65-F5344CB8AC3E}">
        <p14:creationId xmlns:p14="http://schemas.microsoft.com/office/powerpoint/2010/main" val="67493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0" b="100000" l="5456" r="91627"/>
                    </a14:imgEffect>
                  </a14:imgLayer>
                </a14:imgProps>
              </a:ext>
            </a:extLst>
          </a:blip>
          <a:stretch>
            <a:fillRect/>
          </a:stretch>
        </p:blipFill>
        <p:spPr>
          <a:xfrm>
            <a:off x="2328402" y="1300639"/>
            <a:ext cx="7535195" cy="5755953"/>
          </a:xfrm>
          <a:prstGeom prst="rect">
            <a:avLst/>
          </a:prstGeom>
        </p:spPr>
      </p:pic>
      <p:sp>
        <p:nvSpPr>
          <p:cNvPr id="5" name="TextBox 15"/>
          <p:cNvSpPr txBox="1">
            <a:spLocks noChangeArrowheads="1"/>
          </p:cNvSpPr>
          <p:nvPr/>
        </p:nvSpPr>
        <p:spPr bwMode="auto">
          <a:xfrm>
            <a:off x="4213733" y="3654741"/>
            <a:ext cx="3130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altLang="en-US" sz="2800" b="1" i="0" u="none" strike="noStrike" kern="1200" cap="none" spc="0" normalizeH="0" baseline="0" noProof="0" dirty="0">
                <a:ln>
                  <a:noFill/>
                </a:ln>
                <a:solidFill>
                  <a:srgbClr val="C00000"/>
                </a:solidFill>
                <a:effectLst/>
                <a:uLnTx/>
                <a:uFillTx/>
                <a:latin typeface="Tw Cen MT (Body)"/>
                <a:ea typeface="+mn-ea"/>
                <a:cs typeface="Arial" panose="020B0604020202020204" pitchFamily="34" charset="0"/>
              </a:rPr>
              <a:t>SUSTAINABILITY</a:t>
            </a:r>
          </a:p>
        </p:txBody>
      </p:sp>
      <p:sp>
        <p:nvSpPr>
          <p:cNvPr id="6" name="TextBox 16"/>
          <p:cNvSpPr txBox="1">
            <a:spLocks noChangeArrowheads="1"/>
          </p:cNvSpPr>
          <p:nvPr/>
        </p:nvSpPr>
        <p:spPr bwMode="auto">
          <a:xfrm>
            <a:off x="5088445" y="1965713"/>
            <a:ext cx="13811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rPr>
              <a:t>Healthy</a:t>
            </a:r>
            <a:r>
              <a:rPr kumimoji="0" lang="es-PE"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rPr>
              <a:t> </a:t>
            </a:r>
            <a:r>
              <a:rPr kumimoji="0" lang="es-PE" altLang="en-US" sz="1900" b="1" i="0" u="none" strike="noStrike" kern="1200" cap="none" spc="0" normalizeH="0" baseline="0" noProof="0" dirty="0" err="1">
                <a:ln>
                  <a:noFill/>
                </a:ln>
                <a:solidFill>
                  <a:srgbClr val="000000"/>
                </a:solidFill>
                <a:effectLst/>
                <a:uLnTx/>
                <a:uFillTx/>
                <a:latin typeface="Tw Cen MT (Body)"/>
                <a:ea typeface="+mn-ea"/>
                <a:cs typeface="Arial" panose="020B0604020202020204" pitchFamily="34" charset="0"/>
              </a:rPr>
              <a:t>Society</a:t>
            </a:r>
            <a:endParaRPr kumimoji="0" lang="es-PE"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endParaRPr>
          </a:p>
        </p:txBody>
      </p:sp>
      <p:sp>
        <p:nvSpPr>
          <p:cNvPr id="7" name="TextBox 11"/>
          <p:cNvSpPr txBox="1">
            <a:spLocks noChangeArrowheads="1"/>
          </p:cNvSpPr>
          <p:nvPr/>
        </p:nvSpPr>
        <p:spPr bwMode="auto">
          <a:xfrm>
            <a:off x="4003262" y="3187819"/>
            <a:ext cx="148951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rPr>
              <a:t>Acceptable</a:t>
            </a:r>
          </a:p>
        </p:txBody>
      </p:sp>
      <p:sp>
        <p:nvSpPr>
          <p:cNvPr id="8" name="Rectangle 7"/>
          <p:cNvSpPr/>
          <p:nvPr/>
        </p:nvSpPr>
        <p:spPr>
          <a:xfrm>
            <a:off x="6454296" y="3127144"/>
            <a:ext cx="88998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altLang="en-US" sz="1800" b="1" i="0" u="none" strike="noStrike" kern="1200" cap="none" spc="0" normalizeH="0" baseline="0" noProof="0" dirty="0" err="1">
                <a:ln>
                  <a:noFill/>
                </a:ln>
                <a:solidFill>
                  <a:srgbClr val="000000"/>
                </a:solidFill>
                <a:effectLst/>
                <a:uLnTx/>
                <a:uFillTx/>
                <a:latin typeface="Tw Cen MT (Body)"/>
                <a:ea typeface="+mn-ea"/>
                <a:cs typeface="Arial" panose="020B0604020202020204" pitchFamily="34" charset="0"/>
              </a:rPr>
              <a:t>Equity</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Box 13"/>
          <p:cNvSpPr txBox="1">
            <a:spLocks noChangeArrowheads="1"/>
          </p:cNvSpPr>
          <p:nvPr/>
        </p:nvSpPr>
        <p:spPr bwMode="auto">
          <a:xfrm>
            <a:off x="3138868" y="4572538"/>
            <a:ext cx="1728788"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rPr>
              <a:t> Natural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altLang="en-US" sz="1900" b="1" i="0" u="none" strike="noStrike" kern="1200" cap="none" spc="0" normalizeH="0" baseline="0" noProof="0" dirty="0" err="1">
                <a:ln>
                  <a:noFill/>
                </a:ln>
                <a:solidFill>
                  <a:srgbClr val="000000"/>
                </a:solidFill>
                <a:effectLst/>
                <a:uLnTx/>
                <a:uFillTx/>
                <a:latin typeface="Tw Cen MT (Body)"/>
                <a:ea typeface="+mn-ea"/>
                <a:cs typeface="Arial" panose="020B0604020202020204" pitchFamily="34" charset="0"/>
              </a:rPr>
              <a:t>Environment</a:t>
            </a:r>
            <a:endParaRPr kumimoji="0" lang="es-PE"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endParaRPr>
          </a:p>
        </p:txBody>
      </p:sp>
      <p:sp>
        <p:nvSpPr>
          <p:cNvPr id="10" name="TextBox 12"/>
          <p:cNvSpPr txBox="1">
            <a:spLocks noChangeArrowheads="1"/>
          </p:cNvSpPr>
          <p:nvPr/>
        </p:nvSpPr>
        <p:spPr bwMode="auto">
          <a:xfrm>
            <a:off x="5434210" y="5204286"/>
            <a:ext cx="89852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rPr>
              <a:t>Viable</a:t>
            </a:r>
          </a:p>
        </p:txBody>
      </p:sp>
      <p:sp>
        <p:nvSpPr>
          <p:cNvPr id="11" name="TextBox 14"/>
          <p:cNvSpPr txBox="1">
            <a:spLocks noChangeArrowheads="1"/>
          </p:cNvSpPr>
          <p:nvPr/>
        </p:nvSpPr>
        <p:spPr bwMode="auto">
          <a:xfrm>
            <a:off x="6899289" y="4601065"/>
            <a:ext cx="152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rPr>
              <a:t>  </a:t>
            </a:r>
            <a:r>
              <a:rPr kumimoji="0" lang="es-PE" altLang="en-US" sz="1900" b="1" i="0" u="none" strike="noStrike" kern="1200" cap="none" spc="0" normalizeH="0" baseline="0" noProof="0" dirty="0" err="1">
                <a:ln>
                  <a:noFill/>
                </a:ln>
                <a:solidFill>
                  <a:srgbClr val="000000"/>
                </a:solidFill>
                <a:effectLst/>
                <a:uLnTx/>
                <a:uFillTx/>
                <a:latin typeface="Tw Cen MT (Body)"/>
                <a:ea typeface="+mn-ea"/>
                <a:cs typeface="Arial" panose="020B0604020202020204" pitchFamily="34" charset="0"/>
              </a:rPr>
              <a:t>Economic</a:t>
            </a:r>
            <a:r>
              <a:rPr kumimoji="0" lang="es-PE"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altLang="en-US" sz="1900" b="1" i="0" u="none" strike="noStrike" kern="1200" cap="none" spc="0" normalizeH="0" baseline="0" noProof="0" dirty="0" err="1">
                <a:ln>
                  <a:noFill/>
                </a:ln>
                <a:solidFill>
                  <a:srgbClr val="000000"/>
                </a:solidFill>
                <a:effectLst/>
                <a:uLnTx/>
                <a:uFillTx/>
                <a:latin typeface="Tw Cen MT (Body)"/>
                <a:ea typeface="+mn-ea"/>
                <a:cs typeface="Arial" panose="020B0604020202020204" pitchFamily="34" charset="0"/>
              </a:rPr>
              <a:t>Vitality</a:t>
            </a:r>
            <a:r>
              <a:rPr kumimoji="0" lang="es-PE" altLang="en-US" sz="1900" b="1" i="0" u="none" strike="noStrike" kern="1200" cap="none" spc="0" normalizeH="0" baseline="0" noProof="0" dirty="0">
                <a:ln>
                  <a:noFill/>
                </a:ln>
                <a:solidFill>
                  <a:srgbClr val="000000"/>
                </a:solidFill>
                <a:effectLst/>
                <a:uLnTx/>
                <a:uFillTx/>
                <a:latin typeface="Tw Cen MT (Body)"/>
                <a:ea typeface="+mn-ea"/>
                <a:cs typeface="Arial" panose="020B0604020202020204" pitchFamily="34" charset="0"/>
              </a:rPr>
              <a:t> </a:t>
            </a:r>
          </a:p>
        </p:txBody>
      </p:sp>
      <p:pic>
        <p:nvPicPr>
          <p:cNvPr id="12" name="Picture 5" descr="C:\Users\Sundeep\AppData\Local\Microsoft\Windows\Temporary Internet Files\Content.IE5\B1OLHFOC\MP90043732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948" y="4487033"/>
            <a:ext cx="1552208" cy="16064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3" name="Picture 2" descr="C:\Users\Sundeep\AppData\Local\Microsoft\Windows\Temporary Internet Files\Content.IE5\DEV0Z7UX\MP90041182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4643" y="1300639"/>
            <a:ext cx="3099433" cy="2734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4" name="Picture 9" descr="C:\Users\Sundeep\AppData\Local\Microsoft\Windows\Temporary Internet Files\Content.IE5\LXB92BER\MC910216372[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4943" y="4861073"/>
            <a:ext cx="2610730" cy="235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Role of the Environment and Human Health</a:t>
            </a:r>
          </a:p>
        </p:txBody>
      </p:sp>
      <p:sp>
        <p:nvSpPr>
          <p:cNvPr id="15" name="Title 2">
            <a:extLst>
              <a:ext uri="{FF2B5EF4-FFF2-40B4-BE49-F238E27FC236}">
                <a16:creationId xmlns:a16="http://schemas.microsoft.com/office/drawing/2014/main" id="{3F3E36C2-D878-444C-A000-115D55492DF2}"/>
              </a:ext>
            </a:extLst>
          </p:cNvPr>
          <p:cNvSpPr txBox="1">
            <a:spLocks/>
          </p:cNvSpPr>
          <p:nvPr/>
        </p:nvSpPr>
        <p:spPr>
          <a:xfrm>
            <a:off x="234972" y="1300639"/>
            <a:ext cx="10515600" cy="9312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3600" dirty="0"/>
              <a:t>A Better World to Live…</a:t>
            </a:r>
          </a:p>
        </p:txBody>
      </p:sp>
    </p:spTree>
    <p:extLst>
      <p:ext uri="{BB962C8B-B14F-4D97-AF65-F5344CB8AC3E}">
        <p14:creationId xmlns:p14="http://schemas.microsoft.com/office/powerpoint/2010/main" val="269822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Autofit/>
          </a:bodyPr>
          <a:lstStyle/>
          <a:p>
            <a:r>
              <a:rPr lang="en-US" dirty="0"/>
              <a:t>Topics for Discussion</a:t>
            </a:r>
          </a:p>
        </p:txBody>
      </p:sp>
      <p:sp>
        <p:nvSpPr>
          <p:cNvPr id="2" name="Content Placeholder 1">
            <a:extLst>
              <a:ext uri="{FF2B5EF4-FFF2-40B4-BE49-F238E27FC236}">
                <a16:creationId xmlns:a16="http://schemas.microsoft.com/office/drawing/2014/main" id="{38EE3218-1566-4431-B5E9-C37B9A7CEE6E}"/>
              </a:ext>
            </a:extLst>
          </p:cNvPr>
          <p:cNvSpPr>
            <a:spLocks noGrp="1"/>
          </p:cNvSpPr>
          <p:nvPr>
            <p:ph idx="1"/>
          </p:nvPr>
        </p:nvSpPr>
        <p:spPr>
          <a:xfrm>
            <a:off x="838200" y="1585220"/>
            <a:ext cx="10515600" cy="4771129"/>
          </a:xfrm>
        </p:spPr>
        <p:txBody>
          <a:bodyPr>
            <a:normAutofit fontScale="92500"/>
          </a:bodyPr>
          <a:lstStyle/>
          <a:p>
            <a:r>
              <a:rPr lang="en-US" altLang="en-US" sz="3600" dirty="0"/>
              <a:t> How to manage effectively along the whole-life cycle of the transportation assets?</a:t>
            </a:r>
          </a:p>
          <a:p>
            <a:r>
              <a:rPr lang="en-US" altLang="en-US" sz="3600" dirty="0"/>
              <a:t>What  performance measures related to the environment and human health can be used for investment decisions?</a:t>
            </a:r>
          </a:p>
          <a:p>
            <a:r>
              <a:rPr lang="en-US" altLang="en-US" sz="3600" dirty="0"/>
              <a:t>How to implement an  investment strategy that are based on life cycle cost and benefit/cost ratio analysis incorporating environment and human health?</a:t>
            </a:r>
          </a:p>
          <a:p>
            <a:r>
              <a:rPr lang="en-US" altLang="en-US" sz="3600" dirty="0"/>
              <a:t>How to prepare transportation decision making champions in an organization?</a:t>
            </a:r>
          </a:p>
          <a:p>
            <a:pPr marL="0" indent="0">
              <a:buNone/>
            </a:pPr>
            <a:endParaRPr lang="en-US" sz="3600" dirty="0"/>
          </a:p>
        </p:txBody>
      </p:sp>
    </p:spTree>
    <p:extLst>
      <p:ext uri="{BB962C8B-B14F-4D97-AF65-F5344CB8AC3E}">
        <p14:creationId xmlns:p14="http://schemas.microsoft.com/office/powerpoint/2010/main" val="1570190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781050" y="5929801"/>
            <a:ext cx="10515600" cy="931207"/>
          </a:xfrm>
        </p:spPr>
        <p:txBody>
          <a:bodyPr>
            <a:noAutofit/>
          </a:bodyPr>
          <a:lstStyle/>
          <a:p>
            <a:r>
              <a:rPr lang="en-US" sz="3600" dirty="0"/>
              <a:t>Framework of an Integrated Asset Management System</a:t>
            </a:r>
          </a:p>
        </p:txBody>
      </p:sp>
      <p:pic>
        <p:nvPicPr>
          <p:cNvPr id="4" name="Picture 2" descr="1">
            <a:extLst>
              <a:ext uri="{FF2B5EF4-FFF2-40B4-BE49-F238E27FC236}">
                <a16:creationId xmlns:a16="http://schemas.microsoft.com/office/drawing/2014/main" id="{3293C5C1-0D5B-492E-8AF5-84FE831E65A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9551" y="1358524"/>
            <a:ext cx="8473797" cy="475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3F3E36C2-D878-444C-A000-115D55492DF2}"/>
              </a:ext>
            </a:extLst>
          </p:cNvPr>
          <p:cNvSpPr txBox="1">
            <a:spLocks/>
          </p:cNvSpPr>
          <p:nvPr/>
        </p:nvSpPr>
        <p:spPr>
          <a:xfrm>
            <a:off x="918410" y="149970"/>
            <a:ext cx="10515600" cy="9312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t>Discussion: How to Implement an Integrated Transportation Asset Management System ?</a:t>
            </a:r>
          </a:p>
        </p:txBody>
      </p:sp>
      <p:sp>
        <p:nvSpPr>
          <p:cNvPr id="6" name="TextBox 5"/>
          <p:cNvSpPr txBox="1"/>
          <p:nvPr/>
        </p:nvSpPr>
        <p:spPr>
          <a:xfrm>
            <a:off x="8692109" y="5652454"/>
            <a:ext cx="1219308" cy="338554"/>
          </a:xfrm>
          <a:prstGeom prst="rect">
            <a:avLst/>
          </a:prstGeom>
          <a:noFill/>
        </p:spPr>
        <p:txBody>
          <a:bodyPr wrap="none" rtlCol="0">
            <a:spAutoFit/>
          </a:bodyPr>
          <a:lstStyle/>
          <a:p>
            <a:r>
              <a:rPr lang="en-US" sz="1600" dirty="0"/>
              <a:t>Chang, 2007</a:t>
            </a:r>
          </a:p>
        </p:txBody>
      </p:sp>
    </p:spTree>
    <p:extLst>
      <p:ext uri="{BB962C8B-B14F-4D97-AF65-F5344CB8AC3E}">
        <p14:creationId xmlns:p14="http://schemas.microsoft.com/office/powerpoint/2010/main" val="1752796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1164" y="132146"/>
            <a:ext cx="10880436" cy="931207"/>
          </a:xfrm>
        </p:spPr>
        <p:txBody>
          <a:bodyPr>
            <a:noAutofit/>
          </a:bodyPr>
          <a:lstStyle/>
          <a:p>
            <a:r>
              <a:rPr lang="en-US" sz="4000" dirty="0"/>
              <a:t>Lecture #43: Transportation Decision Making—Overview and Process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Dr. Carlos Chang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a:rPr>
              <a:t>UNIVERSITY OF TEXAS AT EL PASO</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Phone Number: 915-747-8301</a:t>
            </a:r>
          </a:p>
          <a:p>
            <a:pPr lvl="0" algn="ctr">
              <a:defRPr/>
            </a:pPr>
            <a:r>
              <a:rPr lang="en-US" sz="2400" b="1" dirty="0">
                <a:solidFill>
                  <a:srgbClr val="000000"/>
                </a:solidFill>
              </a:rPr>
              <a:t>The author declares that there is no conflict of interest</a:t>
            </a:r>
          </a:p>
          <a:p>
            <a:pPr lvl="0" algn="ctr">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The</a:t>
            </a:r>
            <a:r>
              <a:rPr kumimoji="0" lang="en-US" sz="2400" b="1" i="0" u="none" strike="noStrike" kern="1200" cap="none" spc="0" normalizeH="0" noProof="0" dirty="0">
                <a:ln>
                  <a:noFill/>
                </a:ln>
                <a:solidFill>
                  <a:srgbClr val="000000"/>
                </a:solidFill>
                <a:effectLst/>
                <a:uLnTx/>
                <a:uFillTx/>
                <a:latin typeface="Calibri" panose="020F0502020204030204"/>
                <a:ea typeface="+mn-ea"/>
                <a:cs typeface="+mn-cs"/>
              </a:rPr>
              <a:t> author reserves the rights to use this lecture for education purposes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E-mail</a:t>
            </a:r>
            <a:r>
              <a:rPr lang="en-US" sz="2400" b="1" dirty="0">
                <a:solidFill>
                  <a:srgbClr val="000000"/>
                </a:solidFill>
                <a:latin typeface="Calibri" panose="020F0502020204030204"/>
              </a:rPr>
              <a:t>: cchangalbitres2@utep.edu</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Lecture Track(s): HT/TT/PPT </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782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
        <p:nvSpPr>
          <p:cNvPr id="4" name="Content Placeholder 1">
            <a:extLst>
              <a:ext uri="{FF2B5EF4-FFF2-40B4-BE49-F238E27FC236}">
                <a16:creationId xmlns:a16="http://schemas.microsoft.com/office/drawing/2014/main" id="{EC950E73-8740-47EE-BCBE-F8CE20A3A3B8}"/>
              </a:ext>
            </a:extLst>
          </p:cNvPr>
          <p:cNvSpPr txBox="1">
            <a:spLocks/>
          </p:cNvSpPr>
          <p:nvPr/>
        </p:nvSpPr>
        <p:spPr>
          <a:xfrm>
            <a:off x="653715" y="1481949"/>
            <a:ext cx="10515600" cy="4771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to integrate new data collection techniques combined with artificial intelligence to enhance the transportation decision-making process?</a:t>
            </a:r>
          </a:p>
          <a:p>
            <a:r>
              <a:rPr lang="en-US" dirty="0"/>
              <a:t>How to deal with the uncertainty of  social, economical, changes in future decision-making scenarios?</a:t>
            </a:r>
          </a:p>
          <a:p>
            <a:r>
              <a:rPr lang="en-US" dirty="0"/>
              <a:t>What performance models and metrics can be used to quantify the impact of transportation decisions in the environmental, social, and economic aspects of sustainability? </a:t>
            </a:r>
          </a:p>
          <a:p>
            <a:r>
              <a:rPr lang="en-US" dirty="0"/>
              <a:t>What methods to apply to minimize the risk of the investments over the whole life cycle of the transportation assets?</a:t>
            </a:r>
          </a:p>
          <a:p>
            <a:pPr marL="0"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592652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
        <p:nvSpPr>
          <p:cNvPr id="4" name="Content Placeholder 1">
            <a:extLst>
              <a:ext uri="{FF2B5EF4-FFF2-40B4-BE49-F238E27FC236}">
                <a16:creationId xmlns:a16="http://schemas.microsoft.com/office/drawing/2014/main" id="{EC950E73-8740-47EE-BCBE-F8CE20A3A3B8}"/>
              </a:ext>
            </a:extLst>
          </p:cNvPr>
          <p:cNvSpPr txBox="1">
            <a:spLocks/>
          </p:cNvSpPr>
          <p:nvPr/>
        </p:nvSpPr>
        <p:spPr>
          <a:xfrm>
            <a:off x="421105" y="1343586"/>
            <a:ext cx="11209421" cy="53539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100" dirty="0"/>
              <a:t>1. TAM  emphasizes the strategic view of  the decision-making process    </a:t>
            </a:r>
          </a:p>
          <a:p>
            <a:pPr lvl="1">
              <a:spcBef>
                <a:spcPts val="0"/>
              </a:spcBef>
            </a:pPr>
            <a:r>
              <a:rPr lang="en-US" altLang="en-US" sz="3000" dirty="0"/>
              <a:t>Policy driven</a:t>
            </a:r>
          </a:p>
          <a:p>
            <a:pPr lvl="1">
              <a:spcBef>
                <a:spcPts val="0"/>
              </a:spcBef>
            </a:pPr>
            <a:r>
              <a:rPr lang="en-US" altLang="en-US" sz="3000" dirty="0"/>
              <a:t>Investment analysis</a:t>
            </a:r>
          </a:p>
          <a:p>
            <a:pPr lvl="1">
              <a:spcBef>
                <a:spcPts val="0"/>
              </a:spcBef>
            </a:pPr>
            <a:r>
              <a:rPr lang="en-US" altLang="en-US" sz="3000" dirty="0"/>
              <a:t>Data supported</a:t>
            </a:r>
          </a:p>
          <a:p>
            <a:pPr lvl="1">
              <a:spcBef>
                <a:spcPts val="0"/>
              </a:spcBef>
            </a:pPr>
            <a:r>
              <a:rPr lang="en-US" altLang="en-US" sz="3000" dirty="0"/>
              <a:t>Performance-based Oriented</a:t>
            </a:r>
          </a:p>
          <a:p>
            <a:pPr marL="457200" lvl="1" indent="0">
              <a:spcBef>
                <a:spcPts val="0"/>
              </a:spcBef>
              <a:buNone/>
            </a:pPr>
            <a:endParaRPr lang="en-US" altLang="en-US" sz="3000" dirty="0">
              <a:solidFill>
                <a:srgbClr val="000000"/>
              </a:solidFill>
            </a:endParaRPr>
          </a:p>
          <a:p>
            <a:pPr marL="457200" lvl="1" indent="-457200">
              <a:spcBef>
                <a:spcPts val="0"/>
              </a:spcBef>
              <a:buNone/>
            </a:pPr>
            <a:r>
              <a:rPr lang="en-US" altLang="en-US" sz="3000" dirty="0">
                <a:solidFill>
                  <a:srgbClr val="000000"/>
                </a:solidFill>
              </a:rPr>
              <a:t>2. </a:t>
            </a:r>
            <a:r>
              <a:rPr lang="en-US" altLang="en-US" sz="3200" dirty="0"/>
              <a:t>TAM decision-making cross impacts through all types of  infrastructure assets </a:t>
            </a:r>
          </a:p>
          <a:p>
            <a:pPr marL="457200" lvl="1" indent="0">
              <a:spcBef>
                <a:spcPts val="0"/>
              </a:spcBef>
              <a:buNone/>
            </a:pPr>
            <a:r>
              <a:rPr lang="en-US" altLang="en-US" sz="3100" dirty="0"/>
              <a:t> </a:t>
            </a:r>
          </a:p>
          <a:p>
            <a:pPr marL="401638" indent="-401638">
              <a:spcBef>
                <a:spcPts val="0"/>
              </a:spcBef>
              <a:buNone/>
            </a:pPr>
            <a:r>
              <a:rPr lang="en-US" altLang="en-US" sz="3100" dirty="0"/>
              <a:t>3. People making transportation decisions at different level about:</a:t>
            </a:r>
          </a:p>
          <a:p>
            <a:pPr marL="465138" indent="273050">
              <a:spcBef>
                <a:spcPts val="0"/>
              </a:spcBef>
            </a:pPr>
            <a:r>
              <a:rPr lang="en-US" altLang="en-US" sz="3000" dirty="0"/>
              <a:t>Goals/Policies</a:t>
            </a:r>
          </a:p>
          <a:p>
            <a:pPr marL="465138" indent="273050">
              <a:spcBef>
                <a:spcPts val="0"/>
              </a:spcBef>
            </a:pPr>
            <a:r>
              <a:rPr lang="en-US" altLang="en-US" sz="3000" dirty="0"/>
              <a:t>Funding Levels</a:t>
            </a:r>
          </a:p>
          <a:p>
            <a:pPr marL="465138" indent="273050">
              <a:spcBef>
                <a:spcPts val="0"/>
              </a:spcBef>
            </a:pPr>
            <a:r>
              <a:rPr lang="en-US" altLang="en-US" sz="3000" dirty="0"/>
              <a:t>Alternative Solutions and Project Selection</a:t>
            </a:r>
          </a:p>
          <a:p>
            <a:pPr marL="465138" indent="273050">
              <a:spcBef>
                <a:spcPts val="0"/>
              </a:spcBef>
            </a:pPr>
            <a:r>
              <a:rPr lang="en-US" altLang="en-US" sz="3000" dirty="0">
                <a:solidFill>
                  <a:srgbClr val="000000"/>
                </a:solidFill>
              </a:rPr>
              <a:t>Funding Allocation and Prioritization</a:t>
            </a:r>
          </a:p>
          <a:p>
            <a:pPr marL="465138" indent="0">
              <a:lnSpc>
                <a:spcPct val="100000"/>
              </a:lnSpc>
              <a:spcBef>
                <a:spcPts val="0"/>
              </a:spcBef>
              <a:buNone/>
            </a:pPr>
            <a:endParaRPr lang="en-US" altLang="en-US" sz="3000" dirty="0">
              <a:solidFill>
                <a:srgbClr val="000000"/>
              </a:solidFill>
            </a:endParaRPr>
          </a:p>
          <a:p>
            <a:pPr marL="465138" indent="273050">
              <a:lnSpc>
                <a:spcPct val="100000"/>
              </a:lnSpc>
              <a:spcBef>
                <a:spcPts val="0"/>
              </a:spcBef>
            </a:pPr>
            <a:endParaRPr lang="en-US" altLang="en-US" sz="3000" dirty="0">
              <a:solidFill>
                <a:srgbClr val="000000"/>
              </a:solidFill>
            </a:endParaRPr>
          </a:p>
          <a:p>
            <a:endParaRPr lang="en-US" alt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74851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sz="3200" dirty="0"/>
              <a:t>B/C : Benefit / Cost Ratio</a:t>
            </a:r>
          </a:p>
          <a:p>
            <a:r>
              <a:rPr lang="en-US" sz="3200" dirty="0"/>
              <a:t>DSS : Decision-support Systems</a:t>
            </a:r>
          </a:p>
          <a:p>
            <a:r>
              <a:rPr lang="en-US" sz="3200" dirty="0"/>
              <a:t>LCCA: Life Cycle Cost Analysis</a:t>
            </a:r>
          </a:p>
          <a:p>
            <a:r>
              <a:rPr lang="en-US" sz="3200" dirty="0"/>
              <a:t>TAM : Transportation Asset Management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671129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560262" y="1521052"/>
            <a:ext cx="10515600" cy="4771129"/>
          </a:xfrm>
        </p:spPr>
        <p:txBody>
          <a:bodyPr>
            <a:normAutofit/>
          </a:bodyPr>
          <a:lstStyle/>
          <a:p>
            <a:r>
              <a:rPr lang="en-US" dirty="0"/>
              <a:t>AASHTO. 2002. Transportation Asset Management Guide. American Association of State Highway and Transportation Officials (AASHTO), Washington, D.C..</a:t>
            </a:r>
          </a:p>
          <a:p>
            <a:r>
              <a:rPr lang="en-US" dirty="0"/>
              <a:t>Cambridge Systematics Inc. 2009.</a:t>
            </a:r>
            <a:r>
              <a:rPr lang="en-US" dirty="0">
                <a:solidFill>
                  <a:srgbClr val="000000"/>
                </a:solidFill>
              </a:rPr>
              <a:t> An Asset-Management Framework for the Interstate Highway System.</a:t>
            </a:r>
            <a:r>
              <a:rPr lang="en-US" dirty="0"/>
              <a:t> National Cooperative Highway Research Program Report 632. The National Academies of Science. Washington, D.C.</a:t>
            </a:r>
          </a:p>
          <a:p>
            <a:r>
              <a:rPr lang="en-US" dirty="0"/>
              <a:t>Chang C., </a:t>
            </a:r>
            <a:r>
              <a:rPr lang="en-US" dirty="0" err="1"/>
              <a:t>Nazarian</a:t>
            </a:r>
            <a:r>
              <a:rPr lang="en-US" dirty="0"/>
              <a:t>, S., Vavrova, M., Yapp, M., Pierce, L., Robert, W., Smith, R. 2017. Consequences of Delayed Maintenance of Highway Assets. National Cooperative Highway Research Program Report 859. The National Academies of Science. Washington, D.C.</a:t>
            </a:r>
          </a:p>
          <a:p>
            <a:endParaRPr lang="en-US" dirty="0"/>
          </a:p>
          <a:p>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507268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r>
              <a:rPr lang="en-US" dirty="0"/>
              <a:t>Chang-Albitres, C. 2007.  Development of a Multi-Objective Strategic Management Approach to Improve Decisions for Pavement Management Practices in Local Agencies. Dissertation. Texas A&amp;M, College Station, Texas.</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662049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AASHTO TAM Portal ( </a:t>
            </a:r>
            <a:r>
              <a:rPr lang="en-US" dirty="0">
                <a:hlinkClick r:id="rId3"/>
              </a:rPr>
              <a:t>http://www.tam-portal.com/</a:t>
            </a:r>
            <a:r>
              <a:rPr lang="en-US" dirty="0"/>
              <a:t> )</a:t>
            </a:r>
          </a:p>
          <a:p>
            <a:r>
              <a:rPr lang="en-US" dirty="0"/>
              <a:t>Chang, C. 2020. CE 6301 Infrastructure Management, Class Notes. University of Texas at El Paso. El Paso, Texas.</a:t>
            </a:r>
          </a:p>
          <a:p>
            <a:r>
              <a:rPr lang="en-US" dirty="0"/>
              <a:t>FHWA. 1999. Asset Management Primer. Federal Highway Administration (FHWA). U.S. Department of Transportation. Washington, D.C.</a:t>
            </a:r>
          </a:p>
          <a:p>
            <a:r>
              <a:rPr lang="en-US" dirty="0"/>
              <a:t>FHWA Asset Management website ( </a:t>
            </a:r>
            <a:r>
              <a:rPr lang="en-US" dirty="0">
                <a:hlinkClick r:id="rId4"/>
              </a:rPr>
              <a:t>http://www.fhwa.dot.gov/asset/</a:t>
            </a:r>
            <a:r>
              <a:rPr lang="en-US" dirty="0"/>
              <a:t>)</a:t>
            </a:r>
          </a:p>
          <a:p>
            <a:pPr marL="0" indent="0">
              <a:buNone/>
            </a:pPr>
            <a:endParaRPr lang="en-US" dirty="0"/>
          </a:p>
        </p:txBody>
      </p:sp>
      <p:sp>
        <p:nvSpPr>
          <p:cNvPr id="5"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Reading List </a:t>
            </a:r>
          </a:p>
        </p:txBody>
      </p:sp>
    </p:spTree>
    <p:extLst>
      <p:ext uri="{BB962C8B-B14F-4D97-AF65-F5344CB8AC3E}">
        <p14:creationId xmlns:p14="http://schemas.microsoft.com/office/powerpoint/2010/main" val="292342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a:bodyPr>
          <a:lstStyle/>
          <a:p>
            <a:pPr marL="0" indent="0">
              <a:buNone/>
            </a:pPr>
            <a:r>
              <a:rPr lang="en-US" sz="3200" dirty="0"/>
              <a:t>A deep sense of gratitude is owed to Dr. Roger E. Smith who introduced me to Asset </a:t>
            </a:r>
            <a:r>
              <a:rPr lang="en-US" sz="3200"/>
              <a:t>Management and </a:t>
            </a:r>
            <a:r>
              <a:rPr lang="en-US" sz="3200" dirty="0"/>
              <a:t>for his mentoring throughout my academic career.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32165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a:bodyPr>
          <a:lstStyle/>
          <a:p>
            <a:r>
              <a:rPr lang="en-US" dirty="0"/>
              <a:t>Introduction</a:t>
            </a:r>
          </a:p>
        </p:txBody>
      </p:sp>
      <p:sp>
        <p:nvSpPr>
          <p:cNvPr id="4" name="Content Placeholder 1">
            <a:extLst>
              <a:ext uri="{FF2B5EF4-FFF2-40B4-BE49-F238E27FC236}">
                <a16:creationId xmlns:a16="http://schemas.microsoft.com/office/drawing/2014/main" id="{38EE3218-1566-4431-B5E9-C37B9A7CEE6E}"/>
              </a:ext>
            </a:extLst>
          </p:cNvPr>
          <p:cNvSpPr txBox="1">
            <a:spLocks/>
          </p:cNvSpPr>
          <p:nvPr/>
        </p:nvSpPr>
        <p:spPr>
          <a:xfrm>
            <a:off x="517359" y="1533439"/>
            <a:ext cx="10515600" cy="47711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The Transportation Decision Making process is performed at different interactive levels: strategic, network, project selection, and project level. </a:t>
            </a:r>
          </a:p>
          <a:p>
            <a:pPr marL="0" indent="0">
              <a:buFont typeface="Arial" panose="020B0604020202020204" pitchFamily="34" charset="0"/>
              <a:buNone/>
            </a:pPr>
            <a:endParaRPr lang="en-US" sz="3600" dirty="0"/>
          </a:p>
          <a:p>
            <a:pPr marL="0" indent="0">
              <a:buNone/>
            </a:pPr>
            <a:r>
              <a:rPr lang="en-US" sz="3600" dirty="0"/>
              <a:t>This lecture focusses on Transportation Asset Management (TAM) concepts and applications to make cost-effective strategic decisions to achieve environmental, social, and economic goals for sustainable healthy communities. </a:t>
            </a:r>
          </a:p>
          <a:p>
            <a:pPr marL="0" indent="0">
              <a:buFont typeface="Arial" panose="020B0604020202020204" pitchFamily="34" charset="0"/>
              <a:buNone/>
            </a:pPr>
            <a:endParaRPr lang="en-US" sz="3600" dirty="0"/>
          </a:p>
          <a:p>
            <a:pPr marL="0" indent="0">
              <a:buFont typeface="Arial" panose="020B0604020202020204" pitchFamily="34" charset="0"/>
              <a:buNone/>
            </a:pPr>
            <a:endParaRPr lang="en-US" sz="3600" dirty="0"/>
          </a:p>
        </p:txBody>
      </p:sp>
    </p:spTree>
    <p:extLst>
      <p:ext uri="{BB962C8B-B14F-4D97-AF65-F5344CB8AC3E}">
        <p14:creationId xmlns:p14="http://schemas.microsoft.com/office/powerpoint/2010/main" val="321736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sz="3200" dirty="0">
                <a:effectLst>
                  <a:outerShdw blurRad="38100" dist="38100" dir="2700000" algn="tl">
                    <a:srgbClr val="C0C0C0"/>
                  </a:outerShdw>
                </a:effectLst>
              </a:rPr>
              <a:t>“   Transportation Asset Management is a strategic and systematic process of operating, maintaining, upgrading and expanding physical assets effectively throughout their lifecycle.  It focuses on business and engineering practices for resource allocation and utilization, with the objective of better decision making based upon quality information and well defined objectives.” </a:t>
            </a:r>
            <a:br>
              <a:rPr lang="en-US" dirty="0">
                <a:effectLst>
                  <a:outerShdw blurRad="38100" dist="38100" dir="2700000" algn="tl">
                    <a:srgbClr val="C0C0C0"/>
                  </a:outerShdw>
                </a:effectLst>
              </a:rPr>
            </a:br>
            <a:r>
              <a:rPr lang="en-US" dirty="0">
                <a:effectLst>
                  <a:outerShdw blurRad="38100" dist="38100" dir="2700000" algn="tl">
                    <a:srgbClr val="C0C0C0"/>
                  </a:outerShdw>
                </a:effectLst>
              </a:rPr>
              <a:t>			</a:t>
            </a:r>
          </a:p>
          <a:p>
            <a:pPr marL="0" indent="0">
              <a:buNone/>
            </a:pPr>
            <a:r>
              <a:rPr lang="en-US" dirty="0">
                <a:solidFill>
                  <a:srgbClr val="0000CC"/>
                </a:solidFill>
                <a:effectLst>
                  <a:outerShdw blurRad="38100" dist="38100" dir="2700000" algn="tl">
                    <a:srgbClr val="C0C0C0"/>
                  </a:outerShdw>
                </a:effectLst>
              </a:rPr>
              <a:t>								(</a:t>
            </a:r>
            <a:r>
              <a:rPr lang="en-US" dirty="0">
                <a:effectLst>
                  <a:outerShdw blurRad="38100" dist="38100" dir="2700000" algn="tl">
                    <a:srgbClr val="C0C0C0"/>
                  </a:outerShdw>
                </a:effectLst>
              </a:rPr>
              <a:t>NCHRP, 2009)</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rmAutofit fontScale="90000"/>
          </a:bodyPr>
          <a:lstStyle/>
          <a:p>
            <a:pPr algn="ctr"/>
            <a:r>
              <a:rPr lang="en-US" dirty="0"/>
              <a:t>What is Transportation Asset Management (TAM) ?</a:t>
            </a:r>
          </a:p>
        </p:txBody>
      </p:sp>
    </p:spTree>
    <p:extLst>
      <p:ext uri="{BB962C8B-B14F-4D97-AF65-F5344CB8AC3E}">
        <p14:creationId xmlns:p14="http://schemas.microsoft.com/office/powerpoint/2010/main" val="4013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938146"/>
            <a:ext cx="10515600" cy="4771129"/>
          </a:xfrm>
        </p:spPr>
        <p:txBody>
          <a:bodyPr>
            <a:normAutofit/>
          </a:bodyPr>
          <a:lstStyle/>
          <a:p>
            <a:pPr marL="342900" indent="-342900"/>
            <a:r>
              <a:rPr lang="en-US" altLang="en-US" sz="3200" b="1" dirty="0">
                <a:solidFill>
                  <a:srgbClr val="C00000"/>
                </a:solidFill>
              </a:rPr>
              <a:t>Strategic (Asset) </a:t>
            </a:r>
            <a:r>
              <a:rPr lang="en-US" altLang="en-US" sz="3200" dirty="0"/>
              <a:t>– Planning, Programming &amp; Allocation for all Systems</a:t>
            </a:r>
            <a:endParaRPr lang="en-US" sz="3200" dirty="0"/>
          </a:p>
          <a:p>
            <a:pPr marL="342900" indent="-342900"/>
            <a:r>
              <a:rPr lang="en-US" altLang="en-US" sz="3200" b="1" dirty="0">
                <a:solidFill>
                  <a:srgbClr val="C00000"/>
                </a:solidFill>
              </a:rPr>
              <a:t>Network </a:t>
            </a:r>
            <a:r>
              <a:rPr lang="en-US" altLang="en-US" sz="3200" dirty="0"/>
              <a:t>- Planning &amp; Programming for Entire Set of Type Facility Managed</a:t>
            </a:r>
          </a:p>
          <a:p>
            <a:pPr marL="342900" indent="-342900">
              <a:spcAft>
                <a:spcPts val="600"/>
              </a:spcAft>
            </a:pPr>
            <a:r>
              <a:rPr lang="en-US" altLang="en-US" sz="3200" b="1" dirty="0">
                <a:solidFill>
                  <a:srgbClr val="C00000"/>
                </a:solidFill>
              </a:rPr>
              <a:t>Project Selection </a:t>
            </a:r>
            <a:r>
              <a:rPr lang="en-US" altLang="en-US" sz="3200" dirty="0"/>
              <a:t>- Programming a Subset</a:t>
            </a:r>
            <a:endParaRPr lang="en-US" altLang="en-US" sz="3200" dirty="0">
              <a:solidFill>
                <a:srgbClr val="000000"/>
              </a:solidFill>
            </a:endParaRPr>
          </a:p>
          <a:p>
            <a:pPr marL="342900" indent="-342900"/>
            <a:r>
              <a:rPr lang="en-US" altLang="en-US" sz="3200" b="1" dirty="0">
                <a:solidFill>
                  <a:srgbClr val="C00000"/>
                </a:solidFill>
              </a:rPr>
              <a:t>Project - </a:t>
            </a:r>
            <a:r>
              <a:rPr lang="en-US" altLang="en-US" sz="3200" dirty="0"/>
              <a:t>Designing a Specific Section</a:t>
            </a:r>
          </a:p>
          <a:p>
            <a:pPr marL="0" indent="0">
              <a:buNone/>
            </a:pPr>
            <a:endParaRPr lang="en-US" sz="32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Responsibilities: Management Levels</a:t>
            </a:r>
          </a:p>
        </p:txBody>
      </p:sp>
    </p:spTree>
    <p:extLst>
      <p:ext uri="{BB962C8B-B14F-4D97-AF65-F5344CB8AC3E}">
        <p14:creationId xmlns:p14="http://schemas.microsoft.com/office/powerpoint/2010/main" val="379298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133350" y="156321"/>
            <a:ext cx="11601450" cy="931207"/>
          </a:xfrm>
        </p:spPr>
        <p:txBody>
          <a:bodyPr>
            <a:noAutofit/>
          </a:bodyPr>
          <a:lstStyle/>
          <a:p>
            <a:pPr algn="ctr"/>
            <a:r>
              <a:rPr lang="en-US" dirty="0"/>
              <a:t>Overview of the TAM Decision Making Process</a:t>
            </a:r>
          </a:p>
        </p:txBody>
      </p:sp>
      <p:sp>
        <p:nvSpPr>
          <p:cNvPr id="4" name="AutoShape 28">
            <a:extLst>
              <a:ext uri="{FF2B5EF4-FFF2-40B4-BE49-F238E27FC236}">
                <a16:creationId xmlns:a16="http://schemas.microsoft.com/office/drawing/2014/main" id="{969A0238-10FC-4260-A78F-4410AD8CF148}"/>
              </a:ext>
            </a:extLst>
          </p:cNvPr>
          <p:cNvSpPr>
            <a:spLocks noChangeArrowheads="1"/>
          </p:cNvSpPr>
          <p:nvPr/>
        </p:nvSpPr>
        <p:spPr bwMode="auto">
          <a:xfrm>
            <a:off x="7387306" y="4046547"/>
            <a:ext cx="2409825" cy="917079"/>
          </a:xfrm>
          <a:prstGeom prst="leftArrow">
            <a:avLst>
              <a:gd name="adj1" fmla="val 50000"/>
              <a:gd name="adj2" fmla="val 72424"/>
            </a:avLst>
          </a:prstGeom>
          <a:solidFill>
            <a:srgbClr val="008080">
              <a:alpha val="50195"/>
            </a:srgbClr>
          </a:solidFill>
          <a:ln w="9525">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Expectations</a:t>
            </a:r>
          </a:p>
        </p:txBody>
      </p:sp>
      <p:sp>
        <p:nvSpPr>
          <p:cNvPr id="5" name="Rectangle 2">
            <a:extLst>
              <a:ext uri="{FF2B5EF4-FFF2-40B4-BE49-F238E27FC236}">
                <a16:creationId xmlns:a16="http://schemas.microsoft.com/office/drawing/2014/main" id="{BD32A0ED-AB29-40E6-AAAA-E15C9B500479}"/>
              </a:ext>
            </a:extLst>
          </p:cNvPr>
          <p:cNvSpPr>
            <a:spLocks noChangeArrowheads="1"/>
          </p:cNvSpPr>
          <p:nvPr/>
        </p:nvSpPr>
        <p:spPr bwMode="auto">
          <a:xfrm>
            <a:off x="3569369" y="3989149"/>
            <a:ext cx="3389313" cy="747713"/>
          </a:xfrm>
          <a:prstGeom prst="rect">
            <a:avLst/>
          </a:prstGeom>
          <a:solidFill>
            <a:srgbClr val="FFCC99"/>
          </a:solidFill>
          <a:ln w="25400">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3">
            <a:extLst>
              <a:ext uri="{FF2B5EF4-FFF2-40B4-BE49-F238E27FC236}">
                <a16:creationId xmlns:a16="http://schemas.microsoft.com/office/drawing/2014/main" id="{28008EA2-07E5-4898-AA36-A62BFED47191}"/>
              </a:ext>
            </a:extLst>
          </p:cNvPr>
          <p:cNvSpPr txBox="1">
            <a:spLocks noChangeArrowheads="1"/>
          </p:cNvSpPr>
          <p:nvPr/>
        </p:nvSpPr>
        <p:spPr bwMode="auto">
          <a:xfrm>
            <a:off x="3919197" y="3930412"/>
            <a:ext cx="27102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Decision-Making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Resource Allocation</a:t>
            </a:r>
          </a:p>
        </p:txBody>
      </p:sp>
      <p:sp>
        <p:nvSpPr>
          <p:cNvPr id="7" name="AutoShape 4">
            <a:extLst>
              <a:ext uri="{FF2B5EF4-FFF2-40B4-BE49-F238E27FC236}">
                <a16:creationId xmlns:a16="http://schemas.microsoft.com/office/drawing/2014/main" id="{83BD22E0-8E0C-40D6-8BEA-2C38E1A3E14E}"/>
              </a:ext>
            </a:extLst>
          </p:cNvPr>
          <p:cNvSpPr>
            <a:spLocks noChangeArrowheads="1"/>
          </p:cNvSpPr>
          <p:nvPr/>
        </p:nvSpPr>
        <p:spPr bwMode="auto">
          <a:xfrm rot="10800000">
            <a:off x="3035969" y="2693749"/>
            <a:ext cx="436563" cy="1811338"/>
          </a:xfrm>
          <a:prstGeom prst="curvedLeftArrow">
            <a:avLst>
              <a:gd name="adj1" fmla="val 82982"/>
              <a:gd name="adj2" fmla="val 165963"/>
              <a:gd name="adj3" fmla="val 33333"/>
            </a:avLst>
          </a:prstGeom>
          <a:solidFill>
            <a:srgbClr val="000080"/>
          </a:solidFill>
          <a:ln w="9525">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Rectangle 5">
            <a:extLst>
              <a:ext uri="{FF2B5EF4-FFF2-40B4-BE49-F238E27FC236}">
                <a16:creationId xmlns:a16="http://schemas.microsoft.com/office/drawing/2014/main" id="{F37CC3E9-A015-446C-8F3C-8BE6F0CC4F8C}"/>
              </a:ext>
            </a:extLst>
          </p:cNvPr>
          <p:cNvSpPr>
            <a:spLocks noChangeArrowheads="1"/>
          </p:cNvSpPr>
          <p:nvPr/>
        </p:nvSpPr>
        <p:spPr bwMode="auto">
          <a:xfrm>
            <a:off x="3569369" y="1331674"/>
            <a:ext cx="3360738" cy="490538"/>
          </a:xfrm>
          <a:prstGeom prst="rect">
            <a:avLst/>
          </a:prstGeom>
          <a:solidFill>
            <a:srgbClr val="FFCC99"/>
          </a:solidFill>
          <a:ln w="25400">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 Box 6">
            <a:extLst>
              <a:ext uri="{FF2B5EF4-FFF2-40B4-BE49-F238E27FC236}">
                <a16:creationId xmlns:a16="http://schemas.microsoft.com/office/drawing/2014/main" id="{157A1967-3E2C-4E77-84F4-89AC2BB95467}"/>
              </a:ext>
            </a:extLst>
          </p:cNvPr>
          <p:cNvSpPr txBox="1">
            <a:spLocks noChangeArrowheads="1"/>
          </p:cNvSpPr>
          <p:nvPr/>
        </p:nvSpPr>
        <p:spPr bwMode="auto">
          <a:xfrm>
            <a:off x="3857654" y="1322149"/>
            <a:ext cx="28571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Goals and Objectives</a:t>
            </a:r>
          </a:p>
        </p:txBody>
      </p:sp>
      <p:sp>
        <p:nvSpPr>
          <p:cNvPr id="10" name="Rectangle 7">
            <a:extLst>
              <a:ext uri="{FF2B5EF4-FFF2-40B4-BE49-F238E27FC236}">
                <a16:creationId xmlns:a16="http://schemas.microsoft.com/office/drawing/2014/main" id="{66CB6E32-43EC-4B8F-B02E-9CB10BC63FD1}"/>
              </a:ext>
            </a:extLst>
          </p:cNvPr>
          <p:cNvSpPr>
            <a:spLocks noChangeArrowheads="1"/>
          </p:cNvSpPr>
          <p:nvPr/>
        </p:nvSpPr>
        <p:spPr bwMode="auto">
          <a:xfrm>
            <a:off x="3569369" y="2084149"/>
            <a:ext cx="3387725" cy="1600200"/>
          </a:xfrm>
          <a:prstGeom prst="rect">
            <a:avLst/>
          </a:prstGeom>
          <a:solidFill>
            <a:srgbClr val="FFCC99"/>
          </a:solidFill>
          <a:ln w="25400">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Rectangle 8">
            <a:extLst>
              <a:ext uri="{FF2B5EF4-FFF2-40B4-BE49-F238E27FC236}">
                <a16:creationId xmlns:a16="http://schemas.microsoft.com/office/drawing/2014/main" id="{F9A97A4F-54AF-451B-80A5-47B741DFF734}"/>
              </a:ext>
            </a:extLst>
          </p:cNvPr>
          <p:cNvSpPr>
            <a:spLocks noChangeArrowheads="1"/>
          </p:cNvSpPr>
          <p:nvPr/>
        </p:nvSpPr>
        <p:spPr bwMode="auto">
          <a:xfrm>
            <a:off x="3569369" y="5028962"/>
            <a:ext cx="3360738" cy="457200"/>
          </a:xfrm>
          <a:prstGeom prst="rect">
            <a:avLst/>
          </a:prstGeom>
          <a:solidFill>
            <a:srgbClr val="FFCC99"/>
          </a:solidFill>
          <a:ln w="25400">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Rectangle 9">
            <a:extLst>
              <a:ext uri="{FF2B5EF4-FFF2-40B4-BE49-F238E27FC236}">
                <a16:creationId xmlns:a16="http://schemas.microsoft.com/office/drawing/2014/main" id="{64CEFB64-2F9E-44D7-B20F-EBBA20607C13}"/>
              </a:ext>
            </a:extLst>
          </p:cNvPr>
          <p:cNvSpPr>
            <a:spLocks noChangeArrowheads="1"/>
          </p:cNvSpPr>
          <p:nvPr/>
        </p:nvSpPr>
        <p:spPr bwMode="auto">
          <a:xfrm>
            <a:off x="3493169" y="5741749"/>
            <a:ext cx="3581400" cy="838200"/>
          </a:xfrm>
          <a:prstGeom prst="rect">
            <a:avLst/>
          </a:prstGeom>
          <a:solidFill>
            <a:srgbClr val="FFCC99"/>
          </a:solidFill>
          <a:ln w="25400">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Text Box 10">
            <a:extLst>
              <a:ext uri="{FF2B5EF4-FFF2-40B4-BE49-F238E27FC236}">
                <a16:creationId xmlns:a16="http://schemas.microsoft.com/office/drawing/2014/main" id="{49C791A1-FEDF-4BF2-B9E9-C8C615338FD4}"/>
              </a:ext>
            </a:extLst>
          </p:cNvPr>
          <p:cNvSpPr txBox="1">
            <a:spLocks noChangeArrowheads="1"/>
          </p:cNvSpPr>
          <p:nvPr/>
        </p:nvSpPr>
        <p:spPr bwMode="auto">
          <a:xfrm>
            <a:off x="3569369" y="2160349"/>
            <a:ext cx="3352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Analysis of Options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and Tradeoffs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(Example: Preservation 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Calibri" panose="020F0502020204030204"/>
                <a:ea typeface="+mn-ea"/>
                <a:cs typeface="+mn-cs"/>
              </a:rPr>
              <a:t> Capacity Expansion)</a:t>
            </a:r>
          </a:p>
        </p:txBody>
      </p:sp>
      <p:sp>
        <p:nvSpPr>
          <p:cNvPr id="14" name="Text Box 11">
            <a:extLst>
              <a:ext uri="{FF2B5EF4-FFF2-40B4-BE49-F238E27FC236}">
                <a16:creationId xmlns:a16="http://schemas.microsoft.com/office/drawing/2014/main" id="{ADCF2B79-8D72-44B1-9EB7-E22C218E17CE}"/>
              </a:ext>
            </a:extLst>
          </p:cNvPr>
          <p:cNvSpPr txBox="1">
            <a:spLocks noChangeArrowheads="1"/>
          </p:cNvSpPr>
          <p:nvPr/>
        </p:nvSpPr>
        <p:spPr bwMode="auto">
          <a:xfrm>
            <a:off x="4196901" y="5055949"/>
            <a:ext cx="22469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Implementation</a:t>
            </a:r>
          </a:p>
        </p:txBody>
      </p:sp>
      <p:sp>
        <p:nvSpPr>
          <p:cNvPr id="15" name="Text Box 12">
            <a:extLst>
              <a:ext uri="{FF2B5EF4-FFF2-40B4-BE49-F238E27FC236}">
                <a16:creationId xmlns:a16="http://schemas.microsoft.com/office/drawing/2014/main" id="{9D9C8AEE-3595-46F5-8A9A-4838C4F588C7}"/>
              </a:ext>
            </a:extLst>
          </p:cNvPr>
          <p:cNvSpPr txBox="1">
            <a:spLocks noChangeArrowheads="1"/>
          </p:cNvSpPr>
          <p:nvPr/>
        </p:nvSpPr>
        <p:spPr bwMode="auto">
          <a:xfrm>
            <a:off x="3493169" y="5787787"/>
            <a:ext cx="3581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Monitoring and Performance Measures</a:t>
            </a:r>
          </a:p>
        </p:txBody>
      </p:sp>
      <p:sp>
        <p:nvSpPr>
          <p:cNvPr id="16" name="AutoShape 13">
            <a:extLst>
              <a:ext uri="{FF2B5EF4-FFF2-40B4-BE49-F238E27FC236}">
                <a16:creationId xmlns:a16="http://schemas.microsoft.com/office/drawing/2014/main" id="{41945A97-137A-4809-9721-5E05F576C4E2}"/>
              </a:ext>
            </a:extLst>
          </p:cNvPr>
          <p:cNvSpPr>
            <a:spLocks noChangeArrowheads="1"/>
          </p:cNvSpPr>
          <p:nvPr/>
        </p:nvSpPr>
        <p:spPr bwMode="auto">
          <a:xfrm>
            <a:off x="5015582" y="1834912"/>
            <a:ext cx="309562" cy="242887"/>
          </a:xfrm>
          <a:prstGeom prst="downArrow">
            <a:avLst>
              <a:gd name="adj1" fmla="val 49741"/>
              <a:gd name="adj2" fmla="val 40523"/>
            </a:avLst>
          </a:prstGeom>
          <a:solidFill>
            <a:srgbClr val="000080"/>
          </a:solidFill>
          <a:ln w="9525">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AutoShape 14">
            <a:extLst>
              <a:ext uri="{FF2B5EF4-FFF2-40B4-BE49-F238E27FC236}">
                <a16:creationId xmlns:a16="http://schemas.microsoft.com/office/drawing/2014/main" id="{AF326E2A-5336-4FCC-A6C7-7AC87BCB27B6}"/>
              </a:ext>
            </a:extLst>
          </p:cNvPr>
          <p:cNvSpPr>
            <a:spLocks noChangeArrowheads="1"/>
          </p:cNvSpPr>
          <p:nvPr/>
        </p:nvSpPr>
        <p:spPr bwMode="auto">
          <a:xfrm>
            <a:off x="5136232" y="1836499"/>
            <a:ext cx="68262" cy="242888"/>
          </a:xfrm>
          <a:prstGeom prst="downArrow">
            <a:avLst>
              <a:gd name="adj1" fmla="val 50000"/>
              <a:gd name="adj2" fmla="val 889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AutoShape 15">
            <a:extLst>
              <a:ext uri="{FF2B5EF4-FFF2-40B4-BE49-F238E27FC236}">
                <a16:creationId xmlns:a16="http://schemas.microsoft.com/office/drawing/2014/main" id="{3C007354-4DE7-4F1E-B4FC-D260A2CFA40B}"/>
              </a:ext>
            </a:extLst>
          </p:cNvPr>
          <p:cNvSpPr>
            <a:spLocks noChangeArrowheads="1"/>
          </p:cNvSpPr>
          <p:nvPr/>
        </p:nvSpPr>
        <p:spPr bwMode="auto">
          <a:xfrm>
            <a:off x="5015582" y="3695462"/>
            <a:ext cx="309562" cy="280987"/>
          </a:xfrm>
          <a:prstGeom prst="downArrow">
            <a:avLst>
              <a:gd name="adj1" fmla="val 49741"/>
              <a:gd name="adj2" fmla="val 35028"/>
            </a:avLst>
          </a:prstGeom>
          <a:solidFill>
            <a:srgbClr val="000080"/>
          </a:solidFill>
          <a:ln w="9525">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AutoShape 16">
            <a:extLst>
              <a:ext uri="{FF2B5EF4-FFF2-40B4-BE49-F238E27FC236}">
                <a16:creationId xmlns:a16="http://schemas.microsoft.com/office/drawing/2014/main" id="{1ED20427-F92C-4F3E-8B1E-58ED42D1ED78}"/>
              </a:ext>
            </a:extLst>
          </p:cNvPr>
          <p:cNvSpPr>
            <a:spLocks noChangeArrowheads="1"/>
          </p:cNvSpPr>
          <p:nvPr/>
        </p:nvSpPr>
        <p:spPr bwMode="auto">
          <a:xfrm>
            <a:off x="5015582" y="4744799"/>
            <a:ext cx="309562" cy="276225"/>
          </a:xfrm>
          <a:prstGeom prst="downArrow">
            <a:avLst>
              <a:gd name="adj1" fmla="val 49741"/>
              <a:gd name="adj2" fmla="val 38505"/>
            </a:avLst>
          </a:prstGeom>
          <a:solidFill>
            <a:srgbClr val="000080"/>
          </a:solidFill>
          <a:ln w="9525">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AutoShape 17">
            <a:extLst>
              <a:ext uri="{FF2B5EF4-FFF2-40B4-BE49-F238E27FC236}">
                <a16:creationId xmlns:a16="http://schemas.microsoft.com/office/drawing/2014/main" id="{D46C5CDF-A2B4-4E0D-A66B-E9C6D4003E98}"/>
              </a:ext>
            </a:extLst>
          </p:cNvPr>
          <p:cNvSpPr>
            <a:spLocks noChangeArrowheads="1"/>
          </p:cNvSpPr>
          <p:nvPr/>
        </p:nvSpPr>
        <p:spPr bwMode="auto">
          <a:xfrm>
            <a:off x="5015582" y="5503624"/>
            <a:ext cx="309562" cy="228600"/>
          </a:xfrm>
          <a:prstGeom prst="downArrow">
            <a:avLst>
              <a:gd name="adj1" fmla="val 37435"/>
              <a:gd name="adj2" fmla="val 41667"/>
            </a:avLst>
          </a:prstGeom>
          <a:solidFill>
            <a:srgbClr val="000080"/>
          </a:solidFill>
          <a:ln w="9525">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 name="AutoShape 18">
            <a:extLst>
              <a:ext uri="{FF2B5EF4-FFF2-40B4-BE49-F238E27FC236}">
                <a16:creationId xmlns:a16="http://schemas.microsoft.com/office/drawing/2014/main" id="{43244B19-5300-453B-956D-83E7789D1C2F}"/>
              </a:ext>
            </a:extLst>
          </p:cNvPr>
          <p:cNvSpPr>
            <a:spLocks noChangeArrowheads="1"/>
          </p:cNvSpPr>
          <p:nvPr/>
        </p:nvSpPr>
        <p:spPr bwMode="auto">
          <a:xfrm>
            <a:off x="6998369" y="2922349"/>
            <a:ext cx="349250" cy="1646238"/>
          </a:xfrm>
          <a:prstGeom prst="curvedLeftArrow">
            <a:avLst>
              <a:gd name="adj1" fmla="val 94273"/>
              <a:gd name="adj2" fmla="val 188546"/>
              <a:gd name="adj3" fmla="val 33333"/>
            </a:avLst>
          </a:prstGeom>
          <a:solidFill>
            <a:srgbClr val="000080"/>
          </a:solidFill>
          <a:ln w="9525">
            <a:solidFill>
              <a:schemeClr val="tx1"/>
            </a:solidFill>
            <a:miter lim="800000"/>
            <a:headEnd/>
            <a:tailEnd/>
          </a:ln>
        </p:spPr>
        <p:txBody>
          <a:bodyPr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Line 20">
            <a:extLst>
              <a:ext uri="{FF2B5EF4-FFF2-40B4-BE49-F238E27FC236}">
                <a16:creationId xmlns:a16="http://schemas.microsoft.com/office/drawing/2014/main" id="{D9EECAFD-44A4-437B-B737-FE3EA22ADE22}"/>
              </a:ext>
            </a:extLst>
          </p:cNvPr>
          <p:cNvSpPr>
            <a:spLocks noChangeShapeType="1"/>
          </p:cNvSpPr>
          <p:nvPr/>
        </p:nvSpPr>
        <p:spPr bwMode="auto">
          <a:xfrm flipH="1">
            <a:off x="2883569" y="6122749"/>
            <a:ext cx="609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Line 21">
            <a:extLst>
              <a:ext uri="{FF2B5EF4-FFF2-40B4-BE49-F238E27FC236}">
                <a16:creationId xmlns:a16="http://schemas.microsoft.com/office/drawing/2014/main" id="{70491054-0F7A-4788-A5EC-471D2CB0E899}"/>
              </a:ext>
            </a:extLst>
          </p:cNvPr>
          <p:cNvSpPr>
            <a:spLocks noChangeShapeType="1"/>
          </p:cNvSpPr>
          <p:nvPr/>
        </p:nvSpPr>
        <p:spPr bwMode="auto">
          <a:xfrm flipV="1">
            <a:off x="2883569" y="1538049"/>
            <a:ext cx="0" cy="46037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Line 22">
            <a:extLst>
              <a:ext uri="{FF2B5EF4-FFF2-40B4-BE49-F238E27FC236}">
                <a16:creationId xmlns:a16="http://schemas.microsoft.com/office/drawing/2014/main" id="{A3568354-69FA-4752-B08B-3E01B977401F}"/>
              </a:ext>
            </a:extLst>
          </p:cNvPr>
          <p:cNvSpPr>
            <a:spLocks noChangeShapeType="1"/>
          </p:cNvSpPr>
          <p:nvPr/>
        </p:nvSpPr>
        <p:spPr bwMode="auto">
          <a:xfrm>
            <a:off x="2869282" y="1550749"/>
            <a:ext cx="695325"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AutoShape 27">
            <a:extLst>
              <a:ext uri="{FF2B5EF4-FFF2-40B4-BE49-F238E27FC236}">
                <a16:creationId xmlns:a16="http://schemas.microsoft.com/office/drawing/2014/main" id="{35321397-3F11-442A-A76D-A580FD8AD288}"/>
              </a:ext>
            </a:extLst>
          </p:cNvPr>
          <p:cNvSpPr>
            <a:spLocks noChangeArrowheads="1"/>
          </p:cNvSpPr>
          <p:nvPr/>
        </p:nvSpPr>
        <p:spPr bwMode="auto">
          <a:xfrm>
            <a:off x="7919216" y="3367469"/>
            <a:ext cx="1877915" cy="917079"/>
          </a:xfrm>
          <a:prstGeom prst="leftArrow">
            <a:avLst>
              <a:gd name="adj1" fmla="val 50000"/>
              <a:gd name="adj2" fmla="val 62166"/>
            </a:avLst>
          </a:prstGeom>
          <a:solidFill>
            <a:srgbClr val="008080">
              <a:alpha val="50195"/>
            </a:srgbClr>
          </a:solidFill>
          <a:ln w="9525">
            <a:solidFill>
              <a:schemeClr val="tx1"/>
            </a:solidFill>
            <a:miter lim="800000"/>
            <a:headEnd/>
            <a:tailEnd/>
          </a:ln>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Budgets</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
        <p:nvSpPr>
          <p:cNvPr id="26" name="Line 29">
            <a:extLst>
              <a:ext uri="{FF2B5EF4-FFF2-40B4-BE49-F238E27FC236}">
                <a16:creationId xmlns:a16="http://schemas.microsoft.com/office/drawing/2014/main" id="{93F22A26-5D72-44DC-A8A9-FFD311715792}"/>
              </a:ext>
            </a:extLst>
          </p:cNvPr>
          <p:cNvSpPr>
            <a:spLocks noChangeShapeType="1"/>
          </p:cNvSpPr>
          <p:nvPr/>
        </p:nvSpPr>
        <p:spPr bwMode="auto">
          <a:xfrm>
            <a:off x="7074569" y="6122749"/>
            <a:ext cx="1752600" cy="0"/>
          </a:xfrm>
          <a:prstGeom prst="line">
            <a:avLst/>
          </a:prstGeom>
          <a:noFill/>
          <a:ln w="38100">
            <a:solidFill>
              <a:schemeClr val="tx1"/>
            </a:solidFill>
            <a:prstDash val="dash"/>
            <a:miter lim="800000"/>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Line 30">
            <a:extLst>
              <a:ext uri="{FF2B5EF4-FFF2-40B4-BE49-F238E27FC236}">
                <a16:creationId xmlns:a16="http://schemas.microsoft.com/office/drawing/2014/main" id="{A5F5A752-CB36-4094-94EF-34D17266BAFD}"/>
              </a:ext>
            </a:extLst>
          </p:cNvPr>
          <p:cNvSpPr>
            <a:spLocks noChangeShapeType="1"/>
          </p:cNvSpPr>
          <p:nvPr/>
        </p:nvSpPr>
        <p:spPr bwMode="auto">
          <a:xfrm flipV="1">
            <a:off x="8827169" y="4522549"/>
            <a:ext cx="0" cy="1600200"/>
          </a:xfrm>
          <a:prstGeom prst="line">
            <a:avLst/>
          </a:prstGeom>
          <a:noFill/>
          <a:ln w="38100">
            <a:solidFill>
              <a:schemeClr val="tx1"/>
            </a:solidFill>
            <a:prstDash val="dash"/>
            <a:miter lim="800000"/>
            <a:headEnd/>
            <a:tailEnd type="triangle" w="lg" len="lg"/>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8" name="AutoShape 19">
            <a:extLst>
              <a:ext uri="{FF2B5EF4-FFF2-40B4-BE49-F238E27FC236}">
                <a16:creationId xmlns:a16="http://schemas.microsoft.com/office/drawing/2014/main" id="{D1E75182-968F-4703-9779-D0DE785AAE34}"/>
              </a:ext>
            </a:extLst>
          </p:cNvPr>
          <p:cNvSpPr>
            <a:spLocks noChangeArrowheads="1"/>
          </p:cNvSpPr>
          <p:nvPr/>
        </p:nvSpPr>
        <p:spPr bwMode="auto">
          <a:xfrm>
            <a:off x="7347619" y="2641690"/>
            <a:ext cx="1773123" cy="917079"/>
          </a:xfrm>
          <a:prstGeom prst="leftArrow">
            <a:avLst>
              <a:gd name="adj1" fmla="val 50000"/>
              <a:gd name="adj2" fmla="val 59828"/>
            </a:avLst>
          </a:prstGeom>
          <a:solidFill>
            <a:srgbClr val="008080">
              <a:alpha val="50195"/>
            </a:srgbClr>
          </a:solidFill>
          <a:ln w="9525">
            <a:solidFill>
              <a:schemeClr val="tx1"/>
            </a:solidFill>
            <a:miter lim="800000"/>
            <a:headEnd/>
            <a:tailEnd/>
          </a:ln>
        </p:spPr>
        <p:txBody>
          <a:bodyPr wrap="none" anchor="ct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Policies  </a:t>
            </a:r>
            <a:r>
              <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p>
        </p:txBody>
      </p:sp>
      <p:sp>
        <p:nvSpPr>
          <p:cNvPr id="29" name="Line 31">
            <a:extLst>
              <a:ext uri="{FF2B5EF4-FFF2-40B4-BE49-F238E27FC236}">
                <a16:creationId xmlns:a16="http://schemas.microsoft.com/office/drawing/2014/main" id="{4DC7039F-E4A9-4861-8955-4A50569C1629}"/>
              </a:ext>
            </a:extLst>
          </p:cNvPr>
          <p:cNvSpPr>
            <a:spLocks noChangeShapeType="1"/>
          </p:cNvSpPr>
          <p:nvPr/>
        </p:nvSpPr>
        <p:spPr bwMode="auto">
          <a:xfrm flipH="1">
            <a:off x="6998369" y="2312749"/>
            <a:ext cx="914400" cy="0"/>
          </a:xfrm>
          <a:prstGeom prst="line">
            <a:avLst/>
          </a:prstGeom>
          <a:noFill/>
          <a:ln w="38100">
            <a:solidFill>
              <a:schemeClr val="tx1"/>
            </a:solidFill>
            <a:round/>
            <a:headEnd/>
            <a:tailEnd type="triangle" w="lg" len="lg"/>
          </a:ln>
          <a:extLst>
            <a:ext uri="{909E8E84-426E-40DD-AFC4-6F175D3DCCD1}">
              <a14:hiddenFill xmlns:a14="http://schemas.microsoft.com/office/drawing/2010/main">
                <a:noFill/>
              </a14:hiddenFill>
            </a:ext>
          </a:extLst>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Rectangle 32">
            <a:extLst>
              <a:ext uri="{FF2B5EF4-FFF2-40B4-BE49-F238E27FC236}">
                <a16:creationId xmlns:a16="http://schemas.microsoft.com/office/drawing/2014/main" id="{0A706F93-7979-45CB-ACF7-663103DE9401}"/>
              </a:ext>
            </a:extLst>
          </p:cNvPr>
          <p:cNvSpPr>
            <a:spLocks noChangeArrowheads="1"/>
          </p:cNvSpPr>
          <p:nvPr/>
        </p:nvSpPr>
        <p:spPr bwMode="auto">
          <a:xfrm>
            <a:off x="7950869" y="1897250"/>
            <a:ext cx="3152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a:ea typeface="+mn-ea"/>
                <a:cs typeface="+mn-cs"/>
              </a:rPr>
              <a:t>Inventory and condition assessment</a:t>
            </a:r>
          </a:p>
        </p:txBody>
      </p:sp>
      <p:sp>
        <p:nvSpPr>
          <p:cNvPr id="31" name="Rectangle 26">
            <a:extLst>
              <a:ext uri="{FF2B5EF4-FFF2-40B4-BE49-F238E27FC236}">
                <a16:creationId xmlns:a16="http://schemas.microsoft.com/office/drawing/2014/main" id="{AAF71441-09F6-4BD7-BD69-DBDACC88DB8B}"/>
              </a:ext>
            </a:extLst>
          </p:cNvPr>
          <p:cNvSpPr>
            <a:spLocks noChangeArrowheads="1"/>
          </p:cNvSpPr>
          <p:nvPr/>
        </p:nvSpPr>
        <p:spPr bwMode="auto">
          <a:xfrm>
            <a:off x="7684169" y="1212581"/>
            <a:ext cx="2286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Calibri" panose="020F0502020204030204"/>
                <a:ea typeface="+mn-ea"/>
                <a:cs typeface="+mn-cs"/>
              </a:rPr>
              <a:t>Overview</a:t>
            </a:r>
          </a:p>
        </p:txBody>
      </p:sp>
    </p:spTree>
    <p:extLst>
      <p:ext uri="{BB962C8B-B14F-4D97-AF65-F5344CB8AC3E}">
        <p14:creationId xmlns:p14="http://schemas.microsoft.com/office/powerpoint/2010/main" val="302520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988385" y="306417"/>
            <a:ext cx="10515600" cy="931207"/>
          </a:xfrm>
        </p:spPr>
        <p:txBody>
          <a:bodyPr>
            <a:noAutofit/>
          </a:bodyPr>
          <a:lstStyle/>
          <a:p>
            <a:pPr algn="ctr"/>
            <a:r>
              <a:rPr lang="en-US" dirty="0"/>
              <a:t>Step-by-Step TAM Decision-Making Process</a:t>
            </a:r>
            <a:br>
              <a:rPr lang="en-US" dirty="0"/>
            </a:br>
            <a:endParaRPr lang="en-US" dirty="0"/>
          </a:p>
        </p:txBody>
      </p:sp>
      <p:sp>
        <p:nvSpPr>
          <p:cNvPr id="2" name="Content Placeholder 1">
            <a:extLst>
              <a:ext uri="{FF2B5EF4-FFF2-40B4-BE49-F238E27FC236}">
                <a16:creationId xmlns:a16="http://schemas.microsoft.com/office/drawing/2014/main" id="{38EE3218-1566-4431-B5E9-C37B9A7CEE6E}"/>
              </a:ext>
            </a:extLst>
          </p:cNvPr>
          <p:cNvSpPr>
            <a:spLocks noGrp="1"/>
          </p:cNvSpPr>
          <p:nvPr>
            <p:ph idx="1"/>
          </p:nvPr>
        </p:nvSpPr>
        <p:spPr/>
        <p:txBody>
          <a:bodyPr>
            <a:normAutofit fontScale="92500" lnSpcReduction="10000"/>
          </a:bodyPr>
          <a:lstStyle/>
          <a:p>
            <a:pPr marL="514350" indent="-514350">
              <a:buFont typeface="Wingdings" panose="05000000000000000000" pitchFamily="2" charset="2"/>
              <a:buAutoNum type="arabicPeriod"/>
            </a:pPr>
            <a:r>
              <a:rPr lang="en-US" altLang="en-US" sz="3600" dirty="0">
                <a:cs typeface="Times New Roman" panose="02020603050405020304" pitchFamily="18" charset="0"/>
              </a:rPr>
              <a:t>Setting program goals and objectives</a:t>
            </a:r>
          </a:p>
          <a:p>
            <a:pPr marL="514350" indent="-514350">
              <a:buFont typeface="Wingdings" panose="05000000000000000000" pitchFamily="2" charset="2"/>
              <a:buAutoNum type="arabicPeriod"/>
            </a:pPr>
            <a:r>
              <a:rPr lang="en-US" altLang="en-US" sz="3600" dirty="0">
                <a:cs typeface="Times New Roman" panose="02020603050405020304" pitchFamily="18" charset="0"/>
              </a:rPr>
              <a:t>Establishing program performance measures</a:t>
            </a:r>
          </a:p>
          <a:p>
            <a:pPr marL="514350" indent="-514350">
              <a:buFont typeface="Wingdings" panose="05000000000000000000" pitchFamily="2" charset="2"/>
              <a:buAutoNum type="arabicPeriod"/>
            </a:pPr>
            <a:r>
              <a:rPr lang="en-US" altLang="en-US" sz="3600" dirty="0">
                <a:cs typeface="Times New Roman" panose="02020603050405020304" pitchFamily="18" charset="0"/>
              </a:rPr>
              <a:t>Assessing needs and identifying projects (Needs Analysis, Gap Analysis)</a:t>
            </a:r>
          </a:p>
          <a:p>
            <a:pPr marL="514350" indent="-514350">
              <a:buFont typeface="Wingdings" panose="05000000000000000000" pitchFamily="2" charset="2"/>
              <a:buAutoNum type="arabicPeriod"/>
            </a:pPr>
            <a:r>
              <a:rPr lang="en-US" altLang="en-US" sz="3600" dirty="0">
                <a:cs typeface="Times New Roman" panose="02020603050405020304" pitchFamily="18" charset="0"/>
              </a:rPr>
              <a:t>Project evaluations</a:t>
            </a:r>
          </a:p>
          <a:p>
            <a:pPr marL="514350" indent="-514350">
              <a:buFont typeface="Wingdings" panose="05000000000000000000" pitchFamily="2" charset="2"/>
              <a:buAutoNum type="arabicPeriod"/>
            </a:pPr>
            <a:r>
              <a:rPr lang="en-US" altLang="en-US" sz="3600" dirty="0">
                <a:cs typeface="Times New Roman" panose="02020603050405020304" pitchFamily="18" charset="0"/>
              </a:rPr>
              <a:t>Priority setting and program development</a:t>
            </a:r>
          </a:p>
          <a:p>
            <a:pPr marL="514350" indent="-514350">
              <a:buFont typeface="Wingdings" panose="05000000000000000000" pitchFamily="2" charset="2"/>
              <a:buAutoNum type="arabicPeriod"/>
            </a:pPr>
            <a:r>
              <a:rPr lang="en-US" altLang="en-US" sz="3600" dirty="0">
                <a:cs typeface="Times New Roman" panose="02020603050405020304" pitchFamily="18" charset="0"/>
              </a:rPr>
              <a:t>Analyze trade-offs</a:t>
            </a:r>
          </a:p>
          <a:p>
            <a:pPr marL="514350" indent="-514350">
              <a:buFont typeface="Wingdings" panose="05000000000000000000" pitchFamily="2" charset="2"/>
              <a:buAutoNum type="arabicPeriod"/>
            </a:pPr>
            <a:r>
              <a:rPr lang="en-US" altLang="en-US" sz="3600" dirty="0">
                <a:cs typeface="Times New Roman" panose="02020603050405020304" pitchFamily="18" charset="0"/>
              </a:rPr>
              <a:t>Budgeting</a:t>
            </a:r>
          </a:p>
          <a:p>
            <a:pPr marL="514350" indent="-514350">
              <a:buFont typeface="Wingdings" panose="05000000000000000000" pitchFamily="2" charset="2"/>
              <a:buAutoNum type="arabicPeriod"/>
            </a:pPr>
            <a:r>
              <a:rPr lang="en-US" altLang="en-US" sz="3600" dirty="0">
                <a:cs typeface="Times New Roman" panose="02020603050405020304" pitchFamily="18" charset="0"/>
              </a:rPr>
              <a:t>Program implementation and monitoring</a:t>
            </a:r>
          </a:p>
          <a:p>
            <a:pPr marL="742950" indent="-742950">
              <a:buFont typeface="+mj-lt"/>
              <a:buAutoNum type="arabicPeriod"/>
            </a:pPr>
            <a:endParaRPr lang="en-US" sz="3600" dirty="0"/>
          </a:p>
        </p:txBody>
      </p:sp>
    </p:spTree>
    <p:extLst>
      <p:ext uri="{BB962C8B-B14F-4D97-AF65-F5344CB8AC3E}">
        <p14:creationId xmlns:p14="http://schemas.microsoft.com/office/powerpoint/2010/main" val="391987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59732" y="1538096"/>
            <a:ext cx="10665994" cy="4771129"/>
          </a:xfrm>
        </p:spPr>
        <p:txBody>
          <a:bodyPr>
            <a:normAutofit fontScale="92500" lnSpcReduction="10000"/>
          </a:bodyPr>
          <a:lstStyle/>
          <a:p>
            <a:r>
              <a:rPr lang="en-US" sz="3200" dirty="0"/>
              <a:t>Stakeholders are organized in groups who has influence in the transportation decision-making process:</a:t>
            </a:r>
          </a:p>
          <a:p>
            <a:pPr marL="690563" indent="223838"/>
            <a:r>
              <a:rPr lang="en-US" dirty="0"/>
              <a:t>Legislators, Commissioners</a:t>
            </a:r>
          </a:p>
          <a:p>
            <a:pPr marL="977900" indent="-287338"/>
            <a:r>
              <a:rPr lang="en-US" dirty="0"/>
              <a:t>Government public officers, Steering Committee, Senior Management</a:t>
            </a:r>
          </a:p>
          <a:p>
            <a:pPr marL="914400" indent="-223838"/>
            <a:r>
              <a:rPr lang="en-US" dirty="0"/>
              <a:t> Planners, Economist, Engineers and other professionals involved in the trade-off  impact analysis of transportation alternatives </a:t>
            </a:r>
          </a:p>
          <a:p>
            <a:pPr marL="690563" indent="223838"/>
            <a:r>
              <a:rPr lang="en-US" dirty="0"/>
              <a:t> Public (Customers)</a:t>
            </a:r>
          </a:p>
          <a:p>
            <a:r>
              <a:rPr lang="en-US" sz="3200" dirty="0"/>
              <a:t>Stakeholders need for a strong leadership support – “ A Champion” in each group</a:t>
            </a:r>
          </a:p>
          <a:p>
            <a:r>
              <a:rPr lang="en-US" sz="3200" dirty="0"/>
              <a:t>Stakeholders require a clear vision supported by performance measures that guide investment decisions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1028700" y="173067"/>
            <a:ext cx="10515600" cy="931207"/>
          </a:xfrm>
        </p:spPr>
        <p:txBody>
          <a:bodyPr>
            <a:normAutofit/>
          </a:bodyPr>
          <a:lstStyle/>
          <a:p>
            <a:r>
              <a:rPr lang="en-US" dirty="0"/>
              <a:t>Key Stakeholders for Successful TAM Programs</a:t>
            </a:r>
          </a:p>
        </p:txBody>
      </p:sp>
    </p:spTree>
    <p:extLst>
      <p:ext uri="{BB962C8B-B14F-4D97-AF65-F5344CB8AC3E}">
        <p14:creationId xmlns:p14="http://schemas.microsoft.com/office/powerpoint/2010/main" val="1106534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noAutofit/>
          </a:bodyPr>
          <a:lstStyle/>
          <a:p>
            <a:pPr algn="ctr"/>
            <a:r>
              <a:rPr lang="en-US" dirty="0"/>
              <a:t>Asset Management Basics Five Core Questions</a:t>
            </a:r>
          </a:p>
        </p:txBody>
      </p:sp>
      <p:sp>
        <p:nvSpPr>
          <p:cNvPr id="2" name="Content Placeholder 1">
            <a:extLst>
              <a:ext uri="{FF2B5EF4-FFF2-40B4-BE49-F238E27FC236}">
                <a16:creationId xmlns:a16="http://schemas.microsoft.com/office/drawing/2014/main" id="{38EE3218-1566-4431-B5E9-C37B9A7CEE6E}"/>
              </a:ext>
            </a:extLst>
          </p:cNvPr>
          <p:cNvSpPr>
            <a:spLocks noGrp="1"/>
          </p:cNvSpPr>
          <p:nvPr>
            <p:ph idx="1"/>
          </p:nvPr>
        </p:nvSpPr>
        <p:spPr/>
        <p:txBody>
          <a:bodyPr>
            <a:normAutofit fontScale="92500"/>
          </a:bodyPr>
          <a:lstStyle/>
          <a:p>
            <a:pPr marL="346075" indent="-346075">
              <a:spcBef>
                <a:spcPct val="0"/>
              </a:spcBef>
              <a:buSzPct val="90000"/>
              <a:buFontTx/>
              <a:buAutoNum type="arabicPeriod"/>
              <a:defRPr/>
            </a:pPr>
            <a:r>
              <a:rPr lang="en-US" sz="3600" dirty="0"/>
              <a:t>What is the current state of my assets?</a:t>
            </a:r>
          </a:p>
          <a:p>
            <a:pPr marL="346075" indent="-346075">
              <a:spcBef>
                <a:spcPct val="0"/>
              </a:spcBef>
              <a:buFontTx/>
              <a:buAutoNum type="arabicPeriod"/>
              <a:defRPr/>
            </a:pPr>
            <a:endParaRPr lang="en-US" sz="3600" dirty="0"/>
          </a:p>
          <a:p>
            <a:pPr marL="346075" indent="-346075">
              <a:spcBef>
                <a:spcPct val="0"/>
              </a:spcBef>
              <a:buSzPct val="90000"/>
              <a:buFontTx/>
              <a:buAutoNum type="arabicPeriod"/>
              <a:defRPr/>
            </a:pPr>
            <a:r>
              <a:rPr lang="en-US" sz="3600" dirty="0"/>
              <a:t>What is the required level of service/ performance?</a:t>
            </a:r>
          </a:p>
          <a:p>
            <a:pPr marL="346075" indent="-346075">
              <a:spcBef>
                <a:spcPct val="0"/>
              </a:spcBef>
              <a:buSzPct val="90000"/>
              <a:buFontTx/>
              <a:buAutoNum type="arabicPeriod"/>
              <a:defRPr/>
            </a:pPr>
            <a:endParaRPr lang="en-US" sz="3600" dirty="0"/>
          </a:p>
          <a:p>
            <a:pPr marL="346075" indent="-346075">
              <a:spcBef>
                <a:spcPct val="0"/>
              </a:spcBef>
              <a:buSzPct val="90000"/>
              <a:buFontTx/>
              <a:buAutoNum type="arabicPeriod"/>
              <a:defRPr/>
            </a:pPr>
            <a:r>
              <a:rPr lang="en-US" sz="3600" dirty="0"/>
              <a:t>Which assets are critical to sustained target performance?</a:t>
            </a:r>
          </a:p>
          <a:p>
            <a:pPr marL="346075" indent="-346075">
              <a:spcBef>
                <a:spcPct val="0"/>
              </a:spcBef>
              <a:buSzPct val="90000"/>
              <a:buFontTx/>
              <a:buAutoNum type="arabicPeriod"/>
              <a:defRPr/>
            </a:pPr>
            <a:endParaRPr lang="en-US" sz="3600" dirty="0"/>
          </a:p>
          <a:p>
            <a:pPr marL="346075" indent="-346075">
              <a:spcBef>
                <a:spcPct val="0"/>
              </a:spcBef>
              <a:buSzPct val="90000"/>
              <a:buFontTx/>
              <a:buAutoNum type="arabicPeriod"/>
              <a:defRPr/>
            </a:pPr>
            <a:r>
              <a:rPr lang="en-US" sz="3600" dirty="0"/>
              <a:t>What are my best “Operations and Maintenance” and “Capital Improvement” investment strategies?</a:t>
            </a:r>
          </a:p>
          <a:p>
            <a:pPr marL="346075" indent="-346075">
              <a:spcBef>
                <a:spcPct val="0"/>
              </a:spcBef>
              <a:buSzPct val="90000"/>
              <a:buFontTx/>
              <a:buAutoNum type="arabicPeriod"/>
              <a:defRPr/>
            </a:pPr>
            <a:endParaRPr lang="en-US" sz="3600" dirty="0"/>
          </a:p>
          <a:p>
            <a:pPr marL="346075" indent="-346075">
              <a:buSzPct val="90000"/>
              <a:buFontTx/>
              <a:buAutoNum type="arabicPeriod"/>
              <a:defRPr/>
            </a:pPr>
            <a:r>
              <a:rPr lang="en-US" sz="3600" dirty="0"/>
              <a:t>What is my best long-term funding strategy?</a:t>
            </a:r>
          </a:p>
          <a:p>
            <a:pPr marL="742950" indent="-742950">
              <a:buFont typeface="+mj-lt"/>
              <a:buAutoNum type="arabicPeriod"/>
            </a:pPr>
            <a:endParaRPr lang="en-US" sz="3600" dirty="0"/>
          </a:p>
        </p:txBody>
      </p:sp>
    </p:spTree>
    <p:extLst>
      <p:ext uri="{BB962C8B-B14F-4D97-AF65-F5344CB8AC3E}">
        <p14:creationId xmlns:p14="http://schemas.microsoft.com/office/powerpoint/2010/main" val="1931712573"/>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1190</TotalTime>
  <Words>1887</Words>
  <Application>Microsoft Office PowerPoint</Application>
  <PresentationFormat>Widescreen</PresentationFormat>
  <Paragraphs>218</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Times New Roman</vt:lpstr>
      <vt:lpstr>Tw Cen MT (Body)</vt:lpstr>
      <vt:lpstr>Wingdings</vt:lpstr>
      <vt:lpstr>Office Theme</vt:lpstr>
      <vt:lpstr>PowerPoint Presentation</vt:lpstr>
      <vt:lpstr>Lecture #43: Transportation Decision Making—Overview and Process</vt:lpstr>
      <vt:lpstr>Introduction</vt:lpstr>
      <vt:lpstr>What is Transportation Asset Management (TAM) ?</vt:lpstr>
      <vt:lpstr>Responsibilities: Management Levels</vt:lpstr>
      <vt:lpstr>Overview of the TAM Decision Making Process</vt:lpstr>
      <vt:lpstr>Step-by-Step TAM Decision-Making Process </vt:lpstr>
      <vt:lpstr>Key Stakeholders for Successful TAM Programs</vt:lpstr>
      <vt:lpstr>Asset Management Basics Five Core Questions</vt:lpstr>
      <vt:lpstr>Network Management Level Elements</vt:lpstr>
      <vt:lpstr>How to Develop and Implement a Transportation Asset Management Program?</vt:lpstr>
      <vt:lpstr>Checklist for the Implementation of Asset Management</vt:lpstr>
      <vt:lpstr>Checklist for the Implementation of Asset Management        Cont…</vt:lpstr>
      <vt:lpstr>Asset Management Decision Support Systems (DSS) </vt:lpstr>
      <vt:lpstr>Benefits of Implementing Asset Management Practices</vt:lpstr>
      <vt:lpstr>Role of the Environment and Human Health in Transportation Decision Making </vt:lpstr>
      <vt:lpstr>Role of the Environment and Human Health</vt:lpstr>
      <vt:lpstr>Topics for Discussion</vt:lpstr>
      <vt:lpstr>Framework of an Integrated Asset Management System</vt:lpstr>
      <vt:lpstr>Research Gaps and Future Directions</vt:lpstr>
      <vt:lpstr>Take-Home Messages</vt:lpstr>
      <vt:lpstr>List of Abbreviations</vt:lpstr>
      <vt:lpstr>References </vt:lpstr>
      <vt:lpstr>References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257</cp:revision>
  <dcterms:created xsi:type="dcterms:W3CDTF">2019-05-01T18:04:34Z</dcterms:created>
  <dcterms:modified xsi:type="dcterms:W3CDTF">2020-09-23T00:22:23Z</dcterms:modified>
</cp:coreProperties>
</file>