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445" r:id="rId2"/>
    <p:sldId id="446" r:id="rId3"/>
    <p:sldId id="457" r:id="rId4"/>
    <p:sldId id="470" r:id="rId5"/>
    <p:sldId id="476" r:id="rId6"/>
    <p:sldId id="472" r:id="rId7"/>
    <p:sldId id="473" r:id="rId8"/>
    <p:sldId id="471" r:id="rId9"/>
    <p:sldId id="447" r:id="rId10"/>
    <p:sldId id="474" r:id="rId11"/>
    <p:sldId id="469" r:id="rId12"/>
    <p:sldId id="468" r:id="rId13"/>
    <p:sldId id="467" r:id="rId14"/>
    <p:sldId id="458" r:id="rId15"/>
    <p:sldId id="459" r:id="rId16"/>
    <p:sldId id="460" r:id="rId17"/>
    <p:sldId id="477" r:id="rId18"/>
    <p:sldId id="478" r:id="rId19"/>
    <p:sldId id="479"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mani, Tara" initials="RT" lastIdx="8" clrIdx="0">
    <p:extLst>
      <p:ext uri="{19B8F6BF-5375-455C-9EA6-DF929625EA0E}">
        <p15:presenceInfo xmlns:p15="http://schemas.microsoft.com/office/powerpoint/2012/main" userId="S-1-5-21-1120367096-779962018-1349916565-4305653" providerId="AD"/>
      </p:ext>
    </p:extLst>
  </p:cmAuthor>
  <p:cmAuthor id="2" name="Sanchez, Kristen" initials="SK" lastIdx="12" clrIdx="1">
    <p:extLst>
      <p:ext uri="{19B8F6BF-5375-455C-9EA6-DF929625EA0E}">
        <p15:presenceInfo xmlns:p15="http://schemas.microsoft.com/office/powerpoint/2012/main" userId="S::K-Sanchez@tti.tamu.edu::acb85456-f2d6-4285-b4f9-49a945bb8aa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74597" autoAdjust="0"/>
  </p:normalViewPr>
  <p:slideViewPr>
    <p:cSldViewPr snapToGrid="0">
      <p:cViewPr varScale="1">
        <p:scale>
          <a:sx n="64" d="100"/>
          <a:sy n="64" d="100"/>
        </p:scale>
        <p:origin x="1426" y="62"/>
      </p:cViewPr>
      <p:guideLst/>
    </p:cSldViewPr>
  </p:slideViewPr>
  <p:notesTextViewPr>
    <p:cViewPr>
      <p:scale>
        <a:sx n="1" d="1"/>
        <a:sy n="1" d="1"/>
      </p:scale>
      <p:origin x="0" y="0"/>
    </p:cViewPr>
  </p:notesTextViewPr>
  <p:sorterViewPr>
    <p:cViewPr>
      <p:scale>
        <a:sx n="100" d="100"/>
        <a:sy n="100" d="100"/>
      </p:scale>
      <p:origin x="0" y="-41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639082-FA5B-48AD-8C5A-6F96C6B1832A}" type="datetimeFigureOut">
              <a:rPr lang="en-US" smtClean="0"/>
              <a:t>9/22/2020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279E6D-00A9-4B64-8C3A-9DDF802CB60D}" type="slidenum">
              <a:rPr lang="en-US" smtClean="0"/>
              <a:t>‹#›</a:t>
            </a:fld>
            <a:endParaRPr lang="en-US"/>
          </a:p>
        </p:txBody>
      </p:sp>
    </p:spTree>
    <p:extLst>
      <p:ext uri="{BB962C8B-B14F-4D97-AF65-F5344CB8AC3E}">
        <p14:creationId xmlns:p14="http://schemas.microsoft.com/office/powerpoint/2010/main" val="37140549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cfpub.epa.gov/si/si_public_record_report.cfm?Lab=NERL&amp;dirEntryId=321491#:~:text=There%20are%20a%20number%20of,is%20compliant%20with%20the%20National" TargetMode="External"/><Relationship Id="rId2" Type="http://schemas.openxmlformats.org/officeDocument/2006/relationships/slide" Target="../slides/slide13.xml"/><Relationship Id="rId1" Type="http://schemas.openxmlformats.org/officeDocument/2006/relationships/notesMaster" Target="../notesMasters/notesMaster1.xml"/><Relationship Id="rId5" Type="http://schemas.openxmlformats.org/officeDocument/2006/relationships/hyperlink" Target="http://epa.gov/epahome/pdf.html" TargetMode="External"/><Relationship Id="rId4" Type="http://schemas.openxmlformats.org/officeDocument/2006/relationships/hyperlink" Target="https://cfpub.epa.gov/si/si_public_file_download.cfm?p_download_id=528565&amp;Lab=NERL" TargetMode="Externa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www.apti-learn.net/lms/register/display_document.aspx?dID=278"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epa.gov/enforcement/air-enforcement#stationary"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CC129C-E094-44A9-9990-2FFEB90AEFE5}" type="slidenum">
              <a:rPr lang="en-US" smtClean="0"/>
              <a:t>1</a:t>
            </a:fld>
            <a:endParaRPr lang="en-US" dirty="0"/>
          </a:p>
        </p:txBody>
      </p:sp>
    </p:spTree>
    <p:extLst>
      <p:ext uri="{BB962C8B-B14F-4D97-AF65-F5344CB8AC3E}">
        <p14:creationId xmlns:p14="http://schemas.microsoft.com/office/powerpoint/2010/main" val="11656602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A primary standard is a standard based only on one’s knowledge of the only three fundamental units: Mass, Length, Time</a:t>
            </a:r>
          </a:p>
          <a:p>
            <a:pPr defTabSz="881390">
              <a:defRPr/>
            </a:pPr>
            <a:r>
              <a:rPr lang="en-US" sz="1200" b="0" i="0" kern="1200" dirty="0">
                <a:solidFill>
                  <a:schemeClr val="tx1"/>
                </a:solidFill>
                <a:effectLst/>
                <a:latin typeface="+mn-lt"/>
                <a:ea typeface="+mn-ea"/>
                <a:cs typeface="+mn-cs"/>
              </a:rPr>
              <a:t>A secondary standard is any measuring device that has been calibrated against a primary standard.</a:t>
            </a:r>
            <a:endParaRPr lang="en-US" baseline="0" dirty="0"/>
          </a:p>
        </p:txBody>
      </p:sp>
      <p:sp>
        <p:nvSpPr>
          <p:cNvPr id="4" name="Slide Number Placeholder 3"/>
          <p:cNvSpPr>
            <a:spLocks noGrp="1"/>
          </p:cNvSpPr>
          <p:nvPr>
            <p:ph type="sldNum" sz="quarter" idx="10"/>
          </p:nvPr>
        </p:nvSpPr>
        <p:spPr/>
        <p:txBody>
          <a:bodyPr/>
          <a:lstStyle/>
          <a:p>
            <a:fld id="{8ECC129C-E094-44A9-9990-2FFEB90AEFE5}" type="slidenum">
              <a:rPr lang="en-US" smtClean="0"/>
              <a:t>10</a:t>
            </a:fld>
            <a:endParaRPr lang="en-US" dirty="0"/>
          </a:p>
        </p:txBody>
      </p:sp>
    </p:spTree>
    <p:extLst>
      <p:ext uri="{BB962C8B-B14F-4D97-AF65-F5344CB8AC3E}">
        <p14:creationId xmlns:p14="http://schemas.microsoft.com/office/powerpoint/2010/main" val="41809135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81390">
              <a:defRPr/>
            </a:pPr>
            <a:r>
              <a:rPr lang="en-US" baseline="0" dirty="0"/>
              <a:t>See Text books in Fluid Mechanics</a:t>
            </a:r>
          </a:p>
        </p:txBody>
      </p:sp>
      <p:sp>
        <p:nvSpPr>
          <p:cNvPr id="4" name="Slide Number Placeholder 3"/>
          <p:cNvSpPr>
            <a:spLocks noGrp="1"/>
          </p:cNvSpPr>
          <p:nvPr>
            <p:ph type="sldNum" sz="quarter" idx="10"/>
          </p:nvPr>
        </p:nvSpPr>
        <p:spPr/>
        <p:txBody>
          <a:bodyPr/>
          <a:lstStyle/>
          <a:p>
            <a:fld id="{8ECC129C-E094-44A9-9990-2FFEB90AEFE5}" type="slidenum">
              <a:rPr lang="en-US" smtClean="0"/>
              <a:t>11</a:t>
            </a:fld>
            <a:endParaRPr lang="en-US" dirty="0"/>
          </a:p>
        </p:txBody>
      </p:sp>
    </p:spTree>
    <p:extLst>
      <p:ext uri="{BB962C8B-B14F-4D97-AF65-F5344CB8AC3E}">
        <p14:creationId xmlns:p14="http://schemas.microsoft.com/office/powerpoint/2010/main" val="33066756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Sampling Technologies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PM exists in the air with various shapes and densities.  No sampling instrument (or at least not developed) can provide stepwise sharp cut of passing 100 % of PM small than a specific size and excluding 100 % of PM large than that specified size.  As a result, the PM samples we collected in the air always include various sizes of PM.  The methods used in PM sampling include inlet size selection, filtration, impaction, virtual impaction, and other technologies based on particle aerodynamics that are applicable in air pollution control.  In any cases, size selective inlets are commonly used in every sampling instrument.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Sharp size cut-off cannot be achieved.  Therefore, the goal is to develop an inlet that can have as sharp size cut-off as possible.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Size Cut-off: an instrument’s size cut-off is defined by the 50 % cut-point (d</a:t>
            </a:r>
            <a:r>
              <a:rPr lang="en-US" sz="1200" kern="1200" baseline="-25000" dirty="0">
                <a:solidFill>
                  <a:schemeClr val="tx1"/>
                </a:solidFill>
                <a:effectLst/>
                <a:latin typeface="+mn-lt"/>
                <a:ea typeface="+mn-ea"/>
                <a:cs typeface="+mn-cs"/>
              </a:rPr>
              <a:t>50</a:t>
            </a:r>
            <a:r>
              <a:rPr lang="en-US" sz="1200" kern="1200" dirty="0">
                <a:solidFill>
                  <a:schemeClr val="tx1"/>
                </a:solidFill>
                <a:effectLst/>
                <a:latin typeface="+mn-lt"/>
                <a:ea typeface="+mn-ea"/>
                <a:cs typeface="+mn-cs"/>
              </a:rPr>
              <a:t>).   d</a:t>
            </a:r>
            <a:r>
              <a:rPr lang="en-US" sz="1200" kern="1200" baseline="-25000" dirty="0">
                <a:solidFill>
                  <a:schemeClr val="tx1"/>
                </a:solidFill>
                <a:effectLst/>
                <a:latin typeface="+mn-lt"/>
                <a:ea typeface="+mn-ea"/>
                <a:cs typeface="+mn-cs"/>
              </a:rPr>
              <a:t>50</a:t>
            </a:r>
            <a:r>
              <a:rPr lang="en-US" sz="1200" kern="1200" dirty="0">
                <a:solidFill>
                  <a:schemeClr val="tx1"/>
                </a:solidFill>
                <a:effectLst/>
                <a:latin typeface="+mn-lt"/>
                <a:ea typeface="+mn-ea"/>
                <a:cs typeface="+mn-cs"/>
              </a:rPr>
              <a:t> represents the aerodynamic diameter at which 50 % of the sampled particles penetrate an inlet.  The effectiveness of the sharp cut-off is defined by the slope of the sample effectiveness (or the ratio of d</a:t>
            </a:r>
            <a:r>
              <a:rPr lang="en-US" sz="1200" kern="1200" baseline="-25000" dirty="0">
                <a:solidFill>
                  <a:schemeClr val="tx1"/>
                </a:solidFill>
                <a:effectLst/>
                <a:latin typeface="+mn-lt"/>
                <a:ea typeface="+mn-ea"/>
                <a:cs typeface="+mn-cs"/>
              </a:rPr>
              <a:t>16</a:t>
            </a:r>
            <a:r>
              <a:rPr lang="en-US" sz="1200" kern="1200" dirty="0">
                <a:solidFill>
                  <a:schemeClr val="tx1"/>
                </a:solidFill>
                <a:effectLst/>
                <a:latin typeface="+mn-lt"/>
                <a:ea typeface="+mn-ea"/>
                <a:cs typeface="+mn-cs"/>
              </a:rPr>
              <a:t>/d</a:t>
            </a:r>
            <a:r>
              <a:rPr lang="en-US" sz="1200" kern="1200" baseline="-25000" dirty="0">
                <a:solidFill>
                  <a:schemeClr val="tx1"/>
                </a:solidFill>
                <a:effectLst/>
                <a:latin typeface="+mn-lt"/>
                <a:ea typeface="+mn-ea"/>
                <a:cs typeface="+mn-cs"/>
              </a:rPr>
              <a:t>84</a:t>
            </a:r>
            <a:r>
              <a:rPr lang="en-US" sz="1200" kern="1200" dirty="0">
                <a:solidFill>
                  <a:schemeClr val="tx1"/>
                </a:solidFill>
                <a:effectLst/>
                <a:latin typeface="+mn-lt"/>
                <a:ea typeface="+mn-ea"/>
                <a:cs typeface="+mn-cs"/>
              </a:rPr>
              <a:t>).  A slope of 1 indicates that 100 % of the particles with aerodynamic diameter less than the cut-off pass through the inlet to the filter, and 0 % of those larger than the cut-point are collected.  Typical values of the slope vary between 1.3 and 2.  Figure 4.1 of EPA 1997 shows typical characteristics of sampling effectiveness curve for inlets.  Figure 4.2 shows a conceptual graph of PM size distribution collected on filters.  It appears that coarse PM collected on the filters are likely to be attenuated from what actually exist in ambient air.  </a:t>
            </a:r>
          </a:p>
          <a:p>
            <a:r>
              <a:rPr lang="en-US" sz="1200" kern="1200" dirty="0">
                <a:solidFill>
                  <a:schemeClr val="tx1"/>
                </a:solidFill>
                <a:effectLst/>
                <a:latin typeface="+mn-lt"/>
                <a:ea typeface="+mn-ea"/>
                <a:cs typeface="+mn-cs"/>
              </a:rPr>
              <a:t> J.C. Chow.  1995.  Measurement methods to determine compliance with ambient air quality standards for suspended particles.  JA&amp;WMA. </a:t>
            </a:r>
            <a:r>
              <a:rPr lang="en-US" sz="1200" b="1" kern="1200" dirty="0">
                <a:solidFill>
                  <a:schemeClr val="tx1"/>
                </a:solidFill>
                <a:effectLst/>
                <a:latin typeface="+mn-lt"/>
                <a:ea typeface="+mn-ea"/>
                <a:cs typeface="+mn-cs"/>
              </a:rPr>
              <a:t>45</a:t>
            </a:r>
            <a:r>
              <a:rPr lang="en-US" sz="1200" kern="1200" dirty="0">
                <a:solidFill>
                  <a:schemeClr val="tx1"/>
                </a:solidFill>
                <a:effectLst/>
                <a:latin typeface="+mn-lt"/>
                <a:ea typeface="+mn-ea"/>
                <a:cs typeface="+mn-cs"/>
              </a:rPr>
              <a:t>:320-382.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U.S. EPA. 1997.  Draft guideline on </a:t>
            </a:r>
            <a:r>
              <a:rPr lang="en-US" sz="1200" kern="1200" dirty="0" err="1">
                <a:solidFill>
                  <a:schemeClr val="tx1"/>
                </a:solidFill>
                <a:effectLst/>
                <a:latin typeface="+mn-lt"/>
                <a:ea typeface="+mn-ea"/>
                <a:cs typeface="+mn-cs"/>
              </a:rPr>
              <a:t>speciated</a:t>
            </a:r>
            <a:r>
              <a:rPr lang="en-US" sz="1200" kern="1200" dirty="0">
                <a:solidFill>
                  <a:schemeClr val="tx1"/>
                </a:solidFill>
                <a:effectLst/>
                <a:latin typeface="+mn-lt"/>
                <a:ea typeface="+mn-ea"/>
                <a:cs typeface="+mn-cs"/>
              </a:rPr>
              <a:t> particulate monitoring.</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U.S. EPA. 1997.  40 CFR Part 50.  National Ambient Air Quality Standards for Particulate Matter and Ozone; Final Rules July 18, 1997.</a:t>
            </a:r>
          </a:p>
          <a:p>
            <a:endParaRPr lang="en-US" sz="1200" kern="1200" dirty="0">
              <a:solidFill>
                <a:schemeClr val="tx1"/>
              </a:solidFill>
              <a:effectLst/>
              <a:latin typeface="+mn-lt"/>
              <a:ea typeface="+mn-ea"/>
              <a:cs typeface="+mn-cs"/>
            </a:endParaRPr>
          </a:p>
          <a:p>
            <a:pPr defTabSz="881390">
              <a:defRPr/>
            </a:pPr>
            <a:endParaRPr lang="en-US" baseline="0" dirty="0"/>
          </a:p>
        </p:txBody>
      </p:sp>
      <p:sp>
        <p:nvSpPr>
          <p:cNvPr id="4" name="Slide Number Placeholder 3"/>
          <p:cNvSpPr>
            <a:spLocks noGrp="1"/>
          </p:cNvSpPr>
          <p:nvPr>
            <p:ph type="sldNum" sz="quarter" idx="10"/>
          </p:nvPr>
        </p:nvSpPr>
        <p:spPr/>
        <p:txBody>
          <a:bodyPr/>
          <a:lstStyle/>
          <a:p>
            <a:fld id="{8ECC129C-E094-44A9-9990-2FFEB90AEFE5}" type="slidenum">
              <a:rPr lang="en-US" smtClean="0"/>
              <a:t>12</a:t>
            </a:fld>
            <a:endParaRPr lang="en-US" dirty="0"/>
          </a:p>
        </p:txBody>
      </p:sp>
    </p:spTree>
    <p:extLst>
      <p:ext uri="{BB962C8B-B14F-4D97-AF65-F5344CB8AC3E}">
        <p14:creationId xmlns:p14="http://schemas.microsoft.com/office/powerpoint/2010/main" val="25608580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“There are a number of Federal Reference Method (FRM) and Federal Equivalent Method (FEM) systems used to monitor the six criteria air pollutants (Lead [</a:t>
            </a:r>
            <a:r>
              <a:rPr lang="en-US" sz="1200" b="0" i="0" kern="1200" dirty="0" err="1">
                <a:solidFill>
                  <a:schemeClr val="tx1"/>
                </a:solidFill>
                <a:effectLst/>
                <a:latin typeface="+mn-lt"/>
                <a:ea typeface="+mn-ea"/>
                <a:cs typeface="+mn-cs"/>
              </a:rPr>
              <a:t>Pb</a:t>
            </a:r>
            <a:r>
              <a:rPr lang="en-US" sz="1200" b="0" i="0" kern="1200" dirty="0">
                <a:solidFill>
                  <a:schemeClr val="tx1"/>
                </a:solidFill>
                <a:effectLst/>
                <a:latin typeface="+mn-lt"/>
                <a:ea typeface="+mn-ea"/>
                <a:cs typeface="+mn-cs"/>
              </a:rPr>
              <a:t>], Carbon Monoxide [CO], Sulfur Dioxide [SO2], Nitrogen Dioxide [NO2], Ozone [O3], Particulate Matter [PM]) to determine if an area is compliant with the National Ambient Air Quality Standards (NAAQS) for these air pollutants. EPA publishes the list of active FRMs and FEMs on a semi-annual basis, but the list is not a comprehensive one, and anyone wishing to find information for all of the FRMs and FEMs must consult a large number of resources, since the information is not located in a single document. This report is the first attempt to list all of the available FRMs and FEMs in a single document.” (EPA, </a:t>
            </a:r>
            <a:r>
              <a:rPr lang="en-US" dirty="0">
                <a:hlinkClick r:id="rId3"/>
              </a:rPr>
              <a:t>https://cfpub.epa.gov/si/si_public_record_report.cfm?Lab=NERL&amp;dirEntryId=321491#:~:text=There%20are%20a%20number%20of,is%20compliant%20with%20the%20National</a:t>
            </a:r>
            <a:r>
              <a:rPr lang="en-US" dirty="0"/>
              <a:t>)</a:t>
            </a:r>
            <a:endParaRPr lang="en-US" sz="1200" b="0"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URLs/Downloads:</a:t>
            </a:r>
          </a:p>
          <a:p>
            <a:r>
              <a:rPr lang="en-US" sz="1200" b="0" i="0" kern="1200" dirty="0">
                <a:solidFill>
                  <a:schemeClr val="tx1"/>
                </a:solidFill>
                <a:effectLst/>
                <a:latin typeface="+mn-lt"/>
                <a:ea typeface="+mn-ea"/>
                <a:cs typeface="+mn-cs"/>
                <a:hlinkClick r:id="rId4"/>
              </a:rPr>
              <a:t>REFERENCE AND EQUIVALENT METHODS USED TO MEASURE NAAQS CRITERIA AIR POLLUTANTS - VOLUME I_JUNE_23_2016.PDF</a:t>
            </a:r>
            <a:r>
              <a:rPr lang="en-US" sz="1200" b="0" i="0" kern="1200" dirty="0">
                <a:solidFill>
                  <a:schemeClr val="tx1"/>
                </a:solidFill>
                <a:effectLst/>
                <a:latin typeface="+mn-lt"/>
                <a:ea typeface="+mn-ea"/>
                <a:cs typeface="+mn-cs"/>
              </a:rPr>
              <a:t>   (PDF,NA pp, 5966.978 KB,  </a:t>
            </a:r>
            <a:r>
              <a:rPr lang="en-US" sz="1200" b="0" i="0" kern="1200" dirty="0">
                <a:solidFill>
                  <a:schemeClr val="tx1"/>
                </a:solidFill>
                <a:effectLst/>
                <a:latin typeface="+mn-lt"/>
                <a:ea typeface="+mn-ea"/>
                <a:cs typeface="+mn-cs"/>
                <a:hlinkClick r:id="rId5"/>
              </a:rPr>
              <a:t>about PDF</a:t>
            </a:r>
            <a:r>
              <a:rPr lang="en-US" sz="1200" b="0" i="0" kern="1200" dirty="0">
                <a:solidFill>
                  <a:schemeClr val="tx1"/>
                </a:solidFill>
                <a:effectLst/>
                <a:latin typeface="+mn-lt"/>
                <a:ea typeface="+mn-ea"/>
                <a:cs typeface="+mn-cs"/>
              </a:rPr>
              <a:t>)</a:t>
            </a:r>
          </a:p>
          <a:p>
            <a:pPr defTabSz="881390">
              <a:defRPr/>
            </a:pPr>
            <a:endParaRPr lang="en-US" dirty="0">
              <a:hlinkClick r:id="rId3"/>
            </a:endParaRPr>
          </a:p>
          <a:p>
            <a:pPr defTabSz="881390">
              <a:defRPr/>
            </a:pPr>
            <a:r>
              <a:rPr lang="en-US" dirty="0">
                <a:hlinkClick r:id="rId3"/>
              </a:rPr>
              <a:t>https://cfpub.epa.gov/si/si_public_record_report.cfm?Lab=NERL&amp;dirEntryId=321491#:~:text=There%20are%20a%20number%20of,is%20compliant%20with%20the%20National</a:t>
            </a:r>
            <a:endParaRPr lang="en-US" baseline="0" dirty="0"/>
          </a:p>
        </p:txBody>
      </p:sp>
      <p:sp>
        <p:nvSpPr>
          <p:cNvPr id="4" name="Slide Number Placeholder 3"/>
          <p:cNvSpPr>
            <a:spLocks noGrp="1"/>
          </p:cNvSpPr>
          <p:nvPr>
            <p:ph type="sldNum" sz="quarter" idx="10"/>
          </p:nvPr>
        </p:nvSpPr>
        <p:spPr/>
        <p:txBody>
          <a:bodyPr/>
          <a:lstStyle/>
          <a:p>
            <a:fld id="{8ECC129C-E094-44A9-9990-2FFEB90AEFE5}" type="slidenum">
              <a:rPr lang="en-US" smtClean="0"/>
              <a:t>13</a:t>
            </a:fld>
            <a:endParaRPr lang="en-US" dirty="0"/>
          </a:p>
        </p:txBody>
      </p:sp>
    </p:spTree>
    <p:extLst>
      <p:ext uri="{BB962C8B-B14F-4D97-AF65-F5344CB8AC3E}">
        <p14:creationId xmlns:p14="http://schemas.microsoft.com/office/powerpoint/2010/main" val="40114493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Uncertainties</a:t>
            </a:r>
          </a:p>
          <a:p>
            <a:pPr marL="171450" indent="-171450">
              <a:buFont typeface="Arial" panose="020B0604020202020204" pitchFamily="34" charset="0"/>
              <a:buChar char="•"/>
            </a:pPr>
            <a:r>
              <a:rPr lang="en-US" dirty="0" err="1"/>
              <a:t>Repeatibility</a:t>
            </a:r>
            <a:r>
              <a:rPr lang="en-US" dirty="0"/>
              <a:t>: with one laboratory using standard reference materials. </a:t>
            </a:r>
          </a:p>
          <a:p>
            <a:pPr marL="171450" indent="-171450">
              <a:buFont typeface="Arial" panose="020B0604020202020204" pitchFamily="34" charset="0"/>
              <a:buChar char="•"/>
            </a:pPr>
            <a:r>
              <a:rPr lang="en-US" dirty="0"/>
              <a:t>Reproducibility: consistency between different labs using the same technique </a:t>
            </a:r>
          </a:p>
          <a:p>
            <a:pPr marL="171450" indent="-171450">
              <a:buFont typeface="Arial" panose="020B0604020202020204" pitchFamily="34" charset="0"/>
              <a:buChar char="•"/>
            </a:pPr>
            <a:r>
              <a:rPr lang="en-US" dirty="0"/>
              <a:t>Instrument difference: specs,</a:t>
            </a:r>
            <a:r>
              <a:rPr lang="en-US" baseline="0" dirty="0"/>
              <a:t> </a:t>
            </a:r>
            <a:r>
              <a:rPr lang="en-US" dirty="0"/>
              <a:t>calibration, methods, </a:t>
            </a:r>
            <a:r>
              <a:rPr lang="en-US" dirty="0" err="1"/>
              <a:t>etc</a:t>
            </a:r>
            <a:endParaRPr lang="en-US" dirty="0"/>
          </a:p>
          <a:p>
            <a:pPr marL="171450" indent="-171450">
              <a:buFont typeface="Arial" panose="020B0604020202020204" pitchFamily="34" charset="0"/>
              <a:buChar char="•"/>
            </a:pPr>
            <a:r>
              <a:rPr lang="en-US" dirty="0"/>
              <a:t>Instrument electronic drifting</a:t>
            </a:r>
          </a:p>
          <a:p>
            <a:pPr marL="171450" indent="-171450">
              <a:buFont typeface="Arial" panose="020B0604020202020204" pitchFamily="34" charset="0"/>
              <a:buChar char="•"/>
            </a:pPr>
            <a:r>
              <a:rPr lang="en-US" dirty="0"/>
              <a:t>Human errors </a:t>
            </a:r>
          </a:p>
        </p:txBody>
      </p:sp>
      <p:sp>
        <p:nvSpPr>
          <p:cNvPr id="4" name="Slide Number Placeholder 3"/>
          <p:cNvSpPr>
            <a:spLocks noGrp="1"/>
          </p:cNvSpPr>
          <p:nvPr>
            <p:ph type="sldNum" sz="quarter" idx="10"/>
          </p:nvPr>
        </p:nvSpPr>
        <p:spPr/>
        <p:txBody>
          <a:bodyPr/>
          <a:lstStyle/>
          <a:p>
            <a:fld id="{E8279E6D-00A9-4B64-8C3A-9DDF802CB60D}" type="slidenum">
              <a:rPr lang="en-US" smtClean="0"/>
              <a:t>14</a:t>
            </a:fld>
            <a:endParaRPr lang="en-US"/>
          </a:p>
        </p:txBody>
      </p:sp>
    </p:spTree>
    <p:extLst>
      <p:ext uri="{BB962C8B-B14F-4D97-AF65-F5344CB8AC3E}">
        <p14:creationId xmlns:p14="http://schemas.microsoft.com/office/powerpoint/2010/main" val="19440173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Proprietary, state-of-the</a:t>
            </a:r>
            <a:r>
              <a:rPr lang="en-US" baseline="0" dirty="0"/>
              <a:t>-art</a:t>
            </a:r>
            <a:r>
              <a:rPr lang="en-US" dirty="0"/>
              <a:t> materials to be developed/updated. </a:t>
            </a:r>
          </a:p>
        </p:txBody>
      </p:sp>
      <p:sp>
        <p:nvSpPr>
          <p:cNvPr id="4" name="Slide Number Placeholder 3"/>
          <p:cNvSpPr>
            <a:spLocks noGrp="1"/>
          </p:cNvSpPr>
          <p:nvPr>
            <p:ph type="sldNum" sz="quarter" idx="10"/>
          </p:nvPr>
        </p:nvSpPr>
        <p:spPr/>
        <p:txBody>
          <a:bodyPr/>
          <a:lstStyle/>
          <a:p>
            <a:fld id="{E8279E6D-00A9-4B64-8C3A-9DDF802CB60D}" type="slidenum">
              <a:rPr lang="en-US" smtClean="0"/>
              <a:t>15</a:t>
            </a:fld>
            <a:endParaRPr lang="en-US"/>
          </a:p>
        </p:txBody>
      </p:sp>
    </p:spTree>
    <p:extLst>
      <p:ext uri="{BB962C8B-B14F-4D97-AF65-F5344CB8AC3E}">
        <p14:creationId xmlns:p14="http://schemas.microsoft.com/office/powerpoint/2010/main" val="24178651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hlinkClick r:id="rId3"/>
              </a:rPr>
              <a:t>https://www.apti-learn.net/lms/register/display_document.aspx?dID=278</a:t>
            </a:r>
            <a:endParaRPr lang="en-US" dirty="0"/>
          </a:p>
          <a:p>
            <a:pPr marL="171450" indent="-171450">
              <a:buFont typeface="Arial" panose="020B0604020202020204" pitchFamily="34" charset="0"/>
              <a:buChar char="•"/>
            </a:pPr>
            <a:r>
              <a:rPr lang="en-US" dirty="0"/>
              <a:t>Contemporary issues to be developed/updated later.</a:t>
            </a:r>
          </a:p>
        </p:txBody>
      </p:sp>
      <p:sp>
        <p:nvSpPr>
          <p:cNvPr id="4" name="Slide Number Placeholder 3"/>
          <p:cNvSpPr>
            <a:spLocks noGrp="1"/>
          </p:cNvSpPr>
          <p:nvPr>
            <p:ph type="sldNum" sz="quarter" idx="10"/>
          </p:nvPr>
        </p:nvSpPr>
        <p:spPr/>
        <p:txBody>
          <a:bodyPr/>
          <a:lstStyle/>
          <a:p>
            <a:fld id="{E8279E6D-00A9-4B64-8C3A-9DDF802CB60D}" type="slidenum">
              <a:rPr lang="en-US" smtClean="0"/>
              <a:t>16</a:t>
            </a:fld>
            <a:endParaRPr lang="en-US"/>
          </a:p>
        </p:txBody>
      </p:sp>
    </p:spTree>
    <p:extLst>
      <p:ext uri="{BB962C8B-B14F-4D97-AF65-F5344CB8AC3E}">
        <p14:creationId xmlns:p14="http://schemas.microsoft.com/office/powerpoint/2010/main" val="22327365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85800" lvl="1" indent="-228600">
              <a:buFont typeface="+mj-lt"/>
              <a:buAutoNum type="arabicPeriod"/>
            </a:pPr>
            <a:r>
              <a:rPr lang="en-US" sz="1200" u="sng" kern="1200" dirty="0">
                <a:solidFill>
                  <a:schemeClr val="tx1"/>
                </a:solidFill>
                <a:effectLst/>
                <a:latin typeface="+mn-lt"/>
                <a:ea typeface="+mn-ea"/>
                <a:cs typeface="+mn-cs"/>
              </a:rPr>
              <a:t>Health Track (HT)—mainly targeted at urban planners, transportation planners, and engineers with limited knowledge of public health-related concepts;</a:t>
            </a:r>
            <a:endParaRPr lang="en-US" sz="1200" kern="1200" dirty="0">
              <a:solidFill>
                <a:schemeClr val="tx1"/>
              </a:solidFill>
              <a:effectLst/>
              <a:latin typeface="+mn-lt"/>
              <a:ea typeface="+mn-ea"/>
              <a:cs typeface="+mn-cs"/>
            </a:endParaRPr>
          </a:p>
          <a:p>
            <a:pPr marL="685800" lvl="1" indent="-228600">
              <a:buFont typeface="+mj-lt"/>
              <a:buAutoNum type="arabicPeriod"/>
            </a:pPr>
            <a:r>
              <a:rPr lang="en-US" sz="1200" u="sng" kern="1200" dirty="0">
                <a:solidFill>
                  <a:schemeClr val="tx1"/>
                </a:solidFill>
                <a:effectLst/>
                <a:latin typeface="+mn-lt"/>
                <a:ea typeface="+mn-ea"/>
                <a:cs typeface="+mn-cs"/>
              </a:rPr>
              <a:t>Transportation Track (TT)—mainly targeted at environmental epidemiologists and public health professionals with limited knowledge of transportation-related concepts; and;</a:t>
            </a:r>
          </a:p>
          <a:p>
            <a:pPr marL="685800" lvl="1" indent="-228600">
              <a:buFont typeface="+mj-lt"/>
              <a:buAutoNum type="arabicPeriod"/>
            </a:pPr>
            <a:r>
              <a:rPr lang="en-US" sz="1200" u="sng" kern="1200" dirty="0">
                <a:solidFill>
                  <a:schemeClr val="tx1"/>
                </a:solidFill>
                <a:effectLst/>
                <a:latin typeface="+mn-lt"/>
                <a:ea typeface="+mn-ea"/>
                <a:cs typeface="+mn-cs"/>
              </a:rPr>
              <a:t>Planning and Policy Track (PPT)—mainly targeted at planners, civil servants, and policy and decision makers with particular interest in the science-policy link.</a:t>
            </a:r>
            <a:endParaRPr lang="en-US" baseline="0" dirty="0"/>
          </a:p>
        </p:txBody>
      </p:sp>
      <p:sp>
        <p:nvSpPr>
          <p:cNvPr id="4" name="Slide Number Placeholder 3"/>
          <p:cNvSpPr>
            <a:spLocks noGrp="1"/>
          </p:cNvSpPr>
          <p:nvPr>
            <p:ph type="sldNum" sz="quarter" idx="10"/>
          </p:nvPr>
        </p:nvSpPr>
        <p:spPr/>
        <p:txBody>
          <a:bodyPr/>
          <a:lstStyle/>
          <a:p>
            <a:fld id="{8ECC129C-E094-44A9-9990-2FFEB90AEFE5}" type="slidenum">
              <a:rPr lang="en-US" smtClean="0"/>
              <a:t>2</a:t>
            </a:fld>
            <a:endParaRPr lang="en-US" dirty="0"/>
          </a:p>
        </p:txBody>
      </p:sp>
    </p:spTree>
    <p:extLst>
      <p:ext uri="{BB962C8B-B14F-4D97-AF65-F5344CB8AC3E}">
        <p14:creationId xmlns:p14="http://schemas.microsoft.com/office/powerpoint/2010/main" val="10571626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Air pollution control by regulations has been widely adopted globally.  Industrialized countries were quick to recognize the urgency of taking actions against air pollution in the early 20</a:t>
            </a:r>
            <a:r>
              <a:rPr lang="en-US" sz="1200" kern="1200" baseline="30000" dirty="0">
                <a:solidFill>
                  <a:schemeClr val="tx1"/>
                </a:solidFill>
                <a:effectLst/>
                <a:latin typeface="+mn-lt"/>
                <a:ea typeface="+mn-ea"/>
                <a:cs typeface="+mn-cs"/>
              </a:rPr>
              <a:t>th</a:t>
            </a:r>
            <a:r>
              <a:rPr lang="en-US" sz="1200" kern="1200" dirty="0">
                <a:solidFill>
                  <a:schemeClr val="tx1"/>
                </a:solidFill>
                <a:effectLst/>
                <a:latin typeface="+mn-lt"/>
                <a:ea typeface="+mn-ea"/>
                <a:cs typeface="+mn-cs"/>
              </a:rPr>
              <a:t> century.  The United Kingdom began to regulate air emissions as early as in 1906 [4].  However, the U.S. has been the world leader in taking systemic regulatory actions against air pollution since 1955. Many countries have since developed their own air quality control acts by adopting or modifying some landmark U.S. regulations. As to this date, air quality regulations are well developed in many countries and may differ from one another.  This section dose not attempt to discuss the difference, effectiveness, and/or appropriateness among the various air quality guidelines and standards created by different nations.  Rather, we focus on the development of several milestone air quality legislations in the U.S. as an illustration of the evolution of many similar air quality standards in the world.</a:t>
            </a:r>
          </a:p>
          <a:p>
            <a:r>
              <a:rPr lang="en-US" sz="1200" kern="1200" dirty="0">
                <a:solidFill>
                  <a:schemeClr val="tx1"/>
                </a:solidFill>
                <a:effectLst/>
                <a:latin typeface="+mn-lt"/>
                <a:ea typeface="+mn-ea"/>
                <a:cs typeface="+mn-cs"/>
              </a:rPr>
              <a:t>Air quality in the U.S. deteriorated dramatically in the first half of the 20</a:t>
            </a:r>
            <a:r>
              <a:rPr lang="en-US" sz="1200" kern="1200" baseline="30000" dirty="0">
                <a:solidFill>
                  <a:schemeClr val="tx1"/>
                </a:solidFill>
                <a:effectLst/>
                <a:latin typeface="+mn-lt"/>
                <a:ea typeface="+mn-ea"/>
                <a:cs typeface="+mn-cs"/>
              </a:rPr>
              <a:t>th</a:t>
            </a:r>
            <a:r>
              <a:rPr lang="en-US" sz="1200" kern="1200" dirty="0">
                <a:solidFill>
                  <a:schemeClr val="tx1"/>
                </a:solidFill>
                <a:effectLst/>
                <a:latin typeface="+mn-lt"/>
                <a:ea typeface="+mn-ea"/>
                <a:cs typeface="+mn-cs"/>
              </a:rPr>
              <a:t> century due to significant population growth, accelerated industrial outputs, and increased consumption of fossil fuels.  As a result, an Air Pollution Control Act was promulgated in 1955 which paved the way for a series of air pollution reform acts later.   Prior to 1955, only a limited number of air ordinances were installed in various municipalities, primarily cities with high industrial activities.  For instance, Chicago and Cincinnati first established smoke ordinances in 1881 and Philadelphia passed an ordinance limiting the amount of smoke in flues, chimneys, and open spaces in 1904 [5]. In 1947, California authorized the creation of Air Pollution Control Districts in every county of the state.   </a:t>
            </a:r>
          </a:p>
          <a:p>
            <a:r>
              <a:rPr lang="en-US" sz="1200" kern="1200" dirty="0">
                <a:solidFill>
                  <a:schemeClr val="tx1"/>
                </a:solidFill>
                <a:effectLst/>
                <a:latin typeface="+mn-lt"/>
                <a:ea typeface="+mn-ea"/>
                <a:cs typeface="+mn-cs"/>
              </a:rPr>
              <a:t>There have been several amendments made to The Air Pollution Control Act of 1955. The Clean Air Act of 1963 was the first federal legislation regarding air pollution control.  It established a federal program within the U.S. Public Health Service and authorized research into techniques for monitoring and controlling air pollution. In 1967, the Air Quality Act of 1967 was passed to expand federal government’s activities in air pollution control. In accordance to this law, enforcement proceedings were initiated in areas subject to interstate air pollution transport.  As part of these proceedings, the federal government for the first time conducted extensive ambient air monitoring studies and stationary source inspections [5].  In 1969, another amendment was made to the act. This amendment further expanded the research on low emissions, fuels, and automobiles [6]. </a:t>
            </a:r>
          </a:p>
          <a:p>
            <a:r>
              <a:rPr lang="en-US" sz="1200" kern="1200" dirty="0">
                <a:solidFill>
                  <a:schemeClr val="tx1"/>
                </a:solidFill>
                <a:effectLst/>
                <a:latin typeface="+mn-lt"/>
                <a:ea typeface="+mn-ea"/>
                <a:cs typeface="+mn-cs"/>
              </a:rPr>
              <a:t>Public awareness of the state of the environment intensified in the 60s and reached a new peak in the 70s when the nation went through a tumultuous era of anti-war, liberalism, civil and women’s rights, energy crisis, and environmental movements.  The 1970 Clean Air Act was enacted and completely replaced the 1967 Air Quality Act.  This new Act also created the U.S. Environmental Protection Agency (EPA), as advised by President Nixon’s Advisory Council on Executive Organization [7]. It identified six common air pollutants of concern, called </a:t>
            </a:r>
            <a:r>
              <a:rPr lang="en-US" sz="1200" i="1" kern="1200" dirty="0">
                <a:solidFill>
                  <a:schemeClr val="tx1"/>
                </a:solidFill>
                <a:effectLst/>
                <a:latin typeface="+mn-lt"/>
                <a:ea typeface="+mn-ea"/>
                <a:cs typeface="+mn-cs"/>
              </a:rPr>
              <a:t>criteria pollutants</a:t>
            </a:r>
            <a:r>
              <a:rPr lang="en-US" sz="1200" kern="1200" dirty="0">
                <a:solidFill>
                  <a:schemeClr val="tx1"/>
                </a:solidFill>
                <a:effectLst/>
                <a:latin typeface="+mn-lt"/>
                <a:ea typeface="+mn-ea"/>
                <a:cs typeface="+mn-cs"/>
              </a:rPr>
              <a:t>, and required the EPA to develop technology-based National Ambient Air Quality Standards (NAAQS) to protect public health and welfare.  Table 2.1 lists the six criteria pollutants identified in 1970: sulfur oxide (as sulfur dioxide), particulate matter, carbon monoxide, photochemical oxidants, hydrocarbons, and nitrogen dioxide, and their respective primary and secondary National Ambient Air Quality Standards.  The primary and secondary NAAQSs were designed, respectively, to provide adequate margin of safety to protect public health and public welfare (including visibility, animals, crops, vegetation, and structures).</a:t>
            </a:r>
          </a:p>
          <a:p>
            <a:endParaRPr lang="en-US" dirty="0"/>
          </a:p>
        </p:txBody>
      </p:sp>
      <p:sp>
        <p:nvSpPr>
          <p:cNvPr id="4" name="Slide Number Placeholder 3"/>
          <p:cNvSpPr>
            <a:spLocks noGrp="1"/>
          </p:cNvSpPr>
          <p:nvPr>
            <p:ph type="sldNum" sz="quarter" idx="10"/>
          </p:nvPr>
        </p:nvSpPr>
        <p:spPr/>
        <p:txBody>
          <a:bodyPr/>
          <a:lstStyle/>
          <a:p>
            <a:fld id="{E8279E6D-00A9-4B64-8C3A-9DDF802CB60D}" type="slidenum">
              <a:rPr lang="en-US" smtClean="0"/>
              <a:t>3</a:t>
            </a:fld>
            <a:endParaRPr lang="en-US"/>
          </a:p>
        </p:txBody>
      </p:sp>
    </p:spTree>
    <p:extLst>
      <p:ext uri="{BB962C8B-B14F-4D97-AF65-F5344CB8AC3E}">
        <p14:creationId xmlns:p14="http://schemas.microsoft.com/office/powerpoint/2010/main" val="934930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81390">
              <a:defRPr/>
            </a:pPr>
            <a:r>
              <a:rPr lang="en-US" sz="1200" kern="1200" dirty="0">
                <a:solidFill>
                  <a:schemeClr val="tx1"/>
                </a:solidFill>
                <a:effectLst/>
                <a:latin typeface="+mn-lt"/>
                <a:ea typeface="+mn-ea"/>
                <a:cs typeface="+mn-cs"/>
              </a:rPr>
              <a:t>In brief, air pollution control regulations in the U.S. have continued to evolve with amendments, updates, and revisions since 1970, as new findings of air pollutants on human health became available and new development in control and monitoring technologies became applicable and feasible.  For instance, ozone (O</a:t>
            </a:r>
            <a:r>
              <a:rPr lang="en-US" sz="1200" kern="1200" baseline="-25000" dirty="0">
                <a:solidFill>
                  <a:schemeClr val="tx1"/>
                </a:solidFill>
                <a:effectLst/>
                <a:latin typeface="+mn-lt"/>
                <a:ea typeface="+mn-ea"/>
                <a:cs typeface="+mn-cs"/>
              </a:rPr>
              <a:t>3</a:t>
            </a:r>
            <a:r>
              <a:rPr lang="en-US" sz="1200" kern="1200" dirty="0">
                <a:solidFill>
                  <a:schemeClr val="tx1"/>
                </a:solidFill>
                <a:effectLst/>
                <a:latin typeface="+mn-lt"/>
                <a:ea typeface="+mn-ea"/>
                <a:cs typeface="+mn-cs"/>
              </a:rPr>
              <a:t>) was designated to replace the total photochemical oxidants as one of the criteria pollutants in 1979 and an annual fourth highest daily maximum 8-hour O</a:t>
            </a:r>
            <a:r>
              <a:rPr lang="en-US" sz="1200" kern="1200" baseline="-25000" dirty="0">
                <a:solidFill>
                  <a:schemeClr val="tx1"/>
                </a:solidFill>
                <a:effectLst/>
                <a:latin typeface="+mn-lt"/>
                <a:ea typeface="+mn-ea"/>
                <a:cs typeface="+mn-cs"/>
              </a:rPr>
              <a:t>3</a:t>
            </a:r>
            <a:r>
              <a:rPr lang="en-US" sz="1200" kern="1200" dirty="0">
                <a:solidFill>
                  <a:schemeClr val="tx1"/>
                </a:solidFill>
                <a:effectLst/>
                <a:latin typeface="+mn-lt"/>
                <a:ea typeface="+mn-ea"/>
                <a:cs typeface="+mn-cs"/>
              </a:rPr>
              <a:t> average of 0.08 </a:t>
            </a:r>
            <a:r>
              <a:rPr lang="en-US" sz="1200" kern="1200" dirty="0" err="1">
                <a:solidFill>
                  <a:schemeClr val="tx1"/>
                </a:solidFill>
                <a:effectLst/>
                <a:latin typeface="+mn-lt"/>
                <a:ea typeface="+mn-ea"/>
                <a:cs typeface="+mn-cs"/>
              </a:rPr>
              <a:t>ppmv</a:t>
            </a:r>
            <a:r>
              <a:rPr lang="en-US" sz="1200" kern="1200" dirty="0">
                <a:solidFill>
                  <a:schemeClr val="tx1"/>
                </a:solidFill>
                <a:effectLst/>
                <a:latin typeface="+mn-lt"/>
                <a:ea typeface="+mn-ea"/>
                <a:cs typeface="+mn-cs"/>
              </a:rPr>
              <a:t> was installed to replace the not-to-be-exceeded 1-hour standard of 0.12 </a:t>
            </a:r>
            <a:r>
              <a:rPr lang="en-US" sz="1200" kern="1200" dirty="0" err="1">
                <a:solidFill>
                  <a:schemeClr val="tx1"/>
                </a:solidFill>
                <a:effectLst/>
                <a:latin typeface="+mn-lt"/>
                <a:ea typeface="+mn-ea"/>
                <a:cs typeface="+mn-cs"/>
              </a:rPr>
              <a:t>ppmv</a:t>
            </a:r>
            <a:r>
              <a:rPr lang="en-US" sz="1200" kern="1200" dirty="0">
                <a:solidFill>
                  <a:schemeClr val="tx1"/>
                </a:solidFill>
                <a:effectLst/>
                <a:latin typeface="+mn-lt"/>
                <a:ea typeface="+mn-ea"/>
                <a:cs typeface="+mn-cs"/>
              </a:rPr>
              <a:t> in 1997.  EPA routinely conducts scientific reviews through the Clean Air Scientific Advisory Committee and makes new recommendations for public comments prior to issuing the final rules.  Slide 4 shows the evolution of the NAAQS for ozone whereas Table 2.3 shows the evolution of the NAAQS for PM, two criteria pollutants which have gained increased attention due to their ubiquity and severe adverse health effects</a:t>
            </a:r>
            <a:endParaRPr lang="en-US" sz="1200" b="1" kern="1200" dirty="0">
              <a:solidFill>
                <a:schemeClr val="tx1"/>
              </a:solidFill>
              <a:effectLst/>
              <a:latin typeface="+mn-lt"/>
              <a:ea typeface="+mn-ea"/>
              <a:cs typeface="+mn-cs"/>
            </a:endParaRP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Particulate Matter</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u="sng" kern="1200" dirty="0">
                <a:solidFill>
                  <a:schemeClr val="tx1"/>
                </a:solidFill>
                <a:effectLst/>
                <a:latin typeface="+mn-lt"/>
                <a:ea typeface="+mn-ea"/>
                <a:cs typeface="+mn-cs"/>
              </a:rPr>
              <a:t>National Ambient Air Quality Standard for Particulate Matter (National Ambient Air Quality Standards for Particulate Matter and Ozone; Final Rules July 18, 1997, 40 CFR Part 50, Section II-H):</a:t>
            </a:r>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pPr lvl="0"/>
            <a:r>
              <a:rPr lang="en-US" sz="1200" kern="1200" dirty="0">
                <a:solidFill>
                  <a:schemeClr val="tx1"/>
                </a:solidFill>
                <a:effectLst/>
                <a:latin typeface="+mn-lt"/>
                <a:ea typeface="+mn-ea"/>
                <a:cs typeface="+mn-cs"/>
              </a:rPr>
              <a:t>Twenty-four hour average PM</a:t>
            </a:r>
            <a:r>
              <a:rPr lang="en-US" sz="1200" kern="1200" baseline="-25000" dirty="0">
                <a:solidFill>
                  <a:schemeClr val="tx1"/>
                </a:solidFill>
                <a:effectLst/>
                <a:latin typeface="+mn-lt"/>
                <a:ea typeface="+mn-ea"/>
                <a:cs typeface="+mn-cs"/>
              </a:rPr>
              <a:t>2.5</a:t>
            </a:r>
            <a:r>
              <a:rPr lang="en-US" sz="1200" kern="1200" dirty="0">
                <a:solidFill>
                  <a:schemeClr val="tx1"/>
                </a:solidFill>
                <a:effectLst/>
                <a:latin typeface="+mn-lt"/>
                <a:ea typeface="+mn-ea"/>
                <a:cs typeface="+mn-cs"/>
              </a:rPr>
              <a:t> is met when the three-year average of annual 98</a:t>
            </a:r>
            <a:r>
              <a:rPr lang="en-US" sz="1200" kern="1200" baseline="30000" dirty="0">
                <a:solidFill>
                  <a:schemeClr val="tx1"/>
                </a:solidFill>
                <a:effectLst/>
                <a:latin typeface="+mn-lt"/>
                <a:ea typeface="+mn-ea"/>
                <a:cs typeface="+mn-cs"/>
              </a:rPr>
              <a:t>th</a:t>
            </a:r>
            <a:r>
              <a:rPr lang="en-US" sz="1200" kern="1200" dirty="0">
                <a:solidFill>
                  <a:schemeClr val="tx1"/>
                </a:solidFill>
                <a:effectLst/>
                <a:latin typeface="+mn-lt"/>
                <a:ea typeface="+mn-ea"/>
                <a:cs typeface="+mn-cs"/>
              </a:rPr>
              <a:t> percentiles of 24-hr PM</a:t>
            </a:r>
            <a:r>
              <a:rPr lang="en-US" sz="1200" kern="1200" baseline="-25000" dirty="0">
                <a:solidFill>
                  <a:schemeClr val="tx1"/>
                </a:solidFill>
                <a:effectLst/>
                <a:latin typeface="+mn-lt"/>
                <a:ea typeface="+mn-ea"/>
                <a:cs typeface="+mn-cs"/>
              </a:rPr>
              <a:t>2.5</a:t>
            </a:r>
            <a:r>
              <a:rPr lang="en-US" sz="1200" kern="1200" dirty="0">
                <a:solidFill>
                  <a:schemeClr val="tx1"/>
                </a:solidFill>
                <a:effectLst/>
                <a:latin typeface="+mn-lt"/>
                <a:ea typeface="+mn-ea"/>
                <a:cs typeface="+mn-cs"/>
              </a:rPr>
              <a:t> concentrations at each population-oriented monitor within an area is less than or equal to 65 </a:t>
            </a:r>
            <a:r>
              <a:rPr lang="en-US" sz="1200" kern="1200" dirty="0">
                <a:solidFill>
                  <a:schemeClr val="tx1"/>
                </a:solidFill>
                <a:effectLst/>
                <a:latin typeface="+mn-lt"/>
                <a:ea typeface="+mn-ea"/>
                <a:cs typeface="+mn-cs"/>
                <a:sym typeface="Symbol" panose="05050102010706020507" pitchFamily="18" charset="2"/>
              </a:rPr>
              <a:t></a:t>
            </a:r>
            <a:r>
              <a:rPr lang="en-US" sz="1200" kern="1200" dirty="0">
                <a:solidFill>
                  <a:schemeClr val="tx1"/>
                </a:solidFill>
                <a:effectLst/>
                <a:latin typeface="+mn-lt"/>
                <a:ea typeface="+mn-ea"/>
                <a:cs typeface="+mn-cs"/>
              </a:rPr>
              <a:t>g/m</a:t>
            </a:r>
            <a:r>
              <a:rPr lang="en-US" sz="1200" kern="1200" baseline="30000" dirty="0">
                <a:solidFill>
                  <a:schemeClr val="tx1"/>
                </a:solidFill>
                <a:effectLst/>
                <a:latin typeface="+mn-lt"/>
                <a:ea typeface="+mn-ea"/>
                <a:cs typeface="+mn-cs"/>
              </a:rPr>
              <a:t>3</a:t>
            </a:r>
            <a:r>
              <a:rPr lang="en-US" sz="1200" kern="1200" dirty="0">
                <a:solidFill>
                  <a:schemeClr val="tx1"/>
                </a:solidFill>
                <a:effectLst/>
                <a:latin typeface="+mn-lt"/>
                <a:ea typeface="+mn-ea"/>
                <a:cs typeface="+mn-cs"/>
              </a:rPr>
              <a:t>, with fractional parts of 0.5 or greater rounding up;</a:t>
            </a:r>
          </a:p>
          <a:p>
            <a:r>
              <a:rPr lang="en-US" sz="1200" kern="1200" dirty="0">
                <a:solidFill>
                  <a:schemeClr val="tx1"/>
                </a:solidFill>
                <a:effectLst/>
                <a:latin typeface="+mn-lt"/>
                <a:ea typeface="+mn-ea"/>
                <a:cs typeface="+mn-cs"/>
              </a:rPr>
              <a:t> </a:t>
            </a:r>
          </a:p>
          <a:p>
            <a:pPr lvl="0"/>
            <a:r>
              <a:rPr lang="en-US" sz="1200" kern="1200" dirty="0">
                <a:solidFill>
                  <a:schemeClr val="tx1"/>
                </a:solidFill>
                <a:effectLst/>
                <a:latin typeface="+mn-lt"/>
                <a:ea typeface="+mn-ea"/>
                <a:cs typeface="+mn-cs"/>
              </a:rPr>
              <a:t>The annual PM</a:t>
            </a:r>
            <a:r>
              <a:rPr lang="en-US" sz="1200" kern="1200" baseline="-25000" dirty="0">
                <a:solidFill>
                  <a:schemeClr val="tx1"/>
                </a:solidFill>
                <a:effectLst/>
                <a:latin typeface="+mn-lt"/>
                <a:ea typeface="+mn-ea"/>
                <a:cs typeface="+mn-cs"/>
              </a:rPr>
              <a:t>2.5</a:t>
            </a:r>
            <a:r>
              <a:rPr lang="en-US" sz="1200" kern="1200" dirty="0">
                <a:solidFill>
                  <a:schemeClr val="tx1"/>
                </a:solidFill>
                <a:effectLst/>
                <a:latin typeface="+mn-lt"/>
                <a:ea typeface="+mn-ea"/>
                <a:cs typeface="+mn-cs"/>
              </a:rPr>
              <a:t> standard is met when the three-year average of the annual arithmetic mean PM</a:t>
            </a:r>
            <a:r>
              <a:rPr lang="en-US" sz="1200" kern="1200" baseline="-25000" dirty="0">
                <a:solidFill>
                  <a:schemeClr val="tx1"/>
                </a:solidFill>
                <a:effectLst/>
                <a:latin typeface="+mn-lt"/>
                <a:ea typeface="+mn-ea"/>
                <a:cs typeface="+mn-cs"/>
              </a:rPr>
              <a:t>2.5</a:t>
            </a:r>
            <a:r>
              <a:rPr lang="en-US" sz="1200" kern="1200" dirty="0">
                <a:solidFill>
                  <a:schemeClr val="tx1"/>
                </a:solidFill>
                <a:effectLst/>
                <a:latin typeface="+mn-lt"/>
                <a:ea typeface="+mn-ea"/>
                <a:cs typeface="+mn-cs"/>
              </a:rPr>
              <a:t> concentrations, from single or multiple community-oriented monitors is less than or equal to 15 </a:t>
            </a:r>
            <a:r>
              <a:rPr lang="en-US" sz="1200" kern="1200" dirty="0">
                <a:solidFill>
                  <a:schemeClr val="tx1"/>
                </a:solidFill>
                <a:effectLst/>
                <a:latin typeface="+mn-lt"/>
                <a:ea typeface="+mn-ea"/>
                <a:cs typeface="+mn-cs"/>
                <a:sym typeface="Symbol" panose="05050102010706020507" pitchFamily="18" charset="2"/>
              </a:rPr>
              <a:t></a:t>
            </a:r>
            <a:r>
              <a:rPr lang="en-US" sz="1200" kern="1200" dirty="0">
                <a:solidFill>
                  <a:schemeClr val="tx1"/>
                </a:solidFill>
                <a:effectLst/>
                <a:latin typeface="+mn-lt"/>
                <a:ea typeface="+mn-ea"/>
                <a:cs typeface="+mn-cs"/>
              </a:rPr>
              <a:t>g/m</a:t>
            </a:r>
            <a:r>
              <a:rPr lang="en-US" sz="1200" kern="1200" baseline="30000" dirty="0">
                <a:solidFill>
                  <a:schemeClr val="tx1"/>
                </a:solidFill>
                <a:effectLst/>
                <a:latin typeface="+mn-lt"/>
                <a:ea typeface="+mn-ea"/>
                <a:cs typeface="+mn-cs"/>
              </a:rPr>
              <a:t>3</a:t>
            </a:r>
            <a:r>
              <a:rPr lang="en-US" sz="1200" kern="1200" dirty="0">
                <a:solidFill>
                  <a:schemeClr val="tx1"/>
                </a:solidFill>
                <a:effectLst/>
                <a:latin typeface="+mn-lt"/>
                <a:ea typeface="+mn-ea"/>
                <a:cs typeface="+mn-cs"/>
              </a:rPr>
              <a:t>, with fractional parts of 0.05 or greater rounding up;</a:t>
            </a:r>
          </a:p>
          <a:p>
            <a:r>
              <a:rPr lang="en-US" sz="1200" kern="1200" dirty="0">
                <a:solidFill>
                  <a:schemeClr val="tx1"/>
                </a:solidFill>
                <a:effectLst/>
                <a:latin typeface="+mn-lt"/>
                <a:ea typeface="+mn-ea"/>
                <a:cs typeface="+mn-cs"/>
              </a:rPr>
              <a:t> </a:t>
            </a:r>
          </a:p>
          <a:p>
            <a:pPr lvl="0"/>
            <a:r>
              <a:rPr lang="en-US" sz="1200" kern="1200" dirty="0">
                <a:solidFill>
                  <a:schemeClr val="tx1"/>
                </a:solidFill>
                <a:effectLst/>
                <a:latin typeface="+mn-lt"/>
                <a:ea typeface="+mn-ea"/>
                <a:cs typeface="+mn-cs"/>
              </a:rPr>
              <a:t>The 24-hour average PM</a:t>
            </a:r>
            <a:r>
              <a:rPr lang="en-US" sz="1200" kern="1200" baseline="-25000" dirty="0">
                <a:solidFill>
                  <a:schemeClr val="tx1"/>
                </a:solidFill>
                <a:effectLst/>
                <a:latin typeface="+mn-lt"/>
                <a:ea typeface="+mn-ea"/>
                <a:cs typeface="+mn-cs"/>
              </a:rPr>
              <a:t>10</a:t>
            </a:r>
            <a:r>
              <a:rPr lang="en-US" sz="1200" kern="1200" dirty="0">
                <a:solidFill>
                  <a:schemeClr val="tx1"/>
                </a:solidFill>
                <a:effectLst/>
                <a:latin typeface="+mn-lt"/>
                <a:ea typeface="+mn-ea"/>
                <a:cs typeface="+mn-cs"/>
              </a:rPr>
              <a:t> is met when the three-year average of annual 99</a:t>
            </a:r>
            <a:r>
              <a:rPr lang="en-US" sz="1200" kern="1200" baseline="30000" dirty="0">
                <a:solidFill>
                  <a:schemeClr val="tx1"/>
                </a:solidFill>
                <a:effectLst/>
                <a:latin typeface="+mn-lt"/>
                <a:ea typeface="+mn-ea"/>
                <a:cs typeface="+mn-cs"/>
              </a:rPr>
              <a:t>th</a:t>
            </a:r>
            <a:r>
              <a:rPr lang="en-US" sz="1200" kern="1200" dirty="0">
                <a:solidFill>
                  <a:schemeClr val="tx1"/>
                </a:solidFill>
                <a:effectLst/>
                <a:latin typeface="+mn-lt"/>
                <a:ea typeface="+mn-ea"/>
                <a:cs typeface="+mn-cs"/>
              </a:rPr>
              <a:t> percentiles of 24-hr PM</a:t>
            </a:r>
            <a:r>
              <a:rPr lang="en-US" sz="1200" kern="1200" baseline="-25000" dirty="0">
                <a:solidFill>
                  <a:schemeClr val="tx1"/>
                </a:solidFill>
                <a:effectLst/>
                <a:latin typeface="+mn-lt"/>
                <a:ea typeface="+mn-ea"/>
                <a:cs typeface="+mn-cs"/>
              </a:rPr>
              <a:t>10</a:t>
            </a:r>
            <a:r>
              <a:rPr lang="en-US" sz="1200" kern="1200" dirty="0">
                <a:solidFill>
                  <a:schemeClr val="tx1"/>
                </a:solidFill>
                <a:effectLst/>
                <a:latin typeface="+mn-lt"/>
                <a:ea typeface="+mn-ea"/>
                <a:cs typeface="+mn-cs"/>
              </a:rPr>
              <a:t> concentrations at each monitor within an area is less than or equal to 150 </a:t>
            </a:r>
            <a:r>
              <a:rPr lang="en-US" sz="1200" kern="1200" dirty="0">
                <a:solidFill>
                  <a:schemeClr val="tx1"/>
                </a:solidFill>
                <a:effectLst/>
                <a:latin typeface="+mn-lt"/>
                <a:ea typeface="+mn-ea"/>
                <a:cs typeface="+mn-cs"/>
                <a:sym typeface="Symbol" panose="05050102010706020507" pitchFamily="18" charset="2"/>
              </a:rPr>
              <a:t></a:t>
            </a:r>
            <a:r>
              <a:rPr lang="en-US" sz="1200" kern="1200" dirty="0">
                <a:solidFill>
                  <a:schemeClr val="tx1"/>
                </a:solidFill>
                <a:effectLst/>
                <a:latin typeface="+mn-lt"/>
                <a:ea typeface="+mn-ea"/>
                <a:cs typeface="+mn-cs"/>
              </a:rPr>
              <a:t>g/m</a:t>
            </a:r>
            <a:r>
              <a:rPr lang="en-US" sz="1200" kern="1200" baseline="30000" dirty="0">
                <a:solidFill>
                  <a:schemeClr val="tx1"/>
                </a:solidFill>
                <a:effectLst/>
                <a:latin typeface="+mn-lt"/>
                <a:ea typeface="+mn-ea"/>
                <a:cs typeface="+mn-cs"/>
              </a:rPr>
              <a:t>3</a:t>
            </a:r>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pPr lvl="0"/>
            <a:r>
              <a:rPr lang="en-US" sz="1200" kern="1200" dirty="0">
                <a:solidFill>
                  <a:schemeClr val="tx1"/>
                </a:solidFill>
                <a:effectLst/>
                <a:latin typeface="+mn-lt"/>
                <a:ea typeface="+mn-ea"/>
                <a:cs typeface="+mn-cs"/>
              </a:rPr>
              <a:t>The annual PM</a:t>
            </a:r>
            <a:r>
              <a:rPr lang="en-US" sz="1200" kern="1200" baseline="-25000" dirty="0">
                <a:solidFill>
                  <a:schemeClr val="tx1"/>
                </a:solidFill>
                <a:effectLst/>
                <a:latin typeface="+mn-lt"/>
                <a:ea typeface="+mn-ea"/>
                <a:cs typeface="+mn-cs"/>
              </a:rPr>
              <a:t>10</a:t>
            </a:r>
            <a:r>
              <a:rPr lang="en-US" sz="1200" kern="1200" dirty="0">
                <a:solidFill>
                  <a:schemeClr val="tx1"/>
                </a:solidFill>
                <a:effectLst/>
                <a:latin typeface="+mn-lt"/>
                <a:ea typeface="+mn-ea"/>
                <a:cs typeface="+mn-cs"/>
              </a:rPr>
              <a:t> standard is met when the three-year average of the annual arithmetic mean PM</a:t>
            </a:r>
            <a:r>
              <a:rPr lang="en-US" sz="1200" kern="1200" baseline="-25000" dirty="0">
                <a:solidFill>
                  <a:schemeClr val="tx1"/>
                </a:solidFill>
                <a:effectLst/>
                <a:latin typeface="+mn-lt"/>
                <a:ea typeface="+mn-ea"/>
                <a:cs typeface="+mn-cs"/>
              </a:rPr>
              <a:t>10</a:t>
            </a:r>
            <a:r>
              <a:rPr lang="en-US" sz="1200" kern="1200" dirty="0">
                <a:solidFill>
                  <a:schemeClr val="tx1"/>
                </a:solidFill>
                <a:effectLst/>
                <a:latin typeface="+mn-lt"/>
                <a:ea typeface="+mn-ea"/>
                <a:cs typeface="+mn-cs"/>
              </a:rPr>
              <a:t> concentrations at each monitor within an area is less than or equal to 50 </a:t>
            </a:r>
            <a:r>
              <a:rPr lang="en-US" sz="1200" kern="1200" dirty="0">
                <a:solidFill>
                  <a:schemeClr val="tx1"/>
                </a:solidFill>
                <a:effectLst/>
                <a:latin typeface="+mn-lt"/>
                <a:ea typeface="+mn-ea"/>
                <a:cs typeface="+mn-cs"/>
                <a:sym typeface="Symbol" panose="05050102010706020507" pitchFamily="18" charset="2"/>
              </a:rPr>
              <a:t></a:t>
            </a:r>
            <a:r>
              <a:rPr lang="en-US" sz="1200" kern="1200" dirty="0">
                <a:solidFill>
                  <a:schemeClr val="tx1"/>
                </a:solidFill>
                <a:effectLst/>
                <a:latin typeface="+mn-lt"/>
                <a:ea typeface="+mn-ea"/>
                <a:cs typeface="+mn-cs"/>
              </a:rPr>
              <a:t>g/m</a:t>
            </a:r>
            <a:r>
              <a:rPr lang="en-US" sz="1200" kern="1200" baseline="30000" dirty="0">
                <a:solidFill>
                  <a:schemeClr val="tx1"/>
                </a:solidFill>
                <a:effectLst/>
                <a:latin typeface="+mn-lt"/>
                <a:ea typeface="+mn-ea"/>
                <a:cs typeface="+mn-cs"/>
              </a:rPr>
              <a:t>3</a:t>
            </a:r>
            <a:r>
              <a:rPr lang="en-US" sz="1200" kern="1200" dirty="0">
                <a:solidFill>
                  <a:schemeClr val="tx1"/>
                </a:solidFill>
                <a:effectLst/>
                <a:latin typeface="+mn-lt"/>
                <a:ea typeface="+mn-ea"/>
                <a:cs typeface="+mn-cs"/>
              </a:rPr>
              <a:t>, with fractional parts of 0.5 or greater rounding up.</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first two standards for PM2.5 are new.  The third standard for 24-hour average PM</a:t>
            </a:r>
            <a:r>
              <a:rPr lang="en-US" sz="1200" kern="1200" baseline="-25000" dirty="0">
                <a:solidFill>
                  <a:schemeClr val="tx1"/>
                </a:solidFill>
                <a:effectLst/>
                <a:latin typeface="+mn-lt"/>
                <a:ea typeface="+mn-ea"/>
                <a:cs typeface="+mn-cs"/>
              </a:rPr>
              <a:t>10</a:t>
            </a:r>
            <a:r>
              <a:rPr lang="en-US" sz="1200" kern="1200" dirty="0">
                <a:solidFill>
                  <a:schemeClr val="tx1"/>
                </a:solidFill>
                <a:effectLst/>
                <a:latin typeface="+mn-lt"/>
                <a:ea typeface="+mn-ea"/>
                <a:cs typeface="+mn-cs"/>
              </a:rPr>
              <a:t> is revised to be based on the three-year average of annual 99</a:t>
            </a:r>
            <a:r>
              <a:rPr lang="en-US" sz="1200" kern="1200" baseline="30000" dirty="0">
                <a:solidFill>
                  <a:schemeClr val="tx1"/>
                </a:solidFill>
                <a:effectLst/>
                <a:latin typeface="+mn-lt"/>
                <a:ea typeface="+mn-ea"/>
                <a:cs typeface="+mn-cs"/>
              </a:rPr>
              <a:t>th</a:t>
            </a:r>
            <a:r>
              <a:rPr lang="en-US" sz="1200" kern="1200" dirty="0">
                <a:solidFill>
                  <a:schemeClr val="tx1"/>
                </a:solidFill>
                <a:effectLst/>
                <a:latin typeface="+mn-lt"/>
                <a:ea typeface="+mn-ea"/>
                <a:cs typeface="+mn-cs"/>
              </a:rPr>
              <a:t> percentiles of 24-hr PM</a:t>
            </a:r>
            <a:r>
              <a:rPr lang="en-US" sz="1200" kern="1200" baseline="-25000" dirty="0">
                <a:solidFill>
                  <a:schemeClr val="tx1"/>
                </a:solidFill>
                <a:effectLst/>
                <a:latin typeface="+mn-lt"/>
                <a:ea typeface="+mn-ea"/>
                <a:cs typeface="+mn-cs"/>
              </a:rPr>
              <a:t>10</a:t>
            </a:r>
            <a:r>
              <a:rPr lang="en-US" sz="1200" kern="1200" dirty="0">
                <a:solidFill>
                  <a:schemeClr val="tx1"/>
                </a:solidFill>
                <a:effectLst/>
                <a:latin typeface="+mn-lt"/>
                <a:ea typeface="+mn-ea"/>
                <a:cs typeface="+mn-cs"/>
              </a:rPr>
              <a:t> concentrations at each monitor within an area from “with no more than one expected exceedance per year”.</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Along with a National Ambient Air Quality Standard, the measurement instruments, methods, data collection, quality assurance protocols, laboratory methods, laboratory QA/QC, data reporting, time line for compliance.  Many times, the sampling results are not only used for compliance purposes but also for identifying sources, assessing health risks, evaluating effectiveness of control devices, and determining areas of impacts.  Thus, it is important to understand what we actually collect from the samplers.</a:t>
            </a:r>
          </a:p>
          <a:p>
            <a:r>
              <a:rPr lang="en-US" sz="1200" kern="1200" dirty="0">
                <a:solidFill>
                  <a:schemeClr val="tx1"/>
                </a:solidFill>
                <a:effectLst/>
                <a:latin typeface="+mn-lt"/>
                <a:ea typeface="+mn-ea"/>
                <a:cs typeface="+mn-cs"/>
              </a:rPr>
              <a:t> </a:t>
            </a:r>
          </a:p>
          <a:p>
            <a:r>
              <a:rPr lang="en-US" sz="1200" b="1" u="sng" kern="1200" dirty="0">
                <a:solidFill>
                  <a:schemeClr val="tx1"/>
                </a:solidFill>
                <a:effectLst/>
                <a:latin typeface="+mn-lt"/>
                <a:ea typeface="+mn-ea"/>
                <a:cs typeface="+mn-cs"/>
              </a:rPr>
              <a:t>New Development in 2006</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EPA revised the air quality standards for particle pollution in 2006. The 2006 standards tighten the 24-hour fine particle standard from the current level of 65 micrograms per cubic meter (µg/m</a:t>
            </a:r>
            <a:r>
              <a:rPr lang="en-US" sz="1200" kern="1200" baseline="30000" dirty="0">
                <a:solidFill>
                  <a:schemeClr val="tx1"/>
                </a:solidFill>
                <a:effectLst/>
                <a:latin typeface="+mn-lt"/>
                <a:ea typeface="+mn-ea"/>
                <a:cs typeface="+mn-cs"/>
              </a:rPr>
              <a:t>3</a:t>
            </a:r>
            <a:r>
              <a:rPr lang="en-US" sz="1200" kern="1200" dirty="0">
                <a:solidFill>
                  <a:schemeClr val="tx1"/>
                </a:solidFill>
                <a:effectLst/>
                <a:latin typeface="+mn-lt"/>
                <a:ea typeface="+mn-ea"/>
                <a:cs typeface="+mn-cs"/>
              </a:rPr>
              <a:t>) to 35 µg/m</a:t>
            </a:r>
            <a:r>
              <a:rPr lang="en-US" sz="1200" kern="1200" baseline="30000" dirty="0">
                <a:solidFill>
                  <a:schemeClr val="tx1"/>
                </a:solidFill>
                <a:effectLst/>
                <a:latin typeface="+mn-lt"/>
                <a:ea typeface="+mn-ea"/>
                <a:cs typeface="+mn-cs"/>
              </a:rPr>
              <a:t>3</a:t>
            </a:r>
            <a:r>
              <a:rPr lang="en-US" sz="1200" kern="1200" dirty="0">
                <a:solidFill>
                  <a:schemeClr val="tx1"/>
                </a:solidFill>
                <a:effectLst/>
                <a:latin typeface="+mn-lt"/>
                <a:ea typeface="+mn-ea"/>
                <a:cs typeface="+mn-cs"/>
              </a:rPr>
              <a:t>, and retain the current annual fine particle standard at 15 µg/m</a:t>
            </a:r>
            <a:r>
              <a:rPr lang="en-US" sz="1200" kern="1200" baseline="30000" dirty="0">
                <a:solidFill>
                  <a:schemeClr val="tx1"/>
                </a:solidFill>
                <a:effectLst/>
                <a:latin typeface="+mn-lt"/>
                <a:ea typeface="+mn-ea"/>
                <a:cs typeface="+mn-cs"/>
              </a:rPr>
              <a:t>3</a:t>
            </a:r>
            <a:r>
              <a:rPr lang="en-US" sz="1200" kern="1200" dirty="0">
                <a:solidFill>
                  <a:schemeClr val="tx1"/>
                </a:solidFill>
                <a:effectLst/>
                <a:latin typeface="+mn-lt"/>
                <a:ea typeface="+mn-ea"/>
                <a:cs typeface="+mn-cs"/>
              </a:rPr>
              <a:t>. The Agency decided to retain the existing 24-hour PM</a:t>
            </a:r>
            <a:r>
              <a:rPr lang="en-US" sz="1200" kern="1200" baseline="-25000" dirty="0">
                <a:solidFill>
                  <a:schemeClr val="tx1"/>
                </a:solidFill>
                <a:effectLst/>
                <a:latin typeface="+mn-lt"/>
                <a:ea typeface="+mn-ea"/>
                <a:cs typeface="+mn-cs"/>
              </a:rPr>
              <a:t>10</a:t>
            </a:r>
            <a:r>
              <a:rPr lang="en-US" sz="1200" kern="1200" dirty="0">
                <a:solidFill>
                  <a:schemeClr val="tx1"/>
                </a:solidFill>
                <a:effectLst/>
                <a:latin typeface="+mn-lt"/>
                <a:ea typeface="+mn-ea"/>
                <a:cs typeface="+mn-cs"/>
              </a:rPr>
              <a:t> standard of 150 µg/m</a:t>
            </a:r>
            <a:r>
              <a:rPr lang="en-US" sz="1200" kern="1200" baseline="30000" dirty="0">
                <a:solidFill>
                  <a:schemeClr val="tx1"/>
                </a:solidFill>
                <a:effectLst/>
                <a:latin typeface="+mn-lt"/>
                <a:ea typeface="+mn-ea"/>
                <a:cs typeface="+mn-cs"/>
              </a:rPr>
              <a:t>3</a:t>
            </a:r>
            <a:r>
              <a:rPr lang="en-US" sz="1200" kern="1200" dirty="0">
                <a:solidFill>
                  <a:schemeClr val="tx1"/>
                </a:solidFill>
                <a:effectLst/>
                <a:latin typeface="+mn-lt"/>
                <a:ea typeface="+mn-ea"/>
                <a:cs typeface="+mn-cs"/>
              </a:rPr>
              <a:t>. The Agency revoked the annual PM</a:t>
            </a:r>
            <a:r>
              <a:rPr lang="en-US" sz="1200" kern="1200" baseline="-25000" dirty="0">
                <a:solidFill>
                  <a:schemeClr val="tx1"/>
                </a:solidFill>
                <a:effectLst/>
                <a:latin typeface="+mn-lt"/>
                <a:ea typeface="+mn-ea"/>
                <a:cs typeface="+mn-cs"/>
              </a:rPr>
              <a:t>10</a:t>
            </a:r>
            <a:r>
              <a:rPr lang="en-US" sz="1200" kern="1200" dirty="0">
                <a:solidFill>
                  <a:schemeClr val="tx1"/>
                </a:solidFill>
                <a:effectLst/>
                <a:latin typeface="+mn-lt"/>
                <a:ea typeface="+mn-ea"/>
                <a:cs typeface="+mn-cs"/>
              </a:rPr>
              <a:t> standard, because available evidence does not suggest a link between long-term exposure to PM</a:t>
            </a:r>
            <a:r>
              <a:rPr lang="en-US" sz="1200" kern="1200" baseline="-25000" dirty="0">
                <a:solidFill>
                  <a:schemeClr val="tx1"/>
                </a:solidFill>
                <a:effectLst/>
                <a:latin typeface="+mn-lt"/>
                <a:ea typeface="+mn-ea"/>
                <a:cs typeface="+mn-cs"/>
              </a:rPr>
              <a:t>10</a:t>
            </a:r>
            <a:r>
              <a:rPr lang="en-US" sz="1200" kern="1200" dirty="0">
                <a:solidFill>
                  <a:schemeClr val="tx1"/>
                </a:solidFill>
                <a:effectLst/>
                <a:latin typeface="+mn-lt"/>
                <a:ea typeface="+mn-ea"/>
                <a:cs typeface="+mn-cs"/>
              </a:rPr>
              <a:t> and health problems.</a:t>
            </a:r>
          </a:p>
          <a:p>
            <a:r>
              <a:rPr lang="en-US" sz="1200" b="1" u="sng" kern="1200" dirty="0">
                <a:solidFill>
                  <a:schemeClr val="tx1"/>
                </a:solidFill>
                <a:effectLst/>
                <a:latin typeface="+mn-lt"/>
                <a:ea typeface="+mn-ea"/>
                <a:cs typeface="+mn-cs"/>
              </a:rPr>
              <a:t>New Development in 2012</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EPA revised the air quality standards for particle pollution again in 2012. The annual fine particle standard is now at 12 µg/m</a:t>
            </a:r>
            <a:r>
              <a:rPr lang="en-US" sz="1200" kern="1200" baseline="30000" dirty="0">
                <a:solidFill>
                  <a:schemeClr val="tx1"/>
                </a:solidFill>
                <a:effectLst/>
                <a:latin typeface="+mn-lt"/>
                <a:ea typeface="+mn-ea"/>
                <a:cs typeface="+mn-cs"/>
              </a:rPr>
              <a:t>3</a:t>
            </a:r>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u="sng" kern="1200" dirty="0">
                <a:solidFill>
                  <a:schemeClr val="tx1"/>
                </a:solidFill>
                <a:effectLst/>
                <a:latin typeface="+mn-lt"/>
                <a:ea typeface="+mn-ea"/>
                <a:cs typeface="+mn-cs"/>
              </a:rPr>
              <a:t>Ideal PM size distribution with three modes in ambient air </a:t>
            </a:r>
            <a:br>
              <a:rPr lang="en-US" sz="1200" u="sng" kern="1200" dirty="0">
                <a:solidFill>
                  <a:schemeClr val="tx1"/>
                </a:solidFill>
                <a:effectLst/>
                <a:latin typeface="+mn-lt"/>
                <a:ea typeface="+mn-ea"/>
                <a:cs typeface="+mn-cs"/>
              </a:rPr>
            </a:br>
            <a:endParaRPr lang="en-US" sz="1200" u="sng"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Nucleation mode: varies from 0.005 to 0.1 </a:t>
            </a:r>
            <a:r>
              <a:rPr lang="en-US" sz="1200" kern="1200" dirty="0">
                <a:solidFill>
                  <a:schemeClr val="tx1"/>
                </a:solidFill>
                <a:effectLst/>
                <a:latin typeface="+mn-lt"/>
                <a:ea typeface="+mn-ea"/>
                <a:cs typeface="+mn-cs"/>
                <a:sym typeface="Symbol" panose="05050102010706020507" pitchFamily="18" charset="2"/>
              </a:rPr>
              <a:t></a:t>
            </a:r>
            <a:r>
              <a:rPr lang="en-US" sz="1200" kern="1200" dirty="0">
                <a:solidFill>
                  <a:schemeClr val="tx1"/>
                </a:solidFill>
                <a:effectLst/>
                <a:latin typeface="+mn-lt"/>
                <a:ea typeface="+mn-ea"/>
                <a:cs typeface="+mn-cs"/>
              </a:rPr>
              <a:t>m and peaks at ~ 0.08 </a:t>
            </a:r>
            <a:r>
              <a:rPr lang="en-US" sz="1200" kern="1200" dirty="0">
                <a:solidFill>
                  <a:schemeClr val="tx1"/>
                </a:solidFill>
                <a:effectLst/>
                <a:latin typeface="+mn-lt"/>
                <a:ea typeface="+mn-ea"/>
                <a:cs typeface="+mn-cs"/>
                <a:sym typeface="Symbol" panose="05050102010706020507" pitchFamily="18" charset="2"/>
              </a:rPr>
              <a:t></a:t>
            </a:r>
            <a:r>
              <a:rPr lang="en-US" sz="1200" kern="1200" dirty="0">
                <a:solidFill>
                  <a:schemeClr val="tx1"/>
                </a:solidFill>
                <a:effectLst/>
                <a:latin typeface="+mn-lt"/>
                <a:ea typeface="+mn-ea"/>
                <a:cs typeface="+mn-cs"/>
              </a:rPr>
              <a:t>m, accounting for the preponderance of particles by number.  Nucleation particle lifetimes are usually less than 1 hour because they rapidly coagulate with larger particles or serve as nuclei for cloud or fog droplets.  </a:t>
            </a:r>
          </a:p>
          <a:p>
            <a:pPr lvl="0"/>
            <a:r>
              <a:rPr lang="en-US" sz="1200" kern="1200" dirty="0">
                <a:solidFill>
                  <a:schemeClr val="tx1"/>
                </a:solidFill>
                <a:effectLst/>
                <a:latin typeface="+mn-lt"/>
                <a:ea typeface="+mn-ea"/>
                <a:cs typeface="+mn-cs"/>
              </a:rPr>
              <a:t>Accumulation mode: extends from 0.1 to 2.5 </a:t>
            </a:r>
            <a:r>
              <a:rPr lang="en-US" sz="1200" kern="1200" dirty="0">
                <a:solidFill>
                  <a:schemeClr val="tx1"/>
                </a:solidFill>
                <a:effectLst/>
                <a:latin typeface="+mn-lt"/>
                <a:ea typeface="+mn-ea"/>
                <a:cs typeface="+mn-cs"/>
                <a:sym typeface="Symbol" panose="05050102010706020507" pitchFamily="18" charset="2"/>
              </a:rPr>
              <a:t></a:t>
            </a:r>
            <a:r>
              <a:rPr lang="en-US" sz="1200" kern="1200" dirty="0">
                <a:solidFill>
                  <a:schemeClr val="tx1"/>
                </a:solidFill>
                <a:effectLst/>
                <a:latin typeface="+mn-lt"/>
                <a:ea typeface="+mn-ea"/>
                <a:cs typeface="+mn-cs"/>
              </a:rPr>
              <a:t>m, which accounts for most of the aerosol (particle) surface areas.   The majority of sulfuric acid, ammonium, bisulfate, ammonium sulfate, ammonium nitrate, organic carbon, and elemental carbon is found in this range.</a:t>
            </a:r>
          </a:p>
          <a:p>
            <a:pPr lvl="0"/>
            <a:r>
              <a:rPr lang="en-US" sz="1200" kern="1200" dirty="0">
                <a:solidFill>
                  <a:schemeClr val="tx1"/>
                </a:solidFill>
                <a:effectLst/>
                <a:latin typeface="+mn-lt"/>
                <a:ea typeface="+mn-ea"/>
                <a:cs typeface="+mn-cs"/>
              </a:rPr>
              <a:t>Coarse mode (or sedimentation mode): It varies between 2.5 to 25 </a:t>
            </a:r>
            <a:r>
              <a:rPr lang="en-US" sz="1200" kern="1200" dirty="0">
                <a:solidFill>
                  <a:schemeClr val="tx1"/>
                </a:solidFill>
                <a:effectLst/>
                <a:latin typeface="+mn-lt"/>
                <a:ea typeface="+mn-ea"/>
                <a:cs typeface="+mn-cs"/>
                <a:sym typeface="Symbol" panose="05050102010706020507" pitchFamily="18" charset="2"/>
              </a:rPr>
              <a:t></a:t>
            </a:r>
            <a:r>
              <a:rPr lang="en-US" sz="1200" kern="1200" dirty="0">
                <a:solidFill>
                  <a:schemeClr val="tx1"/>
                </a:solidFill>
                <a:effectLst/>
                <a:latin typeface="+mn-lt"/>
                <a:ea typeface="+mn-ea"/>
                <a:cs typeface="+mn-cs"/>
              </a:rPr>
              <a:t>m and peaks at around 10</a:t>
            </a:r>
            <a:r>
              <a:rPr lang="en-US" sz="1200" kern="1200" dirty="0">
                <a:solidFill>
                  <a:schemeClr val="tx1"/>
                </a:solidFill>
                <a:effectLst/>
                <a:latin typeface="+mn-lt"/>
                <a:ea typeface="+mn-ea"/>
                <a:cs typeface="+mn-cs"/>
                <a:sym typeface="Symbol" panose="05050102010706020507" pitchFamily="18" charset="2"/>
              </a:rPr>
              <a:t></a:t>
            </a:r>
            <a:r>
              <a:rPr lang="en-US" sz="1200" kern="1200" dirty="0">
                <a:solidFill>
                  <a:schemeClr val="tx1"/>
                </a:solidFill>
                <a:effectLst/>
                <a:latin typeface="+mn-lt"/>
                <a:ea typeface="+mn-ea"/>
                <a:cs typeface="+mn-cs"/>
              </a:rPr>
              <a:t>m.  The peak of the coarse mode may shift between 6 and 25 </a:t>
            </a:r>
            <a:r>
              <a:rPr lang="en-US" sz="1200" kern="1200" dirty="0">
                <a:solidFill>
                  <a:schemeClr val="tx1"/>
                </a:solidFill>
                <a:effectLst/>
                <a:latin typeface="+mn-lt"/>
                <a:ea typeface="+mn-ea"/>
                <a:cs typeface="+mn-cs"/>
                <a:sym typeface="Symbol" panose="05050102010706020507" pitchFamily="18" charset="2"/>
              </a:rPr>
              <a:t></a:t>
            </a:r>
            <a:r>
              <a:rPr lang="en-US" sz="1200" kern="1200" dirty="0">
                <a:solidFill>
                  <a:schemeClr val="tx1"/>
                </a:solidFill>
                <a:effectLst/>
                <a:latin typeface="+mn-lt"/>
                <a:ea typeface="+mn-ea"/>
                <a:cs typeface="+mn-cs"/>
              </a:rPr>
              <a:t>m depending on the common emission sources in the region. </a:t>
            </a:r>
          </a:p>
          <a:p>
            <a:pPr defTabSz="881390">
              <a:defRPr/>
            </a:pPr>
            <a:endParaRPr lang="en-US" baseline="0" dirty="0"/>
          </a:p>
        </p:txBody>
      </p:sp>
      <p:sp>
        <p:nvSpPr>
          <p:cNvPr id="4" name="Slide Number Placeholder 3"/>
          <p:cNvSpPr>
            <a:spLocks noGrp="1"/>
          </p:cNvSpPr>
          <p:nvPr>
            <p:ph type="sldNum" sz="quarter" idx="10"/>
          </p:nvPr>
        </p:nvSpPr>
        <p:spPr/>
        <p:txBody>
          <a:bodyPr/>
          <a:lstStyle/>
          <a:p>
            <a:fld id="{8ECC129C-E094-44A9-9990-2FFEB90AEFE5}" type="slidenum">
              <a:rPr lang="en-US" smtClean="0"/>
              <a:t>4</a:t>
            </a:fld>
            <a:endParaRPr lang="en-US" dirty="0"/>
          </a:p>
        </p:txBody>
      </p:sp>
    </p:spTree>
    <p:extLst>
      <p:ext uri="{BB962C8B-B14F-4D97-AF65-F5344CB8AC3E}">
        <p14:creationId xmlns:p14="http://schemas.microsoft.com/office/powerpoint/2010/main" val="40304924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defTabSz="881390">
              <a:buFont typeface="Arial" panose="020B0604020202020204" pitchFamily="34" charset="0"/>
              <a:buChar char="•"/>
              <a:defRPr/>
            </a:pPr>
            <a:r>
              <a:rPr lang="en-US" baseline="0" dirty="0"/>
              <a:t>U.S. EPA regulates air pollution emissions form mobile and stationary sources under the CAA.</a:t>
            </a:r>
          </a:p>
          <a:p>
            <a:pPr marL="171450" indent="-171450" defTabSz="881390">
              <a:buFont typeface="Arial" panose="020B0604020202020204" pitchFamily="34" charset="0"/>
              <a:buChar char="•"/>
              <a:defRPr/>
            </a:pPr>
            <a:r>
              <a:rPr lang="en-US" baseline="0" dirty="0"/>
              <a:t>Definition of stationary sources and mobile sources (</a:t>
            </a:r>
            <a:r>
              <a:rPr lang="en-US" dirty="0">
                <a:hlinkClick r:id="rId3"/>
              </a:rPr>
              <a:t>https://www.epa.gov/enforcement/air-enforcement#stationary</a:t>
            </a:r>
            <a:r>
              <a:rPr lang="en-US" dirty="0"/>
              <a:t>)</a:t>
            </a:r>
          </a:p>
          <a:p>
            <a:pPr marL="171450" indent="-171450" defTabSz="881390">
              <a:buFont typeface="Arial" panose="020B0604020202020204" pitchFamily="34" charset="0"/>
              <a:buChar char="•"/>
              <a:defRPr/>
            </a:pPr>
            <a:r>
              <a:rPr lang="en-US" baseline="0" dirty="0"/>
              <a:t>Definition of point, area, and </a:t>
            </a:r>
            <a:r>
              <a:rPr lang="en-US" baseline="0"/>
              <a:t>mobile sources by CAA.</a:t>
            </a:r>
          </a:p>
          <a:p>
            <a:pPr marL="171450" indent="-171450" defTabSz="881390">
              <a:buFont typeface="Arial" panose="020B0604020202020204" pitchFamily="34" charset="0"/>
              <a:buChar char="•"/>
              <a:defRPr/>
            </a:pPr>
            <a:r>
              <a:rPr lang="en-US" baseline="0" dirty="0"/>
              <a:t> </a:t>
            </a:r>
          </a:p>
        </p:txBody>
      </p:sp>
      <p:sp>
        <p:nvSpPr>
          <p:cNvPr id="4" name="Slide Number Placeholder 3"/>
          <p:cNvSpPr>
            <a:spLocks noGrp="1"/>
          </p:cNvSpPr>
          <p:nvPr>
            <p:ph type="sldNum" sz="quarter" idx="10"/>
          </p:nvPr>
        </p:nvSpPr>
        <p:spPr/>
        <p:txBody>
          <a:bodyPr/>
          <a:lstStyle/>
          <a:p>
            <a:fld id="{8ECC129C-E094-44A9-9990-2FFEB90AEFE5}" type="slidenum">
              <a:rPr lang="en-US" smtClean="0"/>
              <a:t>5</a:t>
            </a:fld>
            <a:endParaRPr lang="en-US" dirty="0"/>
          </a:p>
        </p:txBody>
      </p:sp>
    </p:spTree>
    <p:extLst>
      <p:ext uri="{BB962C8B-B14F-4D97-AF65-F5344CB8AC3E}">
        <p14:creationId xmlns:p14="http://schemas.microsoft.com/office/powerpoint/2010/main" val="23015695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In brief, air pollution control regulations in the U.S. have continued to evolve with amendments, updates, and revisions since 1970, as new findings of air pollutants on human health became available and new development in control and monitoring technologies became applicable and feasible.  For instance, ozone (O</a:t>
            </a:r>
            <a:r>
              <a:rPr lang="en-US" sz="1200" kern="1200" baseline="-25000" dirty="0">
                <a:solidFill>
                  <a:schemeClr val="tx1"/>
                </a:solidFill>
                <a:effectLst/>
                <a:latin typeface="+mn-lt"/>
                <a:ea typeface="+mn-ea"/>
                <a:cs typeface="+mn-cs"/>
              </a:rPr>
              <a:t>3</a:t>
            </a:r>
            <a:r>
              <a:rPr lang="en-US" sz="1200" kern="1200" dirty="0">
                <a:solidFill>
                  <a:schemeClr val="tx1"/>
                </a:solidFill>
                <a:effectLst/>
                <a:latin typeface="+mn-lt"/>
                <a:ea typeface="+mn-ea"/>
                <a:cs typeface="+mn-cs"/>
              </a:rPr>
              <a:t>) was designated to replace the total photochemical oxidants as one of the criteria pollutants in 1979 and an annual fourth highest daily maximum 8-hour O</a:t>
            </a:r>
            <a:r>
              <a:rPr lang="en-US" sz="1200" kern="1200" baseline="-25000" dirty="0">
                <a:solidFill>
                  <a:schemeClr val="tx1"/>
                </a:solidFill>
                <a:effectLst/>
                <a:latin typeface="+mn-lt"/>
                <a:ea typeface="+mn-ea"/>
                <a:cs typeface="+mn-cs"/>
              </a:rPr>
              <a:t>3</a:t>
            </a:r>
            <a:r>
              <a:rPr lang="en-US" sz="1200" kern="1200" dirty="0">
                <a:solidFill>
                  <a:schemeClr val="tx1"/>
                </a:solidFill>
                <a:effectLst/>
                <a:latin typeface="+mn-lt"/>
                <a:ea typeface="+mn-ea"/>
                <a:cs typeface="+mn-cs"/>
              </a:rPr>
              <a:t> average of 0.08 </a:t>
            </a:r>
            <a:r>
              <a:rPr lang="en-US" sz="1200" kern="1200" dirty="0" err="1">
                <a:solidFill>
                  <a:schemeClr val="tx1"/>
                </a:solidFill>
                <a:effectLst/>
                <a:latin typeface="+mn-lt"/>
                <a:ea typeface="+mn-ea"/>
                <a:cs typeface="+mn-cs"/>
              </a:rPr>
              <a:t>ppmv</a:t>
            </a:r>
            <a:r>
              <a:rPr lang="en-US" sz="1200" kern="1200" dirty="0">
                <a:solidFill>
                  <a:schemeClr val="tx1"/>
                </a:solidFill>
                <a:effectLst/>
                <a:latin typeface="+mn-lt"/>
                <a:ea typeface="+mn-ea"/>
                <a:cs typeface="+mn-cs"/>
              </a:rPr>
              <a:t> was installed to replace the not-to-be-exceeded 1-hour standard of 0.12 </a:t>
            </a:r>
            <a:r>
              <a:rPr lang="en-US" sz="1200" kern="1200" dirty="0" err="1">
                <a:solidFill>
                  <a:schemeClr val="tx1"/>
                </a:solidFill>
                <a:effectLst/>
                <a:latin typeface="+mn-lt"/>
                <a:ea typeface="+mn-ea"/>
                <a:cs typeface="+mn-cs"/>
              </a:rPr>
              <a:t>ppmv</a:t>
            </a:r>
            <a:r>
              <a:rPr lang="en-US" sz="1200" kern="1200" dirty="0">
                <a:solidFill>
                  <a:schemeClr val="tx1"/>
                </a:solidFill>
                <a:effectLst/>
                <a:latin typeface="+mn-lt"/>
                <a:ea typeface="+mn-ea"/>
                <a:cs typeface="+mn-cs"/>
              </a:rPr>
              <a:t> in 1997.  EPA routinely conducts scientific reviews through the Clean Air Scientific Advisory Committee and makes new recommendations for public comments prior to issuing the final rules.  The table shows the evolution of the NAAQS for ozone whereas the next slide shows the evolution of the NAAQS for PM, two criteria pollutants which have gained increased attention due to their ubiquity and severe adverse health effects.</a:t>
            </a:r>
            <a:endParaRPr lang="en-US" dirty="0"/>
          </a:p>
        </p:txBody>
      </p:sp>
      <p:sp>
        <p:nvSpPr>
          <p:cNvPr id="4" name="Slide Number Placeholder 3"/>
          <p:cNvSpPr>
            <a:spLocks noGrp="1"/>
          </p:cNvSpPr>
          <p:nvPr>
            <p:ph type="sldNum" sz="quarter" idx="10"/>
          </p:nvPr>
        </p:nvSpPr>
        <p:spPr/>
        <p:txBody>
          <a:bodyPr/>
          <a:lstStyle/>
          <a:p>
            <a:fld id="{E8279E6D-00A9-4B64-8C3A-9DDF802CB60D}" type="slidenum">
              <a:rPr lang="en-US" smtClean="0"/>
              <a:t>6</a:t>
            </a:fld>
            <a:endParaRPr lang="en-US"/>
          </a:p>
        </p:txBody>
      </p:sp>
    </p:spTree>
    <p:extLst>
      <p:ext uri="{BB962C8B-B14F-4D97-AF65-F5344CB8AC3E}">
        <p14:creationId xmlns:p14="http://schemas.microsoft.com/office/powerpoint/2010/main" val="1666879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(see previous note)</a:t>
            </a:r>
          </a:p>
        </p:txBody>
      </p:sp>
      <p:sp>
        <p:nvSpPr>
          <p:cNvPr id="4" name="Slide Number Placeholder 3"/>
          <p:cNvSpPr>
            <a:spLocks noGrp="1"/>
          </p:cNvSpPr>
          <p:nvPr>
            <p:ph type="sldNum" sz="quarter" idx="10"/>
          </p:nvPr>
        </p:nvSpPr>
        <p:spPr/>
        <p:txBody>
          <a:bodyPr/>
          <a:lstStyle/>
          <a:p>
            <a:fld id="{E8279E6D-00A9-4B64-8C3A-9DDF802CB60D}" type="slidenum">
              <a:rPr lang="en-US" smtClean="0"/>
              <a:t>7</a:t>
            </a:fld>
            <a:endParaRPr lang="en-US"/>
          </a:p>
        </p:txBody>
      </p:sp>
    </p:spTree>
    <p:extLst>
      <p:ext uri="{BB962C8B-B14F-4D97-AF65-F5344CB8AC3E}">
        <p14:creationId xmlns:p14="http://schemas.microsoft.com/office/powerpoint/2010/main" val="22279309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88139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Anthropogenic air pollution is a main concern of the modern society.  Anthropogenic air pollution is generally more persistent and toxic, with profound effects.  It could cause significant adverse health effects to human beings and irreversible damage to the environment.  Anthropogenic air pollution can be easily observed as smokestack emissions from industrial facilities, trapped emissions in routinely occurring urban temperature inversion layers, and hazes in national parks.  Anthropogenic air pollutants can be emitted directly from a source or formed indirectly among airborne substances in the atmosphere chemically through chemical and/or photochemical reactions or physically through nucleation, accumulation, agglomeration, phase change, or decomposition.  Air pollutants emitted directly from a source are called primary pollutants whereas those formed indirectly in the atmosphere are called secondary pollutants.  The sources of air pollution are also classified into three categories according to the nature of the emissions’ source.  A “point source” refers to a source that emits from a stationary, identifiable location such as a smokestack or a leak point in a container vessel.  A “mobile source” refers to sources that are powered by combustion engines and can move on-road or off-road.  Any other source that cannot be classified as point source or mobile source is called an “area source”, which in general represents sources with multiple unidentifiable locations or groups of sources with small amounts and/or unsteady-state emissions.  Fugitive emissions from industrial related operations, small businesses, household activities (heating, cooking, cleaning, gardening) that are difficult to quantify and locate fall into the category of area sources. In the United States, for regulatory compliance enforcement, those point sources which emit or have the potential to emit 10 tons per year or more of a hazardous air pollutant or 25 tons per year or more of a combination of hazardous air pollutants are called “major sources”, as defined in Section 112 of the 1997 Clean Air Act Amendments (CAAA). Likewise, an “area source" is defined as any stationary source that is not a major source, i.e., emitting less than 10 tons per year or more of a hazardous air pollutant or 25 tons per year or more of a combination of hazardous air pollutants. </a:t>
            </a:r>
          </a:p>
          <a:p>
            <a:pPr defTabSz="881390">
              <a:defRPr/>
            </a:pPr>
            <a:endParaRPr lang="en-US" baseline="0" dirty="0"/>
          </a:p>
        </p:txBody>
      </p:sp>
      <p:sp>
        <p:nvSpPr>
          <p:cNvPr id="4" name="Slide Number Placeholder 3"/>
          <p:cNvSpPr>
            <a:spLocks noGrp="1"/>
          </p:cNvSpPr>
          <p:nvPr>
            <p:ph type="sldNum" sz="quarter" idx="10"/>
          </p:nvPr>
        </p:nvSpPr>
        <p:spPr/>
        <p:txBody>
          <a:bodyPr/>
          <a:lstStyle/>
          <a:p>
            <a:fld id="{8ECC129C-E094-44A9-9990-2FFEB90AEFE5}" type="slidenum">
              <a:rPr lang="en-US" smtClean="0"/>
              <a:t>8</a:t>
            </a:fld>
            <a:endParaRPr lang="en-US" dirty="0"/>
          </a:p>
        </p:txBody>
      </p:sp>
    </p:spTree>
    <p:extLst>
      <p:ext uri="{BB962C8B-B14F-4D97-AF65-F5344CB8AC3E}">
        <p14:creationId xmlns:p14="http://schemas.microsoft.com/office/powerpoint/2010/main" val="24224138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b="1" kern="1200" dirty="0">
                <a:solidFill>
                  <a:schemeClr val="tx1"/>
                </a:solidFill>
                <a:effectLst/>
                <a:latin typeface="+mn-lt"/>
                <a:ea typeface="+mn-ea"/>
                <a:cs typeface="+mn-cs"/>
              </a:rPr>
              <a:t>Precision</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Precision represents the reproducibility of measurements as determined by collocated sampling using the same methods or by propagation of individual measurement errors determined by replicate analysis, blank analysis, and performance tests (Watson et al., 2001). Precision, </a:t>
            </a:r>
            <a:r>
              <a:rPr lang="en-US" sz="1200" kern="1200" dirty="0" err="1">
                <a:solidFill>
                  <a:schemeClr val="tx1"/>
                </a:solidFill>
                <a:effectLst/>
                <a:latin typeface="+mn-lt"/>
                <a:ea typeface="+mn-ea"/>
                <a:cs typeface="+mn-cs"/>
              </a:rPr>
              <a:t>s</a:t>
            </a:r>
            <a:r>
              <a:rPr lang="en-US" sz="1200" kern="1200" baseline="-25000" dirty="0" err="1">
                <a:solidFill>
                  <a:schemeClr val="tx1"/>
                </a:solidFill>
                <a:effectLst/>
                <a:latin typeface="+mn-lt"/>
                <a:ea typeface="+mn-ea"/>
                <a:cs typeface="+mn-cs"/>
              </a:rPr>
              <a:t>m</a:t>
            </a:r>
            <a:r>
              <a:rPr lang="en-US" sz="1200" kern="1200" cap="small" dirty="0">
                <a:solidFill>
                  <a:schemeClr val="tx1"/>
                </a:solidFill>
                <a:effectLst/>
                <a:latin typeface="+mn-lt"/>
                <a:ea typeface="+mn-ea"/>
                <a:cs typeface="+mn-cs"/>
              </a:rPr>
              <a:t>,</a:t>
            </a:r>
            <a:r>
              <a:rPr lang="en-US" sz="1200" kern="1200" dirty="0">
                <a:solidFill>
                  <a:schemeClr val="tx1"/>
                </a:solidFill>
                <a:effectLst/>
                <a:latin typeface="+mn-lt"/>
                <a:ea typeface="+mn-ea"/>
                <a:cs typeface="+mn-cs"/>
              </a:rPr>
              <a:t> can thus be defined as deviations from the average response to the same measurable quantity as follows:</a:t>
            </a:r>
          </a:p>
          <a:p>
            <a:r>
              <a:rPr lang="en-US" sz="1200" kern="1200" dirty="0" err="1">
                <a:solidFill>
                  <a:schemeClr val="tx1"/>
                </a:solidFill>
                <a:effectLst/>
                <a:latin typeface="+mn-lt"/>
                <a:ea typeface="+mn-ea"/>
                <a:cs typeface="+mn-cs"/>
              </a:rPr>
              <a:t>s</a:t>
            </a:r>
            <a:r>
              <a:rPr lang="en-US" sz="1200" kern="1200" baseline="-25000" dirty="0" err="1">
                <a:solidFill>
                  <a:schemeClr val="tx1"/>
                </a:solidFill>
                <a:effectLst/>
                <a:latin typeface="+mn-lt"/>
                <a:ea typeface="+mn-ea"/>
                <a:cs typeface="+mn-cs"/>
              </a:rPr>
              <a:t>m</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 (C</a:t>
            </a:r>
            <a:r>
              <a:rPr lang="en-US" sz="1200" kern="1200" baseline="-25000" dirty="0">
                <a:solidFill>
                  <a:schemeClr val="tx1"/>
                </a:solidFill>
                <a:effectLst/>
                <a:latin typeface="+mn-lt"/>
                <a:ea typeface="+mn-ea"/>
                <a:cs typeface="+mn-cs"/>
              </a:rPr>
              <a:t>m</a:t>
            </a:r>
            <a:r>
              <a:rPr lang="en-US" sz="1200" kern="1200" dirty="0">
                <a:solidFill>
                  <a:schemeClr val="tx1"/>
                </a:solidFill>
                <a:effectLst/>
                <a:latin typeface="+mn-lt"/>
                <a:ea typeface="+mn-ea"/>
                <a:cs typeface="+mn-cs"/>
              </a:rPr>
              <a:t>-C)</a:t>
            </a:r>
            <a:r>
              <a:rPr lang="en-US" sz="1200" kern="1200" baseline="30000" dirty="0">
                <a:solidFill>
                  <a:schemeClr val="tx1"/>
                </a:solidFill>
                <a:effectLst/>
                <a:latin typeface="+mn-lt"/>
                <a:ea typeface="+mn-ea"/>
                <a:cs typeface="+mn-cs"/>
              </a:rPr>
              <a:t>2</a:t>
            </a:r>
            <a:r>
              <a:rPr lang="en-US" sz="1200" kern="1200" dirty="0">
                <a:solidFill>
                  <a:schemeClr val="tx1"/>
                </a:solidFill>
                <a:effectLst/>
                <a:latin typeface="+mn-lt"/>
                <a:ea typeface="+mn-ea"/>
                <a:cs typeface="+mn-cs"/>
              </a:rPr>
              <a:t> )/ (n-1)]</a:t>
            </a:r>
            <a:r>
              <a:rPr lang="en-US" sz="1200" kern="1200" baseline="30000" dirty="0">
                <a:solidFill>
                  <a:schemeClr val="tx1"/>
                </a:solidFill>
                <a:effectLst/>
                <a:latin typeface="+mn-lt"/>
                <a:ea typeface="+mn-ea"/>
                <a:cs typeface="+mn-cs"/>
              </a:rPr>
              <a:t>1/2</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project goal for precision is </a:t>
            </a:r>
            <a:r>
              <a:rPr lang="en-US" sz="1200" kern="1200" dirty="0">
                <a:solidFill>
                  <a:schemeClr val="tx1"/>
                </a:solidFill>
                <a:effectLst/>
                <a:latin typeface="+mn-lt"/>
                <a:ea typeface="+mn-ea"/>
                <a:cs typeface="+mn-cs"/>
                <a:sym typeface="Symbol" panose="05050102010706020507" pitchFamily="18" charset="2"/>
              </a:rPr>
              <a:t></a:t>
            </a:r>
            <a:r>
              <a:rPr lang="en-US" sz="1200" kern="1200" dirty="0">
                <a:solidFill>
                  <a:schemeClr val="tx1"/>
                </a:solidFill>
                <a:effectLst/>
                <a:latin typeface="+mn-lt"/>
                <a:ea typeface="+mn-ea"/>
                <a:cs typeface="+mn-cs"/>
              </a:rPr>
              <a:t>10%, expressed as the coefficient of variation (CV), for values that exceed ten times their lower quantifiable limits.  </a:t>
            </a:r>
          </a:p>
          <a:p>
            <a:r>
              <a:rPr lang="en-US" sz="1200" kern="1200" dirty="0">
                <a:solidFill>
                  <a:schemeClr val="tx1"/>
                </a:solidFill>
                <a:effectLst/>
                <a:latin typeface="+mn-lt"/>
                <a:ea typeface="+mn-ea"/>
                <a:cs typeface="+mn-cs"/>
              </a:rPr>
              <a:t> </a:t>
            </a:r>
          </a:p>
          <a:p>
            <a:pPr marL="171450" indent="-171450">
              <a:buFont typeface="Arial" panose="020B0604020202020204" pitchFamily="34" charset="0"/>
              <a:buChar char="•"/>
            </a:pPr>
            <a:r>
              <a:rPr lang="en-US" sz="1200" b="1" kern="1200" dirty="0">
                <a:solidFill>
                  <a:schemeClr val="tx1"/>
                </a:solidFill>
                <a:effectLst/>
                <a:latin typeface="+mn-lt"/>
                <a:ea typeface="+mn-ea"/>
                <a:cs typeface="+mn-cs"/>
              </a:rPr>
              <a:t>Accuracy</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Accuracy is the correctness of data and refers to the degree of difference between a measured value and a known or “true” value. For soil measurements, there are no known true values. Sampler accuracy will be measured by performance checks and audits between the sample collectors.</a:t>
            </a:r>
          </a:p>
          <a:p>
            <a:r>
              <a:rPr lang="en-US" sz="1200" kern="1200" dirty="0">
                <a:solidFill>
                  <a:schemeClr val="tx1"/>
                </a:solidFill>
                <a:effectLst/>
                <a:latin typeface="+mn-lt"/>
                <a:ea typeface="+mn-ea"/>
                <a:cs typeface="+mn-cs"/>
              </a:rPr>
              <a:t> </a:t>
            </a:r>
          </a:p>
          <a:p>
            <a:pPr marL="171450" indent="-171450">
              <a:buFont typeface="Arial" panose="020B0604020202020204" pitchFamily="34" charset="0"/>
              <a:buChar char="•"/>
            </a:pPr>
            <a:r>
              <a:rPr lang="en-US" sz="1200" b="1" kern="1200" dirty="0">
                <a:solidFill>
                  <a:schemeClr val="tx1"/>
                </a:solidFill>
                <a:effectLst/>
                <a:latin typeface="+mn-lt"/>
                <a:ea typeface="+mn-ea"/>
                <a:cs typeface="+mn-cs"/>
              </a:rPr>
              <a:t>Detectability</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Detectability is the low range critical value that a method-specific procedure can reliably discern. Analytical procedures and sampling equipment impose specific constraints on the determination of minimum detection limits (MDLs). For silt content and soil moisture content measurements, MDLs are determined in the prescribed ASTM method. </a:t>
            </a:r>
          </a:p>
          <a:p>
            <a:r>
              <a:rPr lang="en-US" sz="1200" kern="1200" dirty="0">
                <a:solidFill>
                  <a:schemeClr val="tx1"/>
                </a:solidFill>
                <a:effectLst/>
                <a:latin typeface="+mn-lt"/>
                <a:ea typeface="+mn-ea"/>
                <a:cs typeface="+mn-cs"/>
              </a:rPr>
              <a:t> </a:t>
            </a:r>
          </a:p>
          <a:p>
            <a:pPr marL="171450" indent="-171450">
              <a:buFont typeface="Arial" panose="020B0604020202020204" pitchFamily="34" charset="0"/>
              <a:buChar char="•"/>
            </a:pPr>
            <a:r>
              <a:rPr lang="en-US" sz="1200" b="1" kern="1200" dirty="0">
                <a:solidFill>
                  <a:schemeClr val="tx1"/>
                </a:solidFill>
                <a:effectLst/>
                <a:latin typeface="+mn-lt"/>
                <a:ea typeface="+mn-ea"/>
                <a:cs typeface="+mn-cs"/>
              </a:rPr>
              <a:t>Completeness</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Completeness is the percentage of valid data reported compared to the total number of samples that are scheduled to be collected during the sampling period. For this project, the completeness objective for all species and measurements is 75%. Completeness will be determined using the following:</a:t>
            </a:r>
          </a:p>
          <a:p>
            <a:r>
              <a:rPr lang="en-US" sz="1200" kern="1200" dirty="0">
                <a:solidFill>
                  <a:schemeClr val="tx1"/>
                </a:solidFill>
                <a:effectLst/>
                <a:latin typeface="+mn-lt"/>
                <a:ea typeface="+mn-ea"/>
                <a:cs typeface="+mn-cs"/>
              </a:rPr>
              <a:t>Completeness = 100-[(</a:t>
            </a:r>
            <a:r>
              <a:rPr lang="en-US" sz="1200" kern="1200" dirty="0" err="1">
                <a:solidFill>
                  <a:schemeClr val="tx1"/>
                </a:solidFill>
                <a:effectLst/>
                <a:latin typeface="+mn-lt"/>
                <a:ea typeface="+mn-ea"/>
                <a:cs typeface="+mn-cs"/>
              </a:rPr>
              <a:t>D</a:t>
            </a:r>
            <a:r>
              <a:rPr lang="en-US" sz="1200" kern="1200" baseline="-25000" dirty="0" err="1">
                <a:solidFill>
                  <a:schemeClr val="tx1"/>
                </a:solidFill>
                <a:effectLst/>
                <a:latin typeface="+mn-lt"/>
                <a:ea typeface="+mn-ea"/>
                <a:cs typeface="+mn-cs"/>
              </a:rPr>
              <a:t>x</a:t>
            </a:r>
            <a:r>
              <a:rPr lang="en-US" sz="1200" kern="1200" dirty="0">
                <a:solidFill>
                  <a:schemeClr val="tx1"/>
                </a:solidFill>
                <a:effectLst/>
                <a:latin typeface="+mn-lt"/>
                <a:ea typeface="+mn-ea"/>
                <a:cs typeface="+mn-cs"/>
              </a:rPr>
              <a:t> – D</a:t>
            </a:r>
            <a:r>
              <a:rPr lang="en-US" sz="1200" kern="1200" baseline="-25000" dirty="0">
                <a:solidFill>
                  <a:schemeClr val="tx1"/>
                </a:solidFill>
                <a:effectLst/>
                <a:latin typeface="+mn-lt"/>
                <a:ea typeface="+mn-ea"/>
                <a:cs typeface="+mn-cs"/>
              </a:rPr>
              <a:t>c</a:t>
            </a:r>
            <a:r>
              <a:rPr lang="en-US" sz="1200" kern="1200" dirty="0">
                <a:solidFill>
                  <a:schemeClr val="tx1"/>
                </a:solidFill>
                <a:effectLst/>
                <a:latin typeface="+mn-lt"/>
                <a:ea typeface="+mn-ea"/>
                <a:cs typeface="+mn-cs"/>
              </a:rPr>
              <a:t>)/D</a:t>
            </a:r>
            <a:r>
              <a:rPr lang="en-US" sz="1200" kern="1200" baseline="-25000" dirty="0">
                <a:solidFill>
                  <a:schemeClr val="tx1"/>
                </a:solidFill>
                <a:effectLst/>
                <a:latin typeface="+mn-lt"/>
                <a:ea typeface="+mn-ea"/>
                <a:cs typeface="+mn-cs"/>
              </a:rPr>
              <a:t>c</a:t>
            </a:r>
            <a:r>
              <a:rPr lang="en-US" sz="1200" kern="1200" dirty="0">
                <a:solidFill>
                  <a:schemeClr val="tx1"/>
                </a:solidFill>
                <a:effectLst/>
                <a:latin typeface="+mn-lt"/>
                <a:ea typeface="+mn-ea"/>
                <a:cs typeface="+mn-cs"/>
              </a:rPr>
              <a:t>] x 100</a:t>
            </a:r>
          </a:p>
          <a:p>
            <a:r>
              <a:rPr lang="en-US" sz="1200" kern="1200" dirty="0">
                <a:solidFill>
                  <a:schemeClr val="tx1"/>
                </a:solidFill>
                <a:effectLst/>
                <a:latin typeface="+mn-lt"/>
                <a:ea typeface="+mn-ea"/>
                <a:cs typeface="+mn-cs"/>
              </a:rPr>
              <a:t>With regard to discrete measurements, </a:t>
            </a:r>
            <a:r>
              <a:rPr lang="en-US" sz="1200" kern="1200" dirty="0" err="1">
                <a:solidFill>
                  <a:schemeClr val="tx1"/>
                </a:solidFill>
                <a:effectLst/>
                <a:latin typeface="+mn-lt"/>
                <a:ea typeface="+mn-ea"/>
                <a:cs typeface="+mn-cs"/>
              </a:rPr>
              <a:t>D</a:t>
            </a:r>
            <a:r>
              <a:rPr lang="en-US" sz="1200" kern="1200" baseline="-25000" dirty="0" err="1">
                <a:solidFill>
                  <a:schemeClr val="tx1"/>
                </a:solidFill>
                <a:effectLst/>
                <a:latin typeface="+mn-lt"/>
                <a:ea typeface="+mn-ea"/>
                <a:cs typeface="+mn-cs"/>
              </a:rPr>
              <a:t>x</a:t>
            </a:r>
            <a:r>
              <a:rPr lang="en-US" sz="1200" kern="1200" dirty="0">
                <a:solidFill>
                  <a:schemeClr val="tx1"/>
                </a:solidFill>
                <a:effectLst/>
                <a:latin typeface="+mn-lt"/>
                <a:ea typeface="+mn-ea"/>
                <a:cs typeface="+mn-cs"/>
              </a:rPr>
              <a:t> is the number of samples that valid results are obtained and D</a:t>
            </a:r>
            <a:r>
              <a:rPr lang="en-US" sz="1200" kern="1200" baseline="-25000" dirty="0">
                <a:solidFill>
                  <a:schemeClr val="tx1"/>
                </a:solidFill>
                <a:effectLst/>
                <a:latin typeface="+mn-lt"/>
                <a:ea typeface="+mn-ea"/>
                <a:cs typeface="+mn-cs"/>
              </a:rPr>
              <a:t>c</a:t>
            </a:r>
            <a:r>
              <a:rPr lang="en-US" sz="1200" kern="1200" dirty="0">
                <a:solidFill>
                  <a:schemeClr val="tx1"/>
                </a:solidFill>
                <a:effectLst/>
                <a:latin typeface="+mn-lt"/>
                <a:ea typeface="+mn-ea"/>
                <a:cs typeface="+mn-cs"/>
              </a:rPr>
              <a:t> is the number of samples that scheduled to be collected and analyzed.  </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b="1" kern="1200" dirty="0">
                <a:solidFill>
                  <a:schemeClr val="tx1"/>
                </a:solidFill>
                <a:effectLst/>
                <a:latin typeface="+mn-lt"/>
                <a:ea typeface="+mn-ea"/>
                <a:cs typeface="+mn-cs"/>
              </a:rPr>
              <a:t>Representativeness</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Representativeness is the degree to which data accurately and precisely represents a characteristic of a population, parameter variations at a sampling point, a process condition, or an environment condition. Temporal data representativeness cannot be achieved due to the limited time period for sampling. However, it can be assessed by comparing comparable measurements at existing sites reported in the literature. </a:t>
            </a:r>
          </a:p>
          <a:p>
            <a:r>
              <a:rPr lang="en-US" sz="1200" kern="1200" dirty="0">
                <a:solidFill>
                  <a:schemeClr val="tx1"/>
                </a:solidFill>
                <a:effectLst/>
                <a:latin typeface="+mn-lt"/>
                <a:ea typeface="+mn-ea"/>
                <a:cs typeface="+mn-cs"/>
              </a:rPr>
              <a:t> </a:t>
            </a:r>
          </a:p>
          <a:p>
            <a:pPr marL="171450" indent="-171450">
              <a:buFont typeface="Arial" panose="020B0604020202020204" pitchFamily="34" charset="0"/>
              <a:buChar char="•"/>
            </a:pPr>
            <a:r>
              <a:rPr lang="en-US" sz="1200" b="1" kern="1200" dirty="0">
                <a:solidFill>
                  <a:schemeClr val="tx1"/>
                </a:solidFill>
                <a:effectLst/>
                <a:latin typeface="+mn-lt"/>
                <a:ea typeface="+mn-ea"/>
                <a:cs typeface="+mn-cs"/>
              </a:rPr>
              <a:t>Comparability</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Comparability reflects the extent to which measurements of the same observable agree among different methods. Comparability may vary by method and meteorological conditions. Comparability will be assessed by comparing some sampled results with overlapping measurements and by comparing results to those, if available, reported for the existing sites.</a:t>
            </a:r>
          </a:p>
          <a:p>
            <a:r>
              <a:rPr lang="en-US" sz="1200" kern="1200" dirty="0">
                <a:solidFill>
                  <a:schemeClr val="tx1"/>
                </a:solidFill>
                <a:effectLst/>
                <a:latin typeface="+mn-lt"/>
                <a:ea typeface="+mn-ea"/>
                <a:cs typeface="+mn-cs"/>
              </a:rPr>
              <a:t> </a:t>
            </a:r>
          </a:p>
          <a:p>
            <a:pPr defTabSz="881390">
              <a:defRPr/>
            </a:pPr>
            <a:endParaRPr lang="en-US" baseline="0" dirty="0"/>
          </a:p>
        </p:txBody>
      </p:sp>
      <p:sp>
        <p:nvSpPr>
          <p:cNvPr id="4" name="Slide Number Placeholder 3"/>
          <p:cNvSpPr>
            <a:spLocks noGrp="1"/>
          </p:cNvSpPr>
          <p:nvPr>
            <p:ph type="sldNum" sz="quarter" idx="10"/>
          </p:nvPr>
        </p:nvSpPr>
        <p:spPr/>
        <p:txBody>
          <a:bodyPr/>
          <a:lstStyle/>
          <a:p>
            <a:fld id="{8ECC129C-E094-44A9-9990-2FFEB90AEFE5}" type="slidenum">
              <a:rPr lang="en-US" smtClean="0"/>
              <a:t>9</a:t>
            </a:fld>
            <a:endParaRPr lang="en-US" dirty="0"/>
          </a:p>
        </p:txBody>
      </p:sp>
    </p:spTree>
    <p:extLst>
      <p:ext uri="{BB962C8B-B14F-4D97-AF65-F5344CB8AC3E}">
        <p14:creationId xmlns:p14="http://schemas.microsoft.com/office/powerpoint/2010/main" val="244928694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print">
            <a:alphaModFix amt="41000"/>
            <a:extLst>
              <a:ext uri="{28A0092B-C50C-407E-A947-70E740481C1C}">
                <a14:useLocalDpi xmlns:a14="http://schemas.microsoft.com/office/drawing/2010/main"/>
              </a:ext>
            </a:extLst>
          </a:blip>
          <a:srcRect/>
          <a:stretch/>
        </p:blipFill>
        <p:spPr>
          <a:xfrm>
            <a:off x="0" y="1164831"/>
            <a:ext cx="12192000" cy="5715625"/>
          </a:xfrm>
          <a:prstGeom prst="rect">
            <a:avLst/>
          </a:prstGeom>
          <a:solidFill>
            <a:schemeClr val="bg1">
              <a:alpha val="13000"/>
            </a:schemeClr>
          </a:solidFill>
        </p:spPr>
      </p:pic>
      <p:sp>
        <p:nvSpPr>
          <p:cNvPr id="22" name="Rectangle 21"/>
          <p:cNvSpPr/>
          <p:nvPr userDrawn="1"/>
        </p:nvSpPr>
        <p:spPr>
          <a:xfrm>
            <a:off x="0" y="0"/>
            <a:ext cx="12192000" cy="1142374"/>
          </a:xfrm>
          <a:prstGeom prst="rect">
            <a:avLst/>
          </a:prstGeom>
          <a:solidFill>
            <a:srgbClr val="ADC341">
              <a:alpha val="73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816935" y="1585220"/>
            <a:ext cx="10515600" cy="4771129"/>
          </a:xfrm>
        </p:spPr>
        <p:txBody>
          <a:bodyPr/>
          <a:lstStyle>
            <a:lvl1pPr>
              <a:buClr>
                <a:schemeClr val="tx2"/>
              </a:buClr>
              <a:defRPr/>
            </a:lvl1pPr>
            <a:lvl2pPr>
              <a:buClr>
                <a:schemeClr val="tx2"/>
              </a:buClr>
              <a:defRPr/>
            </a:lvl2pPr>
            <a:lvl3pPr>
              <a:buClr>
                <a:schemeClr val="tx2"/>
              </a:buClr>
              <a:defRPr/>
            </a:lvl3pPr>
            <a:lvl4pPr>
              <a:buClr>
                <a:schemeClr val="tx2"/>
              </a:buClr>
              <a:defRPr/>
            </a:lvl4pPr>
            <a:lvl5pPr>
              <a:buClr>
                <a:schemeClr val="tx2"/>
              </a:buClr>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Title 20"/>
          <p:cNvSpPr>
            <a:spLocks noGrp="1"/>
          </p:cNvSpPr>
          <p:nvPr>
            <p:ph type="title"/>
          </p:nvPr>
        </p:nvSpPr>
        <p:spPr>
          <a:xfrm>
            <a:off x="838200" y="211167"/>
            <a:ext cx="10515600" cy="931207"/>
          </a:xfrm>
        </p:spPr>
        <p:txBody>
          <a:bodyPr/>
          <a:lstStyle>
            <a:lvl1pPr>
              <a:defRPr b="1">
                <a:solidFill>
                  <a:schemeClr val="tx2"/>
                </a:solidFill>
              </a:defRPr>
            </a:lvl1pPr>
          </a:lstStyle>
          <a:p>
            <a:r>
              <a:rPr lang="en-US" dirty="0"/>
              <a:t>Click to edit Master title style</a:t>
            </a:r>
          </a:p>
        </p:txBody>
      </p:sp>
      <p:sp>
        <p:nvSpPr>
          <p:cNvPr id="25" name="Right Triangle 24"/>
          <p:cNvSpPr/>
          <p:nvPr userDrawn="1"/>
        </p:nvSpPr>
        <p:spPr>
          <a:xfrm flipV="1">
            <a:off x="0" y="0"/>
            <a:ext cx="1205799" cy="1154880"/>
          </a:xfrm>
          <a:prstGeom prst="rtTriangle">
            <a:avLst/>
          </a:prstGeom>
          <a:solidFill>
            <a:srgbClr val="77862A">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p:cNvSpPr/>
          <p:nvPr userDrawn="1"/>
        </p:nvSpPr>
        <p:spPr>
          <a:xfrm>
            <a:off x="0" y="1142374"/>
            <a:ext cx="12192000" cy="45719"/>
          </a:xfrm>
          <a:prstGeom prst="rect">
            <a:avLst/>
          </a:prstGeom>
          <a:solidFill>
            <a:srgbClr val="425C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Right Triangle 7"/>
          <p:cNvSpPr/>
          <p:nvPr userDrawn="1"/>
        </p:nvSpPr>
        <p:spPr>
          <a:xfrm flipH="1">
            <a:off x="10718800" y="5469467"/>
            <a:ext cx="1473200" cy="1410989"/>
          </a:xfrm>
          <a:prstGeom prst="rtTriangle">
            <a:avLst/>
          </a:prstGeom>
          <a:solidFill>
            <a:srgbClr val="ADC341">
              <a:alpha val="3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5"/>
          <p:cNvSpPr txBox="1">
            <a:spLocks/>
          </p:cNvSpPr>
          <p:nvPr userDrawn="1"/>
        </p:nvSpPr>
        <p:spPr>
          <a:xfrm>
            <a:off x="9965268" y="6361469"/>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D317CB3-E76C-B946-8325-59DF0D7BBADC}" type="slidenum">
              <a:rPr lang="en-US" sz="1800" smtClean="0"/>
              <a:pPr/>
              <a:t>‹#›</a:t>
            </a:fld>
            <a:endParaRPr lang="en-US" sz="1400" dirty="0"/>
          </a:p>
        </p:txBody>
      </p:sp>
      <p:sp>
        <p:nvSpPr>
          <p:cNvPr id="11" name="Rectangle 10"/>
          <p:cNvSpPr/>
          <p:nvPr userDrawn="1"/>
        </p:nvSpPr>
        <p:spPr>
          <a:xfrm>
            <a:off x="0" y="6812281"/>
            <a:ext cx="12192000" cy="45719"/>
          </a:xfrm>
          <a:prstGeom prst="rect">
            <a:avLst/>
          </a:prstGeom>
          <a:solidFill>
            <a:srgbClr val="425C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58160" y="5611211"/>
            <a:ext cx="794479" cy="805279"/>
          </a:xfrm>
          <a:prstGeom prst="rect">
            <a:avLst/>
          </a:prstGeom>
        </p:spPr>
      </p:pic>
    </p:spTree>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0" name="Picture 19"/>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0" y="1"/>
            <a:ext cx="12192000" cy="6857999"/>
          </a:xfrm>
          <a:prstGeom prst="rect">
            <a:avLst/>
          </a:prstGeom>
        </p:spPr>
      </p:pic>
      <p:sp>
        <p:nvSpPr>
          <p:cNvPr id="18" name="Rectangle 17"/>
          <p:cNvSpPr/>
          <p:nvPr userDrawn="1"/>
        </p:nvSpPr>
        <p:spPr>
          <a:xfrm>
            <a:off x="0" y="5715626"/>
            <a:ext cx="12192000" cy="1142374"/>
          </a:xfrm>
          <a:prstGeom prst="rect">
            <a:avLst/>
          </a:prstGeom>
          <a:solidFill>
            <a:srgbClr val="ADC341">
              <a:alpha val="73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extBox 7"/>
          <p:cNvSpPr txBox="1"/>
          <p:nvPr userDrawn="1"/>
        </p:nvSpPr>
        <p:spPr>
          <a:xfrm>
            <a:off x="4251940" y="1709411"/>
            <a:ext cx="7472354" cy="1938992"/>
          </a:xfrm>
          <a:prstGeom prst="rect">
            <a:avLst/>
          </a:prstGeom>
          <a:noFill/>
        </p:spPr>
        <p:txBody>
          <a:bodyPr wrap="square" rtlCol="0">
            <a:sp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4000" b="1" i="0" dirty="0">
                <a:solidFill>
                  <a:srgbClr val="425C2A"/>
                </a:solidFill>
                <a:latin typeface="Calibri" charset="0"/>
                <a:ea typeface="Calibri" charset="0"/>
                <a:cs typeface="Calibri" charset="0"/>
              </a:rPr>
              <a:t>Center</a:t>
            </a:r>
            <a:r>
              <a:rPr lang="en-US" sz="4000" b="1" i="0" baseline="0" dirty="0">
                <a:solidFill>
                  <a:srgbClr val="425C2A"/>
                </a:solidFill>
                <a:latin typeface="Calibri" charset="0"/>
                <a:ea typeface="Calibri" charset="0"/>
                <a:cs typeface="Calibri" charset="0"/>
              </a:rPr>
              <a:t> for Advancing Research</a:t>
            </a:r>
          </a:p>
          <a:p>
            <a:pPr marL="0" marR="0" indent="0" algn="l" defTabSz="457200" rtl="0" eaLnBrk="1" fontAlgn="auto" latinLnBrk="0" hangingPunct="1">
              <a:lnSpc>
                <a:spcPct val="100000"/>
              </a:lnSpc>
              <a:spcBef>
                <a:spcPts val="0"/>
              </a:spcBef>
              <a:spcAft>
                <a:spcPts val="0"/>
              </a:spcAft>
              <a:buClrTx/>
              <a:buSzTx/>
              <a:buFontTx/>
              <a:buNone/>
              <a:tabLst/>
              <a:defRPr/>
            </a:pPr>
            <a:r>
              <a:rPr lang="en-US" sz="4000" b="1" i="0" baseline="0" dirty="0">
                <a:solidFill>
                  <a:srgbClr val="425C2A"/>
                </a:solidFill>
                <a:latin typeface="Calibri" charset="0"/>
                <a:ea typeface="Calibri" charset="0"/>
                <a:cs typeface="Calibri" charset="0"/>
              </a:rPr>
              <a:t>in Transportation Emissions, Energy, and Health</a:t>
            </a:r>
            <a:endParaRPr lang="en-US" sz="4000" b="1" i="0" dirty="0">
              <a:solidFill>
                <a:srgbClr val="425C2A"/>
              </a:solidFill>
              <a:latin typeface="Calibri" charset="0"/>
              <a:ea typeface="Calibri" charset="0"/>
              <a:cs typeface="Calibri" charset="0"/>
            </a:endParaRPr>
          </a:p>
        </p:txBody>
      </p:sp>
      <p:sp>
        <p:nvSpPr>
          <p:cNvPr id="9" name="TextBox 8"/>
          <p:cNvSpPr txBox="1"/>
          <p:nvPr userDrawn="1"/>
        </p:nvSpPr>
        <p:spPr>
          <a:xfrm>
            <a:off x="4296441" y="3852163"/>
            <a:ext cx="7158183" cy="584775"/>
          </a:xfrm>
          <a:prstGeom prst="rect">
            <a:avLst/>
          </a:prstGeom>
          <a:noFill/>
        </p:spPr>
        <p:txBody>
          <a:bodyPr wrap="square" rtlCol="0">
            <a:spAutoFit/>
          </a:bodyPr>
          <a:lstStyle/>
          <a:p>
            <a:r>
              <a:rPr lang="en-US" sz="3200" b="0" i="0" kern="1200" dirty="0">
                <a:solidFill>
                  <a:srgbClr val="5E734A"/>
                </a:solidFill>
                <a:effectLst/>
                <a:latin typeface="+mn-lt"/>
                <a:ea typeface="+mn-ea"/>
                <a:cs typeface="+mn-cs"/>
              </a:rPr>
              <a:t>A USDOT University Transportation Center</a:t>
            </a:r>
            <a:endParaRPr lang="en-US" sz="4000" dirty="0">
              <a:solidFill>
                <a:srgbClr val="5E734A"/>
              </a:solidFill>
            </a:endParaRPr>
          </a:p>
        </p:txBody>
      </p:sp>
      <p:cxnSp>
        <p:nvCxnSpPr>
          <p:cNvPr id="10" name="Straight Connector 9"/>
          <p:cNvCxnSpPr/>
          <p:nvPr userDrawn="1"/>
        </p:nvCxnSpPr>
        <p:spPr>
          <a:xfrm>
            <a:off x="3937766" y="1857192"/>
            <a:ext cx="0" cy="2698837"/>
          </a:xfrm>
          <a:prstGeom prst="line">
            <a:avLst/>
          </a:prstGeom>
          <a:ln w="57150" cmpd="sng">
            <a:solidFill>
              <a:srgbClr val="91AC2C"/>
            </a:solidFill>
          </a:ln>
          <a:effectLst/>
        </p:spPr>
        <p:style>
          <a:lnRef idx="2">
            <a:schemeClr val="accent1"/>
          </a:lnRef>
          <a:fillRef idx="0">
            <a:schemeClr val="accent1"/>
          </a:fillRef>
          <a:effectRef idx="1">
            <a:schemeClr val="accent1"/>
          </a:effectRef>
          <a:fontRef idx="minor">
            <a:schemeClr val="tx1"/>
          </a:fontRef>
        </p:style>
      </p:cxnSp>
      <p:sp>
        <p:nvSpPr>
          <p:cNvPr id="19" name="Rectangle 18"/>
          <p:cNvSpPr/>
          <p:nvPr userDrawn="1"/>
        </p:nvSpPr>
        <p:spPr>
          <a:xfrm>
            <a:off x="0" y="5562664"/>
            <a:ext cx="12192000" cy="182811"/>
          </a:xfrm>
          <a:prstGeom prst="rect">
            <a:avLst/>
          </a:prstGeom>
          <a:solidFill>
            <a:srgbClr val="425C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34530" y="1592199"/>
            <a:ext cx="2835530" cy="2874076"/>
          </a:xfrm>
          <a:prstGeom prst="rect">
            <a:avLst/>
          </a:prstGeom>
        </p:spPr>
      </p:pic>
    </p:spTree>
    <p:extLst>
      <p:ext uri="{BB962C8B-B14F-4D97-AF65-F5344CB8AC3E}">
        <p14:creationId xmlns:p14="http://schemas.microsoft.com/office/powerpoint/2010/main" val="27632308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2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12" name="Right Triangle 11"/>
          <p:cNvSpPr/>
          <p:nvPr userDrawn="1"/>
        </p:nvSpPr>
        <p:spPr>
          <a:xfrm flipH="1">
            <a:off x="10718800" y="5469467"/>
            <a:ext cx="1473200" cy="1410989"/>
          </a:xfrm>
          <a:prstGeom prst="rtTriangle">
            <a:avLst/>
          </a:prstGeom>
          <a:solidFill>
            <a:srgbClr val="ADC341">
              <a:alpha val="3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txBox="1">
            <a:spLocks/>
          </p:cNvSpPr>
          <p:nvPr userDrawn="1"/>
        </p:nvSpPr>
        <p:spPr>
          <a:xfrm>
            <a:off x="9965268" y="6361469"/>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D317CB3-E76C-B946-8325-59DF0D7BBADC}" type="slidenum">
              <a:rPr lang="en-US" sz="1800" smtClean="0"/>
              <a:pPr/>
              <a:t>‹#›</a:t>
            </a:fld>
            <a:endParaRPr lang="en-US" sz="1400" dirty="0"/>
          </a:p>
        </p:txBody>
      </p:sp>
      <p:sp>
        <p:nvSpPr>
          <p:cNvPr id="9" name="Rectangle 8"/>
          <p:cNvSpPr/>
          <p:nvPr userDrawn="1"/>
        </p:nvSpPr>
        <p:spPr>
          <a:xfrm>
            <a:off x="0" y="6841090"/>
            <a:ext cx="12192000" cy="56300"/>
          </a:xfrm>
          <a:prstGeom prst="rect">
            <a:avLst/>
          </a:prstGeom>
          <a:solidFill>
            <a:srgbClr val="425C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058160" y="5611211"/>
            <a:ext cx="794479" cy="805279"/>
          </a:xfrm>
          <a:prstGeom prst="rect">
            <a:avLst/>
          </a:prstGeom>
        </p:spPr>
      </p:pic>
    </p:spTree>
    <p:extLst>
      <p:ext uri="{BB962C8B-B14F-4D97-AF65-F5344CB8AC3E}">
        <p14:creationId xmlns:p14="http://schemas.microsoft.com/office/powerpoint/2010/main" val="3139607942"/>
      </p:ext>
    </p:extLst>
  </p:cSld>
  <p:clrMap bg1="lt1" tx1="dk1" bg2="lt2" tx2="dk2" accent1="accent1" accent2="accent2" accent3="accent3" accent4="accent4" accent5="accent5" accent6="accent6" hlink="hlink" folHlink="folHlink"/>
  <p:sldLayoutIdLst>
    <p:sldLayoutId id="2147483662" r:id="rId1"/>
    <p:sldLayoutId id="2147483649"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s://www.epa.gov/air-research/history-air-pollution#then"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wli@utep.edu"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8776721" y="5718844"/>
            <a:ext cx="3415279" cy="113453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sz="2800" dirty="0">
              <a:solidFill>
                <a:schemeClr val="accent2">
                  <a:lumMod val="50000"/>
                </a:schemeClr>
              </a:solidFill>
              <a:latin typeface="+mn-lt"/>
            </a:endParaRPr>
          </a:p>
        </p:txBody>
      </p:sp>
      <p:sp>
        <p:nvSpPr>
          <p:cNvPr id="6" name="Rectangle 5"/>
          <p:cNvSpPr/>
          <p:nvPr/>
        </p:nvSpPr>
        <p:spPr>
          <a:xfrm>
            <a:off x="549326" y="6121505"/>
            <a:ext cx="2037417" cy="400110"/>
          </a:xfrm>
          <a:prstGeom prst="rect">
            <a:avLst/>
          </a:prstGeom>
        </p:spPr>
        <p:txBody>
          <a:bodyPr wrap="none">
            <a:spAutoFit/>
          </a:bodyPr>
          <a:lstStyle/>
          <a:p>
            <a:r>
              <a:rPr lang="en-US" sz="2000" b="1" dirty="0">
                <a:solidFill>
                  <a:srgbClr val="445436"/>
                </a:solidFill>
              </a:rPr>
              <a:t>www.carteeh.org</a:t>
            </a:r>
          </a:p>
        </p:txBody>
      </p:sp>
    </p:spTree>
    <p:extLst>
      <p:ext uri="{BB962C8B-B14F-4D97-AF65-F5344CB8AC3E}">
        <p14:creationId xmlns:p14="http://schemas.microsoft.com/office/powerpoint/2010/main" val="36713805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211167"/>
            <a:ext cx="11353800" cy="931207"/>
          </a:xfrm>
        </p:spPr>
        <p:txBody>
          <a:bodyPr>
            <a:normAutofit/>
          </a:bodyPr>
          <a:lstStyle/>
          <a:p>
            <a:r>
              <a:rPr lang="en-US" dirty="0"/>
              <a:t>QA/QC Requirements for Compliance Monitoring</a:t>
            </a:r>
          </a:p>
        </p:txBody>
      </p:sp>
      <p:sp>
        <p:nvSpPr>
          <p:cNvPr id="4" name="Rectangle 3">
            <a:extLst>
              <a:ext uri="{FF2B5EF4-FFF2-40B4-BE49-F238E27FC236}">
                <a16:creationId xmlns:a16="http://schemas.microsoft.com/office/drawing/2014/main" id="{17F630E7-C28D-491C-BDA4-DB81C6329D6F}"/>
              </a:ext>
            </a:extLst>
          </p:cNvPr>
          <p:cNvSpPr/>
          <p:nvPr/>
        </p:nvSpPr>
        <p:spPr>
          <a:xfrm>
            <a:off x="651164" y="1741162"/>
            <a:ext cx="10432472" cy="584775"/>
          </a:xfrm>
          <a:prstGeom prst="rect">
            <a:avLst/>
          </a:prstGeom>
        </p:spPr>
        <p:txBody>
          <a:bodyPr wrap="square">
            <a:spAutoFit/>
          </a:bodyPr>
          <a:lstStyle/>
          <a:p>
            <a:endParaRPr lang="en-US" sz="3200" b="1" dirty="0"/>
          </a:p>
        </p:txBody>
      </p:sp>
      <p:sp>
        <p:nvSpPr>
          <p:cNvPr id="6" name="Rectangle 3"/>
          <p:cNvSpPr>
            <a:spLocks noGrp="1" noChangeArrowheads="1"/>
          </p:cNvSpPr>
          <p:nvPr>
            <p:ph idx="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buFontTx/>
              <a:buChar char="•"/>
              <a:tabLst>
                <a:tab pos="-914400" algn="l"/>
              </a:tabLst>
            </a:pPr>
            <a:r>
              <a:rPr lang="en-US" sz="2800" b="1" dirty="0"/>
              <a:t>Calibration</a:t>
            </a:r>
          </a:p>
          <a:p>
            <a:pPr lvl="1">
              <a:buFontTx/>
              <a:buChar char="•"/>
              <a:tabLst>
                <a:tab pos="-914400" algn="l"/>
              </a:tabLst>
            </a:pPr>
            <a:r>
              <a:rPr lang="en-US" sz="2800" b="1" dirty="0"/>
              <a:t>Standards</a:t>
            </a:r>
          </a:p>
          <a:p>
            <a:pPr lvl="2">
              <a:buFontTx/>
              <a:buChar char="•"/>
              <a:tabLst>
                <a:tab pos="-914400" algn="l"/>
              </a:tabLst>
            </a:pPr>
            <a:r>
              <a:rPr lang="en-US" sz="2800" b="1" dirty="0"/>
              <a:t>Primary</a:t>
            </a:r>
          </a:p>
          <a:p>
            <a:pPr lvl="2">
              <a:tabLst>
                <a:tab pos="-914400" algn="l"/>
              </a:tabLst>
            </a:pPr>
            <a:r>
              <a:rPr lang="en-US" sz="2400" b="1" dirty="0"/>
              <a:t>Direct measurement of the volumes by physical dimension alone, accuracy, ±0.3%</a:t>
            </a:r>
          </a:p>
          <a:p>
            <a:pPr lvl="2">
              <a:buFontTx/>
              <a:buChar char="•"/>
              <a:tabLst>
                <a:tab pos="-914400" algn="l"/>
              </a:tabLst>
            </a:pPr>
            <a:r>
              <a:rPr lang="en-US" sz="2800" b="1" dirty="0"/>
              <a:t>Intermediate</a:t>
            </a:r>
          </a:p>
          <a:p>
            <a:pPr lvl="2">
              <a:tabLst>
                <a:tab pos="-914400" algn="l"/>
              </a:tabLst>
            </a:pPr>
            <a:r>
              <a:rPr lang="en-US" sz="2400" b="1" dirty="0"/>
              <a:t>Cannot be done by direct physical dimension, Direct measurement of the volumes by physical dimension alone, accuracy, ±1 - 2%</a:t>
            </a:r>
          </a:p>
          <a:p>
            <a:pPr lvl="2">
              <a:buFontTx/>
              <a:buChar char="•"/>
              <a:tabLst>
                <a:tab pos="-914400" algn="l"/>
              </a:tabLst>
            </a:pPr>
            <a:r>
              <a:rPr lang="en-US" sz="2800" b="1" dirty="0"/>
              <a:t>Secondary</a:t>
            </a:r>
          </a:p>
          <a:p>
            <a:pPr lvl="2">
              <a:tabLst>
                <a:tab pos="-914400" algn="l"/>
              </a:tabLst>
            </a:pPr>
            <a:r>
              <a:rPr lang="en-US" sz="2400" b="1" dirty="0"/>
              <a:t>Calibrated against primary or intermediate standards under known conditions, accuracy, ±5%</a:t>
            </a:r>
          </a:p>
          <a:p>
            <a:pPr lvl="2">
              <a:tabLst>
                <a:tab pos="-914400" algn="l"/>
              </a:tabLst>
            </a:pPr>
            <a:endParaRPr lang="en-US" sz="2800" b="1" dirty="0"/>
          </a:p>
        </p:txBody>
      </p:sp>
    </p:spTree>
    <p:extLst>
      <p:ext uri="{BB962C8B-B14F-4D97-AF65-F5344CB8AC3E}">
        <p14:creationId xmlns:p14="http://schemas.microsoft.com/office/powerpoint/2010/main" val="17200891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211167"/>
            <a:ext cx="11353800" cy="931207"/>
          </a:xfrm>
        </p:spPr>
        <p:txBody>
          <a:bodyPr>
            <a:normAutofit/>
          </a:bodyPr>
          <a:lstStyle/>
          <a:p>
            <a:r>
              <a:rPr lang="en-US" dirty="0"/>
              <a:t>Instrument Calibration</a:t>
            </a:r>
          </a:p>
        </p:txBody>
      </p:sp>
      <p:sp>
        <p:nvSpPr>
          <p:cNvPr id="6" name="Rectangle 3"/>
          <p:cNvSpPr>
            <a:spLocks noGrp="1" noChangeArrowheads="1"/>
          </p:cNvSpPr>
          <p:nvPr>
            <p:ph idx="1"/>
          </p:nvPr>
        </p:nvSpPr>
        <p:spPr bwMode="auto">
          <a:xfrm>
            <a:off x="816935" y="2232103"/>
            <a:ext cx="10515600" cy="347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buFontTx/>
              <a:buChar char="•"/>
              <a:tabLst>
                <a:tab pos="-914400" algn="l"/>
              </a:tabLst>
            </a:pPr>
            <a:r>
              <a:rPr lang="en-US" sz="2800" b="1" dirty="0"/>
              <a:t>Calibration</a:t>
            </a:r>
          </a:p>
          <a:p>
            <a:pPr lvl="1">
              <a:buFontTx/>
              <a:buChar char="•"/>
              <a:tabLst>
                <a:tab pos="-914400" algn="l"/>
              </a:tabLst>
            </a:pPr>
            <a:r>
              <a:rPr lang="en-US" sz="2800" b="1" dirty="0"/>
              <a:t>Examples of Standards</a:t>
            </a:r>
          </a:p>
          <a:p>
            <a:pPr lvl="2">
              <a:buFontTx/>
              <a:buChar char="•"/>
              <a:tabLst>
                <a:tab pos="-914400" algn="l"/>
              </a:tabLst>
            </a:pPr>
            <a:r>
              <a:rPr lang="en-US" sz="2800" b="1" dirty="0"/>
              <a:t>Primary</a:t>
            </a:r>
          </a:p>
          <a:p>
            <a:pPr lvl="2">
              <a:tabLst>
                <a:tab pos="-914400" algn="l"/>
              </a:tabLst>
            </a:pPr>
            <a:r>
              <a:rPr lang="en-US" sz="2400" b="1" dirty="0"/>
              <a:t>Spirometer, bubble meter</a:t>
            </a:r>
          </a:p>
          <a:p>
            <a:pPr lvl="2">
              <a:buFontTx/>
              <a:buChar char="•"/>
              <a:tabLst>
                <a:tab pos="-914400" algn="l"/>
              </a:tabLst>
            </a:pPr>
            <a:r>
              <a:rPr lang="en-US" sz="2800" b="1" dirty="0"/>
              <a:t>Intermediate</a:t>
            </a:r>
          </a:p>
          <a:p>
            <a:pPr lvl="2">
              <a:tabLst>
                <a:tab pos="-914400" algn="l"/>
              </a:tabLst>
            </a:pPr>
            <a:r>
              <a:rPr lang="en-US" sz="2400" b="1" dirty="0"/>
              <a:t>Root meter, Dry gas meter</a:t>
            </a:r>
          </a:p>
          <a:p>
            <a:pPr lvl="2">
              <a:buFontTx/>
              <a:buChar char="•"/>
              <a:tabLst>
                <a:tab pos="-914400" algn="l"/>
              </a:tabLst>
            </a:pPr>
            <a:r>
              <a:rPr lang="en-US" sz="2800" b="1" dirty="0"/>
              <a:t>Secondary</a:t>
            </a:r>
          </a:p>
          <a:p>
            <a:pPr lvl="2">
              <a:tabLst>
                <a:tab pos="-914400" algn="l"/>
              </a:tabLst>
            </a:pPr>
            <a:r>
              <a:rPr lang="en-US" sz="2400" b="1" dirty="0"/>
              <a:t>Rotameter, orifice meter, </a:t>
            </a:r>
            <a:r>
              <a:rPr lang="en-US" sz="2400" b="1" dirty="0" err="1"/>
              <a:t>Venturi</a:t>
            </a:r>
            <a:r>
              <a:rPr lang="en-US" sz="2400" b="1" dirty="0"/>
              <a:t> meter</a:t>
            </a:r>
            <a:endParaRPr lang="en-US" sz="2800" b="1" dirty="0"/>
          </a:p>
        </p:txBody>
      </p:sp>
    </p:spTree>
    <p:extLst>
      <p:ext uri="{BB962C8B-B14F-4D97-AF65-F5344CB8AC3E}">
        <p14:creationId xmlns:p14="http://schemas.microsoft.com/office/powerpoint/2010/main" val="36377737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211167"/>
            <a:ext cx="11353800" cy="931207"/>
          </a:xfrm>
        </p:spPr>
        <p:txBody>
          <a:bodyPr>
            <a:normAutofit/>
          </a:bodyPr>
          <a:lstStyle/>
          <a:p>
            <a:r>
              <a:rPr lang="en-US" dirty="0"/>
              <a:t>Design of Ambient Air Monitoring</a:t>
            </a:r>
          </a:p>
        </p:txBody>
      </p:sp>
      <p:sp>
        <p:nvSpPr>
          <p:cNvPr id="4" name="Rectangle 3">
            <a:extLst>
              <a:ext uri="{FF2B5EF4-FFF2-40B4-BE49-F238E27FC236}">
                <a16:creationId xmlns:a16="http://schemas.microsoft.com/office/drawing/2014/main" id="{17F630E7-C28D-491C-BDA4-DB81C6329D6F}"/>
              </a:ext>
            </a:extLst>
          </p:cNvPr>
          <p:cNvSpPr/>
          <p:nvPr/>
        </p:nvSpPr>
        <p:spPr>
          <a:xfrm>
            <a:off x="651164" y="1741162"/>
            <a:ext cx="10432472" cy="584775"/>
          </a:xfrm>
          <a:prstGeom prst="rect">
            <a:avLst/>
          </a:prstGeom>
        </p:spPr>
        <p:txBody>
          <a:bodyPr wrap="square">
            <a:spAutoFit/>
          </a:bodyPr>
          <a:lstStyle/>
          <a:p>
            <a:endParaRPr lang="en-US" sz="3200" b="1" dirty="0"/>
          </a:p>
        </p:txBody>
      </p:sp>
      <p:sp>
        <p:nvSpPr>
          <p:cNvPr id="5" name="Content Placeholder 4"/>
          <p:cNvSpPr>
            <a:spLocks noGrp="1"/>
          </p:cNvSpPr>
          <p:nvPr>
            <p:ph idx="1"/>
          </p:nvPr>
        </p:nvSpPr>
        <p:spPr/>
        <p:txBody>
          <a:bodyPr>
            <a:normAutofit/>
          </a:bodyPr>
          <a:lstStyle/>
          <a:p>
            <a:r>
              <a:rPr lang="en-US" dirty="0"/>
              <a:t>Pollutants to be Monitored</a:t>
            </a:r>
          </a:p>
          <a:p>
            <a:r>
              <a:rPr lang="fr-FR" dirty="0"/>
              <a:t>Monitoring Locations</a:t>
            </a:r>
          </a:p>
          <a:p>
            <a:r>
              <a:rPr lang="en-US" dirty="0"/>
              <a:t>Duration of Monitoring</a:t>
            </a:r>
          </a:p>
          <a:p>
            <a:r>
              <a:rPr lang="en-US" dirty="0"/>
              <a:t>Sampling Methods and Procedures </a:t>
            </a:r>
          </a:p>
          <a:p>
            <a:r>
              <a:rPr lang="en-US" dirty="0"/>
              <a:t>Sampling Frequency</a:t>
            </a:r>
          </a:p>
          <a:p>
            <a:r>
              <a:rPr lang="en-US" dirty="0"/>
              <a:t>Sampling Plan</a:t>
            </a:r>
          </a:p>
          <a:p>
            <a:r>
              <a:rPr lang="en-US" dirty="0"/>
              <a:t>Sampling Media</a:t>
            </a:r>
          </a:p>
          <a:p>
            <a:endParaRPr lang="en-US" dirty="0"/>
          </a:p>
        </p:txBody>
      </p:sp>
    </p:spTree>
    <p:extLst>
      <p:ext uri="{BB962C8B-B14F-4D97-AF65-F5344CB8AC3E}">
        <p14:creationId xmlns:p14="http://schemas.microsoft.com/office/powerpoint/2010/main" val="29425516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16935" y="1360170"/>
            <a:ext cx="10515600" cy="3348017"/>
          </a:xfrm>
        </p:spPr>
        <p:txBody>
          <a:bodyPr>
            <a:normAutofit fontScale="92500" lnSpcReduction="10000"/>
          </a:bodyPr>
          <a:lstStyle/>
          <a:p>
            <a:pPr>
              <a:buClr>
                <a:srgbClr val="425B2A"/>
              </a:buClr>
            </a:pPr>
            <a:r>
              <a:rPr lang="en-US" dirty="0"/>
              <a:t>Criteria Pollutants</a:t>
            </a:r>
          </a:p>
          <a:p>
            <a:pPr lvl="1">
              <a:buClr>
                <a:srgbClr val="425B2A"/>
              </a:buClr>
            </a:pPr>
            <a:r>
              <a:rPr lang="en-US" dirty="0"/>
              <a:t>Particulate Matter</a:t>
            </a:r>
          </a:p>
          <a:p>
            <a:pPr lvl="1">
              <a:buClr>
                <a:srgbClr val="425B2A"/>
              </a:buClr>
            </a:pPr>
            <a:r>
              <a:rPr lang="en-US" dirty="0"/>
              <a:t>Gaseous Pollutants</a:t>
            </a:r>
          </a:p>
          <a:p>
            <a:pPr lvl="1">
              <a:buClr>
                <a:srgbClr val="425B2A"/>
              </a:buClr>
            </a:pPr>
            <a:r>
              <a:rPr lang="en-US" dirty="0"/>
              <a:t>Ozone</a:t>
            </a:r>
          </a:p>
          <a:p>
            <a:pPr lvl="1">
              <a:buClr>
                <a:srgbClr val="425B2A"/>
              </a:buClr>
            </a:pPr>
            <a:r>
              <a:rPr lang="en-US" dirty="0"/>
              <a:t>NO</a:t>
            </a:r>
            <a:r>
              <a:rPr lang="en-US" baseline="-25000" dirty="0"/>
              <a:t>2</a:t>
            </a:r>
          </a:p>
          <a:p>
            <a:pPr lvl="1">
              <a:buClr>
                <a:srgbClr val="425B2A"/>
              </a:buClr>
            </a:pPr>
            <a:r>
              <a:rPr lang="en-US" dirty="0"/>
              <a:t>Lead</a:t>
            </a:r>
          </a:p>
          <a:p>
            <a:pPr lvl="1">
              <a:buClr>
                <a:srgbClr val="425B2A"/>
              </a:buClr>
            </a:pPr>
            <a:r>
              <a:rPr lang="en-US" dirty="0"/>
              <a:t>SO</a:t>
            </a:r>
            <a:r>
              <a:rPr lang="en-US" baseline="-25000" dirty="0"/>
              <a:t>2</a:t>
            </a:r>
          </a:p>
          <a:p>
            <a:pPr lvl="1">
              <a:buClr>
                <a:srgbClr val="425B2A"/>
              </a:buClr>
            </a:pPr>
            <a:r>
              <a:rPr lang="en-US" dirty="0"/>
              <a:t>CO</a:t>
            </a:r>
          </a:p>
          <a:p>
            <a:pPr>
              <a:buClr>
                <a:srgbClr val="425B2A"/>
              </a:buClr>
            </a:pPr>
            <a:r>
              <a:rPr lang="en-US" dirty="0"/>
              <a:t>Non-criteria Pollutants</a:t>
            </a:r>
          </a:p>
          <a:p>
            <a:pPr>
              <a:buClr>
                <a:srgbClr val="425B2A"/>
              </a:buClr>
            </a:pPr>
            <a:endParaRPr lang="en-US" dirty="0"/>
          </a:p>
        </p:txBody>
      </p:sp>
      <p:sp>
        <p:nvSpPr>
          <p:cNvPr id="3" name="Title 2"/>
          <p:cNvSpPr>
            <a:spLocks noGrp="1"/>
          </p:cNvSpPr>
          <p:nvPr>
            <p:ph type="title"/>
          </p:nvPr>
        </p:nvSpPr>
        <p:spPr>
          <a:xfrm>
            <a:off x="838200" y="211167"/>
            <a:ext cx="11353800" cy="931207"/>
          </a:xfrm>
        </p:spPr>
        <p:txBody>
          <a:bodyPr>
            <a:normAutofit/>
          </a:bodyPr>
          <a:lstStyle/>
          <a:p>
            <a:r>
              <a:rPr lang="en-US" dirty="0"/>
              <a:t>Instrumentation for Compliance Air Monitoring</a:t>
            </a:r>
          </a:p>
        </p:txBody>
      </p:sp>
      <p:sp>
        <p:nvSpPr>
          <p:cNvPr id="4" name="Rectangle 3">
            <a:extLst>
              <a:ext uri="{FF2B5EF4-FFF2-40B4-BE49-F238E27FC236}">
                <a16:creationId xmlns:a16="http://schemas.microsoft.com/office/drawing/2014/main" id="{17F630E7-C28D-491C-BDA4-DB81C6329D6F}"/>
              </a:ext>
            </a:extLst>
          </p:cNvPr>
          <p:cNvSpPr/>
          <p:nvPr/>
        </p:nvSpPr>
        <p:spPr>
          <a:xfrm>
            <a:off x="651164" y="1741162"/>
            <a:ext cx="10432472" cy="584775"/>
          </a:xfrm>
          <a:prstGeom prst="rect">
            <a:avLst/>
          </a:prstGeom>
        </p:spPr>
        <p:txBody>
          <a:bodyPr wrap="square">
            <a:spAutoFit/>
          </a:bodyPr>
          <a:lstStyle/>
          <a:p>
            <a:endParaRPr lang="en-US" sz="3200" b="1" dirty="0"/>
          </a:p>
        </p:txBody>
      </p:sp>
    </p:spTree>
    <p:extLst>
      <p:ext uri="{BB962C8B-B14F-4D97-AF65-F5344CB8AC3E}">
        <p14:creationId xmlns:p14="http://schemas.microsoft.com/office/powerpoint/2010/main" val="3989178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a:xfrm>
            <a:off x="838200" y="1464904"/>
            <a:ext cx="10515600" cy="4771129"/>
          </a:xfrm>
        </p:spPr>
        <p:txBody>
          <a:bodyPr/>
          <a:lstStyle/>
          <a:p>
            <a:r>
              <a:rPr lang="en-US" dirty="0"/>
              <a:t>Objectives of Compliance Monitoring</a:t>
            </a:r>
          </a:p>
          <a:p>
            <a:endParaRPr lang="en-US" dirty="0"/>
          </a:p>
          <a:p>
            <a:r>
              <a:rPr lang="en-US" dirty="0"/>
              <a:t>Consistency in Monitoring Procedures and Equipment</a:t>
            </a:r>
          </a:p>
          <a:p>
            <a:endParaRPr lang="en-US" dirty="0"/>
          </a:p>
          <a:p>
            <a:r>
              <a:rPr lang="en-US" dirty="0"/>
              <a:t>Uncertainties involved in Compliance Monitoring</a:t>
            </a:r>
          </a:p>
          <a:p>
            <a:endParaRPr lang="en-US" dirty="0"/>
          </a:p>
          <a:p>
            <a:r>
              <a:rPr lang="en-US" dirty="0"/>
              <a:t>Related Meteorological Monitoring</a:t>
            </a:r>
          </a:p>
          <a:p>
            <a:pPr lvl="1"/>
            <a:r>
              <a:rPr lang="en-US" dirty="0"/>
              <a:t>Surface Meteorology</a:t>
            </a:r>
          </a:p>
          <a:p>
            <a:pPr lvl="1"/>
            <a:r>
              <a:rPr lang="en-US" dirty="0"/>
              <a:t>Upper Air Meteorology</a:t>
            </a:r>
          </a:p>
          <a:p>
            <a:endParaRPr lang="en-US" b="1" dirty="0">
              <a:solidFill>
                <a:srgbClr val="FF0000"/>
              </a:solidFill>
            </a:endParaRPr>
          </a:p>
          <a:p>
            <a:pPr marL="0" indent="0">
              <a:buNone/>
            </a:pPr>
            <a:endParaRPr lang="en-US" b="1" dirty="0">
              <a:solidFill>
                <a:srgbClr val="FF0000"/>
              </a:solidFill>
            </a:endParaRPr>
          </a:p>
          <a:p>
            <a:pPr marL="0" indent="0">
              <a:buNone/>
            </a:pPr>
            <a:endParaRPr lang="en-US" dirty="0"/>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p:txBody>
          <a:bodyPr/>
          <a:lstStyle/>
          <a:p>
            <a:r>
              <a:rPr lang="en-US" dirty="0"/>
              <a:t>Discussion</a:t>
            </a:r>
          </a:p>
        </p:txBody>
      </p:sp>
    </p:spTree>
    <p:extLst>
      <p:ext uri="{BB962C8B-B14F-4D97-AF65-F5344CB8AC3E}">
        <p14:creationId xmlns:p14="http://schemas.microsoft.com/office/powerpoint/2010/main" val="3792981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p:txBody>
          <a:bodyPr/>
          <a:lstStyle/>
          <a:p>
            <a:r>
              <a:rPr lang="en-US" dirty="0"/>
              <a:t>Contemporary issues on monitoring of biological airborne pollutants such as corona virus, SARS, MERS at transportation facilities and vehicles</a:t>
            </a:r>
          </a:p>
          <a:p>
            <a:r>
              <a:rPr lang="en-US" dirty="0"/>
              <a:t> Development of high-quality portable air sensors for rapid deployment and compliance monitoring</a:t>
            </a:r>
          </a:p>
          <a:p>
            <a:r>
              <a:rPr lang="en-US" dirty="0"/>
              <a:t> Portable and personal monitoring for precise monitoring of personal exposures to transportation emissions  </a:t>
            </a:r>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a:xfrm>
            <a:off x="838200" y="211167"/>
            <a:ext cx="11353800" cy="931207"/>
          </a:xfrm>
        </p:spPr>
        <p:txBody>
          <a:bodyPr>
            <a:normAutofit/>
          </a:bodyPr>
          <a:lstStyle/>
          <a:p>
            <a:r>
              <a:rPr lang="en-US" dirty="0"/>
              <a:t>Research Gaps and Future Directions</a:t>
            </a:r>
          </a:p>
        </p:txBody>
      </p:sp>
    </p:spTree>
    <p:extLst>
      <p:ext uri="{BB962C8B-B14F-4D97-AF65-F5344CB8AC3E}">
        <p14:creationId xmlns:p14="http://schemas.microsoft.com/office/powerpoint/2010/main" val="9232542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a:xfrm>
            <a:off x="780839" y="1585220"/>
            <a:ext cx="10515600" cy="4771129"/>
          </a:xfrm>
        </p:spPr>
        <p:txBody>
          <a:bodyPr/>
          <a:lstStyle/>
          <a:p>
            <a:r>
              <a:rPr lang="en-US" dirty="0"/>
              <a:t>Air quality monitoring is an integrated component in air quality management and assessment of health effects</a:t>
            </a:r>
          </a:p>
          <a:p>
            <a:r>
              <a:rPr lang="en-US" dirty="0"/>
              <a:t>Much of the compliance determination for transportation professionals resides on emission inventory and quantifications of vehicle emissions</a:t>
            </a:r>
          </a:p>
          <a:p>
            <a:r>
              <a:rPr lang="en-US" dirty="0"/>
              <a:t>The evolving compliance determination regulation for transportation activities has started to the determination of ambient pollutant concentrations and potential health impacts resulting from transportation emissions</a:t>
            </a:r>
          </a:p>
          <a:p>
            <a:r>
              <a:rPr lang="en-US" dirty="0"/>
              <a:t>It is thus important to understand the technologies and </a:t>
            </a:r>
            <a:r>
              <a:rPr lang="en-US" dirty="0" err="1"/>
              <a:t>applicabilities</a:t>
            </a:r>
            <a:r>
              <a:rPr lang="en-US" dirty="0"/>
              <a:t> of related air sensors and limitations   </a:t>
            </a:r>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a:xfrm>
            <a:off x="838200" y="211167"/>
            <a:ext cx="11353800" cy="931207"/>
          </a:xfrm>
        </p:spPr>
        <p:txBody>
          <a:bodyPr>
            <a:normAutofit/>
          </a:bodyPr>
          <a:lstStyle/>
          <a:p>
            <a:r>
              <a:rPr lang="en-US" dirty="0"/>
              <a:t>Take-Home Messages</a:t>
            </a:r>
          </a:p>
        </p:txBody>
      </p:sp>
    </p:spTree>
    <p:extLst>
      <p:ext uri="{BB962C8B-B14F-4D97-AF65-F5344CB8AC3E}">
        <p14:creationId xmlns:p14="http://schemas.microsoft.com/office/powerpoint/2010/main" val="1975437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a:xfrm>
            <a:off x="720683" y="1416778"/>
            <a:ext cx="10515600" cy="4771129"/>
          </a:xfrm>
        </p:spPr>
        <p:txBody>
          <a:bodyPr>
            <a:normAutofit lnSpcReduction="10000"/>
          </a:bodyPr>
          <a:lstStyle/>
          <a:p>
            <a:pPr marL="0" lvl="0" indent="0">
              <a:buNone/>
            </a:pPr>
            <a:r>
              <a:rPr lang="en-US" dirty="0"/>
              <a:t>Li, W-W, 2020. Chapter 2: Air pollution, air quality, vehicle emissions and environmental regulations, in Traffic-Related Air Pollution: Emissions, Human Exposures, and Health, edited by </a:t>
            </a:r>
            <a:r>
              <a:rPr lang="en-US" dirty="0" err="1"/>
              <a:t>Khreis</a:t>
            </a:r>
            <a:r>
              <a:rPr lang="en-US" dirty="0"/>
              <a:t> H. et al, Elsevier S&amp;T Books.</a:t>
            </a:r>
          </a:p>
          <a:p>
            <a:pPr marL="0" indent="0">
              <a:buNone/>
            </a:pPr>
            <a:r>
              <a:rPr lang="en-US" dirty="0"/>
              <a:t>De Nevers, Noel. 2017.  Air Pollution Control Engineering, Waveland Press, Inc., ISBN 1-4786-2905-3.</a:t>
            </a:r>
          </a:p>
          <a:p>
            <a:pPr marL="0" indent="0">
              <a:buNone/>
            </a:pPr>
            <a:r>
              <a:rPr lang="en-US" dirty="0"/>
              <a:t>U.S. EPA, 2009. Monitoring Compliance Test and Source Testing Observation, Air Pollution Training Institute Course #468, December 2009.</a:t>
            </a:r>
          </a:p>
          <a:p>
            <a:pPr marL="0" indent="0">
              <a:buNone/>
            </a:pPr>
            <a:r>
              <a:rPr lang="en-US" dirty="0"/>
              <a:t>U.S. Environmental Protection Agency (U.S. EPA), 2018. History of air pollution, U.S. EPA Research, Durham, NC 27711. &lt;</a:t>
            </a:r>
            <a:r>
              <a:rPr lang="en-US" u="sng" dirty="0">
                <a:hlinkClick r:id="rId2"/>
              </a:rPr>
              <a:t>https://www.epa.gov/air-research/history-air-pollution#then</a:t>
            </a:r>
            <a:r>
              <a:rPr lang="en-US" dirty="0"/>
              <a:t>&gt;.</a:t>
            </a:r>
          </a:p>
          <a:p>
            <a:pPr marL="0" indent="0">
              <a:buNone/>
            </a:pPr>
            <a:endParaRPr lang="en-US" dirty="0"/>
          </a:p>
          <a:p>
            <a:pPr marL="0" lvl="0" indent="0">
              <a:buNone/>
            </a:pPr>
            <a:endParaRPr lang="en-US" dirty="0"/>
          </a:p>
          <a:p>
            <a:pPr marL="0" lvl="0" indent="0">
              <a:buNone/>
            </a:pPr>
            <a:endParaRPr lang="en-US" dirty="0"/>
          </a:p>
          <a:p>
            <a:pPr marL="0" indent="0">
              <a:buNone/>
            </a:pPr>
            <a:endParaRPr lang="en-US" dirty="0"/>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a:xfrm>
            <a:off x="838200" y="211167"/>
            <a:ext cx="11353800" cy="931207"/>
          </a:xfrm>
        </p:spPr>
        <p:txBody>
          <a:bodyPr>
            <a:normAutofit/>
          </a:bodyPr>
          <a:lstStyle/>
          <a:p>
            <a:r>
              <a:rPr lang="en-US" dirty="0"/>
              <a:t>References </a:t>
            </a:r>
          </a:p>
        </p:txBody>
      </p:sp>
    </p:spTree>
    <p:extLst>
      <p:ext uri="{BB962C8B-B14F-4D97-AF65-F5344CB8AC3E}">
        <p14:creationId xmlns:p14="http://schemas.microsoft.com/office/powerpoint/2010/main" val="35819645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p:txBody>
          <a:bodyPr/>
          <a:lstStyle/>
          <a:p>
            <a:pPr lvl="0"/>
            <a:r>
              <a:rPr lang="en-US" dirty="0" err="1"/>
              <a:t>Khreis</a:t>
            </a:r>
            <a:r>
              <a:rPr lang="en-US" dirty="0"/>
              <a:t> H. et al, 2020. Traffic-Related Air Pollution: Emissions, Human Exposures, and Health, Elsevier S&amp;T Books.</a:t>
            </a:r>
          </a:p>
          <a:p>
            <a:pPr lvl="0"/>
            <a:r>
              <a:rPr lang="en-US" dirty="0"/>
              <a:t>De Nevers, Noel, 2017. Air Pollution Control Engineering, Waveland Press, Inc., ISBN 1-4786-2905-3.</a:t>
            </a:r>
          </a:p>
          <a:p>
            <a:pPr lvl="0"/>
            <a:r>
              <a:rPr lang="en-US" dirty="0"/>
              <a:t>U.S. EPA, 2009.  Monitoring Compliance Test and Source Testing Observation, Air Pollution Training Institute Course #468, December 2009.</a:t>
            </a:r>
          </a:p>
          <a:p>
            <a:pPr lvl="0"/>
            <a:r>
              <a:rPr lang="en-US" dirty="0"/>
              <a:t>U.S. EPA, National Ambient Air Quality Standards (40 CFR part 50)</a:t>
            </a:r>
          </a:p>
          <a:p>
            <a:pPr lvl="0"/>
            <a:endParaRPr lang="en-US" dirty="0"/>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a:xfrm>
            <a:off x="838200" y="211167"/>
            <a:ext cx="11353800" cy="931207"/>
          </a:xfrm>
        </p:spPr>
        <p:txBody>
          <a:bodyPr>
            <a:normAutofit/>
          </a:bodyPr>
          <a:lstStyle/>
          <a:p>
            <a:r>
              <a:rPr lang="en-US" dirty="0"/>
              <a:t>Reading List </a:t>
            </a:r>
          </a:p>
        </p:txBody>
      </p:sp>
    </p:spTree>
    <p:extLst>
      <p:ext uri="{BB962C8B-B14F-4D97-AF65-F5344CB8AC3E}">
        <p14:creationId xmlns:p14="http://schemas.microsoft.com/office/powerpoint/2010/main" val="27455872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p:txBody>
          <a:bodyPr>
            <a:normAutofit/>
          </a:bodyPr>
          <a:lstStyle/>
          <a:p>
            <a:pPr lvl="0"/>
            <a:r>
              <a:rPr lang="en-US" dirty="0"/>
              <a:t>The author acknowledges substantial materials adapted from several published documents “ Air Pollution Control Engineering’” by De Nevers , Waveland Press, Inc., ISBN 1-4786-2905-3, and “Monitoring Compliance Test and Source Testing Observation” by Air Pollution Training Institute Course #468, as well as information on the U.S. EPA websites.  The information provided in this presentation is designed sole for discussion only and should not be 	cited or reproduced for any other uses.  </a:t>
            </a:r>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a:xfrm>
            <a:off x="838200" y="211167"/>
            <a:ext cx="11353800" cy="931207"/>
          </a:xfrm>
        </p:spPr>
        <p:txBody>
          <a:bodyPr>
            <a:normAutofit/>
          </a:bodyPr>
          <a:lstStyle/>
          <a:p>
            <a:r>
              <a:rPr lang="en-US" dirty="0"/>
              <a:t>Acknowledgements</a:t>
            </a:r>
          </a:p>
        </p:txBody>
      </p:sp>
    </p:spTree>
    <p:extLst>
      <p:ext uri="{BB962C8B-B14F-4D97-AF65-F5344CB8AC3E}">
        <p14:creationId xmlns:p14="http://schemas.microsoft.com/office/powerpoint/2010/main" val="329751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211167"/>
            <a:ext cx="11353800" cy="931207"/>
          </a:xfrm>
        </p:spPr>
        <p:txBody>
          <a:bodyPr>
            <a:normAutofit fontScale="90000"/>
          </a:bodyPr>
          <a:lstStyle/>
          <a:p>
            <a:r>
              <a:rPr lang="en-US" dirty="0"/>
              <a:t>Lecture #5: Air Quality Monitoring and Use in Compliance Determination</a:t>
            </a:r>
          </a:p>
        </p:txBody>
      </p:sp>
      <p:sp>
        <p:nvSpPr>
          <p:cNvPr id="4" name="Rectangle 3">
            <a:extLst>
              <a:ext uri="{FF2B5EF4-FFF2-40B4-BE49-F238E27FC236}">
                <a16:creationId xmlns:a16="http://schemas.microsoft.com/office/drawing/2014/main" id="{17F630E7-C28D-491C-BDA4-DB81C6329D6F}"/>
              </a:ext>
            </a:extLst>
          </p:cNvPr>
          <p:cNvSpPr/>
          <p:nvPr/>
        </p:nvSpPr>
        <p:spPr>
          <a:xfrm>
            <a:off x="651164" y="1741162"/>
            <a:ext cx="10432472" cy="584775"/>
          </a:xfrm>
          <a:prstGeom prst="rect">
            <a:avLst/>
          </a:prstGeom>
        </p:spPr>
        <p:txBody>
          <a:bodyPr wrap="square">
            <a:spAutoFit/>
          </a:bodyPr>
          <a:lstStyle/>
          <a:p>
            <a:endParaRPr lang="en-US" sz="3200" b="1" dirty="0"/>
          </a:p>
        </p:txBody>
      </p:sp>
      <p:sp>
        <p:nvSpPr>
          <p:cNvPr id="5" name="TextBox 4">
            <a:extLst>
              <a:ext uri="{FF2B5EF4-FFF2-40B4-BE49-F238E27FC236}">
                <a16:creationId xmlns:a16="http://schemas.microsoft.com/office/drawing/2014/main" id="{5E5B6D5D-5836-487B-869C-1F1BA08F3CB0}"/>
              </a:ext>
            </a:extLst>
          </p:cNvPr>
          <p:cNvSpPr txBox="1"/>
          <p:nvPr/>
        </p:nvSpPr>
        <p:spPr>
          <a:xfrm>
            <a:off x="544562" y="1939047"/>
            <a:ext cx="10895165" cy="3046988"/>
          </a:xfrm>
          <a:prstGeom prst="rect">
            <a:avLst/>
          </a:prstGeom>
          <a:noFill/>
        </p:spPr>
        <p:txBody>
          <a:bodyPr wrap="square" rtlCol="0">
            <a:spAutoFit/>
          </a:bodyPr>
          <a:lstStyle/>
          <a:p>
            <a:pPr algn="ctr"/>
            <a:r>
              <a:rPr lang="en-US" sz="2400" b="1" dirty="0"/>
              <a:t>Wen-Whai Li, Ph.D., P.E.</a:t>
            </a:r>
          </a:p>
          <a:p>
            <a:pPr algn="ctr"/>
            <a:r>
              <a:rPr lang="en-US" sz="2400" b="1" dirty="0"/>
              <a:t>The University of Texas at El Paso</a:t>
            </a:r>
          </a:p>
          <a:p>
            <a:pPr algn="ctr"/>
            <a:r>
              <a:rPr lang="en-US" sz="2400" b="1" dirty="0">
                <a:hlinkClick r:id="rId3"/>
              </a:rPr>
              <a:t>wli@utep.edu</a:t>
            </a:r>
            <a:r>
              <a:rPr lang="en-US" sz="2400" b="1" dirty="0"/>
              <a:t>; (915) 747-8755</a:t>
            </a:r>
          </a:p>
          <a:p>
            <a:pPr algn="ctr"/>
            <a:endParaRPr lang="en-US" sz="2400" b="1" dirty="0"/>
          </a:p>
          <a:p>
            <a:pPr algn="ctr"/>
            <a:r>
              <a:rPr lang="en-US" sz="2400" b="1" dirty="0"/>
              <a:t>Materials used in the presentation are for education and discussion purposes only.  Do not use or cite the materials without the permission of the author</a:t>
            </a:r>
          </a:p>
          <a:p>
            <a:pPr algn="ctr"/>
            <a:r>
              <a:rPr lang="en-US" sz="2400" b="1" dirty="0"/>
              <a:t>The author declares that there is no conflict of interest</a:t>
            </a:r>
          </a:p>
          <a:p>
            <a:pPr algn="ctr"/>
            <a:r>
              <a:rPr lang="en-US" sz="2400" b="1" dirty="0"/>
              <a:t>Lecture Track(s): HT/TT/PPT</a:t>
            </a:r>
            <a:endParaRPr lang="en-US" sz="2400" b="1" dirty="0">
              <a:solidFill>
                <a:srgbClr val="FF0000"/>
              </a:solidFill>
            </a:endParaRPr>
          </a:p>
        </p:txBody>
      </p:sp>
    </p:spTree>
    <p:extLst>
      <p:ext uri="{BB962C8B-B14F-4D97-AF65-F5344CB8AC3E}">
        <p14:creationId xmlns:p14="http://schemas.microsoft.com/office/powerpoint/2010/main" val="1994140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a:xfrm>
            <a:off x="903051" y="1423092"/>
            <a:ext cx="10515600" cy="4771129"/>
          </a:xfrm>
        </p:spPr>
        <p:txBody>
          <a:bodyPr>
            <a:normAutofit/>
          </a:bodyPr>
          <a:lstStyle/>
          <a:p>
            <a:r>
              <a:rPr lang="en-US" b="1" dirty="0"/>
              <a:t>Background for National Ambient Air Quality Standards</a:t>
            </a:r>
          </a:p>
          <a:p>
            <a:pPr lvl="0"/>
            <a:r>
              <a:rPr lang="en-US" b="1" dirty="0"/>
              <a:t>Air Pollution Control Strategies and Philosophies</a:t>
            </a:r>
          </a:p>
          <a:p>
            <a:pPr lvl="0"/>
            <a:r>
              <a:rPr lang="en-US" b="1" dirty="0"/>
              <a:t>Air Quality Monitoring Used in Compliance Determination</a:t>
            </a:r>
          </a:p>
          <a:p>
            <a:pPr lvl="0"/>
            <a:r>
              <a:rPr lang="en-US" b="1" dirty="0"/>
              <a:t>QA/QC of Air Quality Data</a:t>
            </a:r>
          </a:p>
          <a:p>
            <a:pPr lvl="0"/>
            <a:r>
              <a:rPr lang="en-US" b="1" dirty="0"/>
              <a:t>Instruments for Compliance Monitoring</a:t>
            </a:r>
          </a:p>
          <a:p>
            <a:pPr lvl="0"/>
            <a:r>
              <a:rPr lang="en-US" b="1" dirty="0"/>
              <a:t>Purposes for Non-compliance monitoring</a:t>
            </a:r>
          </a:p>
          <a:p>
            <a:pPr lvl="0"/>
            <a:r>
              <a:rPr lang="en-US" b="1" dirty="0"/>
              <a:t>Discussion and Summary</a:t>
            </a:r>
            <a:endParaRPr lang="en-US" b="1" dirty="0">
              <a:solidFill>
                <a:srgbClr val="FF0000"/>
              </a:solidFill>
            </a:endParaRPr>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p:txBody>
          <a:bodyPr/>
          <a:lstStyle/>
          <a:p>
            <a:r>
              <a:rPr lang="en-US" dirty="0"/>
              <a:t>Introduction</a:t>
            </a:r>
          </a:p>
        </p:txBody>
      </p:sp>
    </p:spTree>
    <p:extLst>
      <p:ext uri="{BB962C8B-B14F-4D97-AF65-F5344CB8AC3E}">
        <p14:creationId xmlns:p14="http://schemas.microsoft.com/office/powerpoint/2010/main" val="41751396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71665" y="95489"/>
            <a:ext cx="11353800" cy="931207"/>
          </a:xfrm>
        </p:spPr>
        <p:txBody>
          <a:bodyPr>
            <a:normAutofit/>
          </a:bodyPr>
          <a:lstStyle/>
          <a:p>
            <a:r>
              <a:rPr lang="en-US" dirty="0"/>
              <a:t>U.S. National Ambient Air Quality Standards</a:t>
            </a:r>
          </a:p>
        </p:txBody>
      </p:sp>
      <p:sp>
        <p:nvSpPr>
          <p:cNvPr id="4" name="Rectangle 3">
            <a:extLst>
              <a:ext uri="{FF2B5EF4-FFF2-40B4-BE49-F238E27FC236}">
                <a16:creationId xmlns:a16="http://schemas.microsoft.com/office/drawing/2014/main" id="{17F630E7-C28D-491C-BDA4-DB81C6329D6F}"/>
              </a:ext>
            </a:extLst>
          </p:cNvPr>
          <p:cNvSpPr/>
          <p:nvPr/>
        </p:nvSpPr>
        <p:spPr>
          <a:xfrm>
            <a:off x="651164" y="1741162"/>
            <a:ext cx="10432472" cy="584775"/>
          </a:xfrm>
          <a:prstGeom prst="rect">
            <a:avLst/>
          </a:prstGeom>
        </p:spPr>
        <p:txBody>
          <a:bodyPr wrap="square">
            <a:spAutoFit/>
          </a:bodyPr>
          <a:lstStyle/>
          <a:p>
            <a:endParaRPr lang="en-US" sz="3200" b="1" dirty="0"/>
          </a:p>
        </p:txBody>
      </p:sp>
      <p:pic>
        <p:nvPicPr>
          <p:cNvPr id="7" name="Picture 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30697" y="1229279"/>
            <a:ext cx="6681916" cy="5488940"/>
          </a:xfrm>
          <a:prstGeom prst="rect">
            <a:avLst/>
          </a:prstGeom>
          <a:noFill/>
          <a:ln>
            <a:noFill/>
          </a:ln>
        </p:spPr>
      </p:pic>
    </p:spTree>
    <p:extLst>
      <p:ext uri="{BB962C8B-B14F-4D97-AF65-F5344CB8AC3E}">
        <p14:creationId xmlns:p14="http://schemas.microsoft.com/office/powerpoint/2010/main" val="3970245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94489" y="204682"/>
            <a:ext cx="11353800" cy="931207"/>
          </a:xfrm>
        </p:spPr>
        <p:txBody>
          <a:bodyPr>
            <a:normAutofit fontScale="90000"/>
          </a:bodyPr>
          <a:lstStyle/>
          <a:p>
            <a:r>
              <a:rPr lang="en-US" dirty="0"/>
              <a:t>Objectives of Federal and State Compliance Monitoring</a:t>
            </a:r>
          </a:p>
        </p:txBody>
      </p:sp>
      <p:sp>
        <p:nvSpPr>
          <p:cNvPr id="6" name="Rectangle 3"/>
          <p:cNvSpPr>
            <a:spLocks noGrp="1" noChangeArrowheads="1"/>
          </p:cNvSpPr>
          <p:nvPr>
            <p:ph idx="1"/>
          </p:nvPr>
        </p:nvSpPr>
        <p:spPr bwMode="auto">
          <a:xfrm>
            <a:off x="765054" y="1452552"/>
            <a:ext cx="10515600" cy="4608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buFontTx/>
              <a:buChar char="•"/>
              <a:tabLst>
                <a:tab pos="-914400" algn="l"/>
              </a:tabLst>
            </a:pPr>
            <a:r>
              <a:rPr lang="en-US" b="1" dirty="0"/>
              <a:t>Enforce compliance with regulatory environmental laws</a:t>
            </a:r>
          </a:p>
          <a:p>
            <a:r>
              <a:rPr lang="en-US" b="1" dirty="0"/>
              <a:t>Support implementation of air quality goals or standards</a:t>
            </a:r>
          </a:p>
          <a:p>
            <a:r>
              <a:rPr lang="en-US" b="1" dirty="0"/>
              <a:t>Assess the extent of pollution</a:t>
            </a:r>
          </a:p>
          <a:p>
            <a:r>
              <a:rPr lang="en-US" b="1" dirty="0"/>
              <a:t>Provide air pollution data to the general public</a:t>
            </a:r>
          </a:p>
          <a:p>
            <a:r>
              <a:rPr lang="en-US" b="1" dirty="0"/>
              <a:t>Evaluate the effectiveness of emissions control strategies</a:t>
            </a:r>
          </a:p>
          <a:p>
            <a:r>
              <a:rPr lang="en-US" b="1" dirty="0"/>
              <a:t>Provide information on air quality trends</a:t>
            </a:r>
          </a:p>
          <a:p>
            <a:r>
              <a:rPr lang="en-US" b="1" dirty="0"/>
              <a:t>Provide data for the evaluation of air quality models</a:t>
            </a:r>
          </a:p>
          <a:p>
            <a:r>
              <a:rPr lang="en-US" b="1" dirty="0"/>
              <a:t>Support research in public health and environment</a:t>
            </a:r>
          </a:p>
          <a:p>
            <a:r>
              <a:rPr lang="en-US" b="1" dirty="0"/>
              <a:t>Respond to emergencies and natural disasters</a:t>
            </a:r>
            <a:endParaRPr lang="en-US" sz="2800" b="1" dirty="0"/>
          </a:p>
        </p:txBody>
      </p:sp>
    </p:spTree>
    <p:extLst>
      <p:ext uri="{BB962C8B-B14F-4D97-AF65-F5344CB8AC3E}">
        <p14:creationId xmlns:p14="http://schemas.microsoft.com/office/powerpoint/2010/main" val="1068856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Table 2.2 Historical development of NAAQS for ozone </a:t>
            </a:r>
            <a:endParaRPr kumimoji="0" lang="en-US" altLang="en-US" sz="4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pic>
        <p:nvPicPr>
          <p:cNvPr id="102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050" y="1518646"/>
            <a:ext cx="11303900" cy="319602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0" y="21367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 name="Title 2"/>
          <p:cNvSpPr>
            <a:spLocks noGrp="1"/>
          </p:cNvSpPr>
          <p:nvPr>
            <p:ph type="title"/>
          </p:nvPr>
        </p:nvSpPr>
        <p:spPr>
          <a:xfrm>
            <a:off x="663103" y="101974"/>
            <a:ext cx="11353800" cy="931207"/>
          </a:xfrm>
        </p:spPr>
        <p:txBody>
          <a:bodyPr>
            <a:normAutofit/>
          </a:bodyPr>
          <a:lstStyle/>
          <a:p>
            <a:r>
              <a:rPr lang="en-US" dirty="0"/>
              <a:t>Historical Development of U.S. Ozone Standards</a:t>
            </a:r>
          </a:p>
        </p:txBody>
      </p:sp>
    </p:spTree>
    <p:extLst>
      <p:ext uri="{BB962C8B-B14F-4D97-AF65-F5344CB8AC3E}">
        <p14:creationId xmlns:p14="http://schemas.microsoft.com/office/powerpoint/2010/main" val="2970515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Table 2.2 Historical development of NAAQS for ozone </a:t>
            </a:r>
            <a:endParaRPr kumimoji="0" lang="en-US" altLang="en-US" sz="4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 name="Rectangle 3"/>
          <p:cNvSpPr>
            <a:spLocks noChangeArrowheads="1"/>
          </p:cNvSpPr>
          <p:nvPr/>
        </p:nvSpPr>
        <p:spPr bwMode="auto">
          <a:xfrm>
            <a:off x="0" y="21367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 name="Title 2"/>
          <p:cNvSpPr>
            <a:spLocks noGrp="1"/>
          </p:cNvSpPr>
          <p:nvPr>
            <p:ph type="title"/>
          </p:nvPr>
        </p:nvSpPr>
        <p:spPr>
          <a:xfrm>
            <a:off x="663103" y="101974"/>
            <a:ext cx="11353800" cy="931207"/>
          </a:xfrm>
        </p:spPr>
        <p:txBody>
          <a:bodyPr>
            <a:normAutofit/>
          </a:bodyPr>
          <a:lstStyle/>
          <a:p>
            <a:r>
              <a:rPr lang="en-US" dirty="0"/>
              <a:t>Historical Development of U.S. PM Standards</a:t>
            </a:r>
          </a:p>
        </p:txBody>
      </p:sp>
      <p:pic>
        <p:nvPicPr>
          <p:cNvPr id="6" name="Picture 5"/>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42468" y="1261311"/>
            <a:ext cx="8846671" cy="5450773"/>
          </a:xfrm>
          <a:prstGeom prst="rect">
            <a:avLst/>
          </a:prstGeom>
          <a:noFill/>
          <a:ln>
            <a:noFill/>
          </a:ln>
        </p:spPr>
      </p:pic>
    </p:spTree>
    <p:extLst>
      <p:ext uri="{BB962C8B-B14F-4D97-AF65-F5344CB8AC3E}">
        <p14:creationId xmlns:p14="http://schemas.microsoft.com/office/powerpoint/2010/main" val="3149608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153856"/>
            <a:ext cx="11353800" cy="931207"/>
          </a:xfrm>
        </p:spPr>
        <p:txBody>
          <a:bodyPr>
            <a:normAutofit/>
          </a:bodyPr>
          <a:lstStyle/>
          <a:p>
            <a:r>
              <a:rPr lang="en-US" dirty="0"/>
              <a:t>U.S. National Ambient Air Quality Standards</a:t>
            </a:r>
          </a:p>
        </p:txBody>
      </p:sp>
      <p:sp>
        <p:nvSpPr>
          <p:cNvPr id="4" name="Rectangle 3">
            <a:extLst>
              <a:ext uri="{FF2B5EF4-FFF2-40B4-BE49-F238E27FC236}">
                <a16:creationId xmlns:a16="http://schemas.microsoft.com/office/drawing/2014/main" id="{17F630E7-C28D-491C-BDA4-DB81C6329D6F}"/>
              </a:ext>
            </a:extLst>
          </p:cNvPr>
          <p:cNvSpPr/>
          <p:nvPr/>
        </p:nvSpPr>
        <p:spPr>
          <a:xfrm>
            <a:off x="651164" y="1741162"/>
            <a:ext cx="10432472" cy="584775"/>
          </a:xfrm>
          <a:prstGeom prst="rect">
            <a:avLst/>
          </a:prstGeom>
        </p:spPr>
        <p:txBody>
          <a:bodyPr wrap="square">
            <a:spAutoFit/>
          </a:bodyPr>
          <a:lstStyle/>
          <a:p>
            <a:endParaRPr lang="en-US" sz="3200" b="1" dirty="0"/>
          </a:p>
        </p:txBody>
      </p:sp>
      <p:sp>
        <p:nvSpPr>
          <p:cNvPr id="6" name="Rectangle 5"/>
          <p:cNvSpPr/>
          <p:nvPr/>
        </p:nvSpPr>
        <p:spPr>
          <a:xfrm>
            <a:off x="428017" y="1355388"/>
            <a:ext cx="10927404" cy="4832092"/>
          </a:xfrm>
          <a:prstGeom prst="rect">
            <a:avLst/>
          </a:prstGeom>
        </p:spPr>
        <p:txBody>
          <a:bodyPr wrap="square">
            <a:spAutoFit/>
          </a:bodyPr>
          <a:lstStyle/>
          <a:p>
            <a:pPr marL="457200" indent="-457200">
              <a:spcBef>
                <a:spcPct val="0"/>
              </a:spcBef>
              <a:buFont typeface="Arial" panose="020B0604020202020204" pitchFamily="34" charset="0"/>
              <a:buChar char="•"/>
            </a:pPr>
            <a:r>
              <a:rPr lang="en-US" altLang="en-US" sz="2800" b="1" dirty="0"/>
              <a:t>Air Pollution Control Philosophies</a:t>
            </a:r>
          </a:p>
          <a:p>
            <a:pPr>
              <a:spcBef>
                <a:spcPct val="0"/>
              </a:spcBef>
            </a:pPr>
            <a:r>
              <a:rPr lang="en-US" altLang="en-US" sz="2800" b="1" dirty="0"/>
              <a:t>-	Emission Standards</a:t>
            </a:r>
          </a:p>
          <a:p>
            <a:pPr>
              <a:spcBef>
                <a:spcPct val="0"/>
              </a:spcBef>
            </a:pPr>
            <a:r>
              <a:rPr lang="en-US" altLang="en-US" sz="2800" b="1" dirty="0"/>
              <a:t>-	Air Quality Standards</a:t>
            </a:r>
          </a:p>
          <a:p>
            <a:pPr>
              <a:spcBef>
                <a:spcPct val="0"/>
              </a:spcBef>
            </a:pPr>
            <a:r>
              <a:rPr lang="en-US" altLang="en-US" sz="2800" b="1" dirty="0"/>
              <a:t>-	Emission Taxes</a:t>
            </a:r>
          </a:p>
          <a:p>
            <a:pPr>
              <a:spcBef>
                <a:spcPct val="0"/>
              </a:spcBef>
            </a:pPr>
            <a:r>
              <a:rPr lang="en-US" altLang="en-US" sz="2800" b="1" dirty="0"/>
              <a:t>-	Cost-benefit Analysis</a:t>
            </a:r>
          </a:p>
          <a:p>
            <a:pPr marL="457200" indent="-457200">
              <a:spcBef>
                <a:spcPct val="0"/>
              </a:spcBef>
              <a:buFont typeface="Arial" panose="020B0604020202020204" pitchFamily="34" charset="0"/>
              <a:buChar char="•"/>
            </a:pPr>
            <a:r>
              <a:rPr lang="en-US" altLang="en-US" sz="2800" b="1" dirty="0"/>
              <a:t>Desirable Quality fro Air Quality Standards</a:t>
            </a:r>
          </a:p>
          <a:p>
            <a:pPr>
              <a:spcBef>
                <a:spcPct val="0"/>
              </a:spcBef>
            </a:pPr>
            <a:r>
              <a:rPr lang="en-US" altLang="en-US" sz="2800" b="1" dirty="0"/>
              <a:t>-	Cost Effectiveness</a:t>
            </a:r>
          </a:p>
          <a:p>
            <a:pPr>
              <a:spcBef>
                <a:spcPct val="0"/>
              </a:spcBef>
            </a:pPr>
            <a:r>
              <a:rPr lang="en-US" altLang="en-US" sz="2800" b="1" dirty="0"/>
              <a:t>-	Simplicity</a:t>
            </a:r>
          </a:p>
          <a:p>
            <a:pPr>
              <a:spcBef>
                <a:spcPct val="0"/>
              </a:spcBef>
            </a:pPr>
            <a:r>
              <a:rPr lang="en-US" altLang="en-US" sz="2800" b="1" dirty="0"/>
              <a:t>-	Enforceability</a:t>
            </a:r>
          </a:p>
          <a:p>
            <a:pPr>
              <a:spcBef>
                <a:spcPct val="0"/>
              </a:spcBef>
            </a:pPr>
            <a:r>
              <a:rPr lang="en-US" altLang="en-US" sz="2800" b="1" dirty="0"/>
              <a:t>-	Flexibility</a:t>
            </a:r>
          </a:p>
          <a:p>
            <a:pPr>
              <a:spcBef>
                <a:spcPct val="0"/>
              </a:spcBef>
            </a:pPr>
            <a:r>
              <a:rPr lang="en-US" altLang="en-US" sz="2800" b="1" dirty="0"/>
              <a:t>-	Evolutionary Ability</a:t>
            </a:r>
          </a:p>
        </p:txBody>
      </p:sp>
    </p:spTree>
    <p:extLst>
      <p:ext uri="{BB962C8B-B14F-4D97-AF65-F5344CB8AC3E}">
        <p14:creationId xmlns:p14="http://schemas.microsoft.com/office/powerpoint/2010/main" val="38025148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81519" y="1756"/>
            <a:ext cx="11353800" cy="931207"/>
          </a:xfrm>
        </p:spPr>
        <p:txBody>
          <a:bodyPr>
            <a:normAutofit/>
          </a:bodyPr>
          <a:lstStyle/>
          <a:p>
            <a:r>
              <a:rPr lang="en-US" dirty="0"/>
              <a:t>QA/QC Requirements for Compliance Monitoring</a:t>
            </a:r>
          </a:p>
        </p:txBody>
      </p:sp>
      <p:sp>
        <p:nvSpPr>
          <p:cNvPr id="4" name="Rectangle 3">
            <a:extLst>
              <a:ext uri="{FF2B5EF4-FFF2-40B4-BE49-F238E27FC236}">
                <a16:creationId xmlns:a16="http://schemas.microsoft.com/office/drawing/2014/main" id="{17F630E7-C28D-491C-BDA4-DB81C6329D6F}"/>
              </a:ext>
            </a:extLst>
          </p:cNvPr>
          <p:cNvSpPr/>
          <p:nvPr/>
        </p:nvSpPr>
        <p:spPr>
          <a:xfrm>
            <a:off x="651164" y="1741162"/>
            <a:ext cx="10432472" cy="584775"/>
          </a:xfrm>
          <a:prstGeom prst="rect">
            <a:avLst/>
          </a:prstGeom>
        </p:spPr>
        <p:txBody>
          <a:bodyPr wrap="square">
            <a:spAutoFit/>
          </a:bodyPr>
          <a:lstStyle/>
          <a:p>
            <a:endParaRPr lang="en-US" sz="3200" b="1" dirty="0"/>
          </a:p>
        </p:txBody>
      </p:sp>
      <p:sp>
        <p:nvSpPr>
          <p:cNvPr id="8" name="Rectangle 7"/>
          <p:cNvSpPr/>
          <p:nvPr/>
        </p:nvSpPr>
        <p:spPr>
          <a:xfrm>
            <a:off x="226979" y="1192532"/>
            <a:ext cx="11485123" cy="5324535"/>
          </a:xfrm>
          <a:prstGeom prst="rect">
            <a:avLst/>
          </a:prstGeom>
        </p:spPr>
        <p:txBody>
          <a:bodyPr wrap="square">
            <a:spAutoFit/>
          </a:bodyPr>
          <a:lstStyle/>
          <a:p>
            <a:pPr marL="457200" indent="-457200">
              <a:buFont typeface="Arial" panose="020B0604020202020204" pitchFamily="34" charset="0"/>
              <a:buChar char="•"/>
            </a:pPr>
            <a:r>
              <a:rPr lang="en-US" sz="2800" b="1" dirty="0"/>
              <a:t>Detectability (Determination of the Limit of Detection)</a:t>
            </a:r>
          </a:p>
          <a:p>
            <a:r>
              <a:rPr lang="en-US" sz="2400" dirty="0"/>
              <a:t>The low range critical value that a method-specific procedure can reliably discerns</a:t>
            </a:r>
          </a:p>
          <a:p>
            <a:pPr marL="457200" indent="-457200">
              <a:buFont typeface="Arial" panose="020B0604020202020204" pitchFamily="34" charset="0"/>
              <a:buChar char="•"/>
            </a:pPr>
            <a:r>
              <a:rPr lang="en-US" sz="2800" b="1" dirty="0"/>
              <a:t>Precision (within 10%)</a:t>
            </a:r>
          </a:p>
          <a:p>
            <a:r>
              <a:rPr lang="en-US" sz="2400" dirty="0"/>
              <a:t>The reproducibility of measurements as determined by collocated sampling using the same methods or by propagation of individual measurement errors determined by replicate analysis, blank analysis, and performance tests </a:t>
            </a:r>
          </a:p>
          <a:p>
            <a:pPr marL="457200" indent="-457200">
              <a:buFont typeface="Arial" panose="020B0604020202020204" pitchFamily="34" charset="0"/>
              <a:buChar char="•"/>
            </a:pPr>
            <a:r>
              <a:rPr lang="en-US" sz="2800" b="1" dirty="0"/>
              <a:t>Completeness (&gt;75%)</a:t>
            </a:r>
          </a:p>
          <a:p>
            <a:r>
              <a:rPr lang="en-US" sz="2400" dirty="0"/>
              <a:t>The percentage of valid data reported compared to the total number of samples that are scheduled to be collected during the sampling period. </a:t>
            </a:r>
          </a:p>
          <a:p>
            <a:pPr marL="457200" indent="-457200">
              <a:buFont typeface="Arial" panose="020B0604020202020204" pitchFamily="34" charset="0"/>
              <a:buChar char="•"/>
            </a:pPr>
            <a:r>
              <a:rPr lang="en-US" sz="2800" b="1" dirty="0"/>
              <a:t>Repeatability (QA/QC Samples)</a:t>
            </a:r>
          </a:p>
          <a:p>
            <a:r>
              <a:rPr lang="en-US" sz="2400" dirty="0"/>
              <a:t>Collocated samples for PM and NO</a:t>
            </a:r>
            <a:r>
              <a:rPr lang="en-US" sz="2400" baseline="-25000" dirty="0"/>
              <a:t>2</a:t>
            </a:r>
            <a:r>
              <a:rPr lang="en-US" sz="2400" dirty="0"/>
              <a:t> were further analyzed with the Pearson correlation analysis to evaluate possible bias resulted from the field protocols or laboratory analytical processes</a:t>
            </a:r>
          </a:p>
        </p:txBody>
      </p:sp>
      <p:sp>
        <p:nvSpPr>
          <p:cNvPr id="9" name="Rectangle 5"/>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ea typeface="PMingLiU" panose="02020500000000000000" pitchFamily="18" charset="-120"/>
                <a:cs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 name="Rectangle 6"/>
          <p:cNvSpPr>
            <a:spLocks noChangeArrowheads="1"/>
          </p:cNvSpPr>
          <p:nvPr/>
        </p:nvSpPr>
        <p:spPr bwMode="auto">
          <a:xfrm>
            <a:off x="0" y="11049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400" b="0" i="0" u="none" strike="noStrike" cap="none" normalizeH="0" baseline="0">
                <a:ln>
                  <a:noFill/>
                </a:ln>
                <a:solidFill>
                  <a:schemeClr val="tx1"/>
                </a:solidFill>
                <a:effectLst/>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67959557"/>
      </p:ext>
    </p:extLst>
  </p:cSld>
  <p:clrMapOvr>
    <a:masterClrMapping/>
  </p:clrMapOvr>
</p:sld>
</file>

<file path=ppt/theme/theme1.xml><?xml version="1.0" encoding="utf-8"?>
<a:theme xmlns:a="http://schemas.openxmlformats.org/drawingml/2006/main" name="Office Theme">
  <a:themeElements>
    <a:clrScheme name="Custom 12">
      <a:dk1>
        <a:srgbClr val="000000"/>
      </a:dk1>
      <a:lt1>
        <a:srgbClr val="FFFFFF"/>
      </a:lt1>
      <a:dk2>
        <a:srgbClr val="425B2A"/>
      </a:dk2>
      <a:lt2>
        <a:srgbClr val="E7E6E6"/>
      </a:lt2>
      <a:accent1>
        <a:srgbClr val="AECE3F"/>
      </a:accent1>
      <a:accent2>
        <a:srgbClr val="A0B73A"/>
      </a:accent2>
      <a:accent3>
        <a:srgbClr val="A5A5A5"/>
      </a:accent3>
      <a:accent4>
        <a:srgbClr val="FFC000"/>
      </a:accent4>
      <a:accent5>
        <a:srgbClr val="D4F0FF"/>
      </a:accent5>
      <a:accent6>
        <a:srgbClr val="AAD0D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1221</TotalTime>
  <Words>2971</Words>
  <Application>Microsoft Office PowerPoint</Application>
  <PresentationFormat>Widescreen</PresentationFormat>
  <Paragraphs>240</Paragraphs>
  <Slides>19</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Times New Roman</vt:lpstr>
      <vt:lpstr>Office Theme</vt:lpstr>
      <vt:lpstr>PowerPoint Presentation</vt:lpstr>
      <vt:lpstr>Lecture #5: Air Quality Monitoring and Use in Compliance Determination</vt:lpstr>
      <vt:lpstr>Introduction</vt:lpstr>
      <vt:lpstr>U.S. National Ambient Air Quality Standards</vt:lpstr>
      <vt:lpstr>Objectives of Federal and State Compliance Monitoring</vt:lpstr>
      <vt:lpstr>Historical Development of U.S. Ozone Standards</vt:lpstr>
      <vt:lpstr>Historical Development of U.S. PM Standards</vt:lpstr>
      <vt:lpstr>U.S. National Ambient Air Quality Standards</vt:lpstr>
      <vt:lpstr>QA/QC Requirements for Compliance Monitoring</vt:lpstr>
      <vt:lpstr>QA/QC Requirements for Compliance Monitoring</vt:lpstr>
      <vt:lpstr>Instrument Calibration</vt:lpstr>
      <vt:lpstr>Design of Ambient Air Monitoring</vt:lpstr>
      <vt:lpstr>Instrumentation for Compliance Air Monitoring</vt:lpstr>
      <vt:lpstr>Discussion</vt:lpstr>
      <vt:lpstr>Research Gaps and Future Directions</vt:lpstr>
      <vt:lpstr>Take-Home Messages</vt:lpstr>
      <vt:lpstr>References </vt:lpstr>
      <vt:lpstr>Reading List </vt:lpstr>
      <vt:lpstr>Acknowledgements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Glazener, Andrew</dc:creator>
  <cp:lastModifiedBy>Khreis, Haneen</cp:lastModifiedBy>
  <cp:revision>122</cp:revision>
  <dcterms:created xsi:type="dcterms:W3CDTF">2019-05-01T18:04:34Z</dcterms:created>
  <dcterms:modified xsi:type="dcterms:W3CDTF">2020-09-23T00:11:29Z</dcterms:modified>
</cp:coreProperties>
</file>