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45" r:id="rId2"/>
    <p:sldId id="446" r:id="rId3"/>
    <p:sldId id="457" r:id="rId4"/>
    <p:sldId id="466" r:id="rId5"/>
    <p:sldId id="467" r:id="rId6"/>
    <p:sldId id="468" r:id="rId7"/>
    <p:sldId id="469" r:id="rId8"/>
    <p:sldId id="470" r:id="rId9"/>
    <p:sldId id="471" r:id="rId10"/>
    <p:sldId id="472" r:id="rId11"/>
    <p:sldId id="473" r:id="rId12"/>
    <p:sldId id="480" r:id="rId13"/>
    <p:sldId id="474" r:id="rId14"/>
    <p:sldId id="475" r:id="rId15"/>
    <p:sldId id="476" r:id="rId16"/>
    <p:sldId id="479" r:id="rId17"/>
    <p:sldId id="477" r:id="rId18"/>
    <p:sldId id="478" r:id="rId19"/>
    <p:sldId id="459" r:id="rId20"/>
    <p:sldId id="460" r:id="rId21"/>
    <p:sldId id="461" r:id="rId22"/>
    <p:sldId id="462" r:id="rId23"/>
    <p:sldId id="4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i, Tara" initials="RT" lastIdx="8" clrIdx="0">
    <p:extLst>
      <p:ext uri="{19B8F6BF-5375-455C-9EA6-DF929625EA0E}">
        <p15:presenceInfo xmlns:p15="http://schemas.microsoft.com/office/powerpoint/2012/main" userId="S-1-5-21-1120367096-779962018-1349916565-4305653" providerId="AD"/>
      </p:ext>
    </p:extLst>
  </p:cmAuthor>
  <p:cmAuthor id="2" name="Sanchez, Kristen" initials="SK" lastIdx="12" clrIdx="1">
    <p:extLst>
      <p:ext uri="{19B8F6BF-5375-455C-9EA6-DF929625EA0E}">
        <p15:presenceInfo xmlns:p15="http://schemas.microsoft.com/office/powerpoint/2012/main" userId="S::K-Sanchez@tti.tamu.edu::acb85456-f2d6-4285-b4f9-49a945bb8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4597" autoAdjust="0"/>
  </p:normalViewPr>
  <p:slideViewPr>
    <p:cSldViewPr snapToGrid="0">
      <p:cViewPr varScale="1">
        <p:scale>
          <a:sx n="64" d="100"/>
          <a:sy n="64" d="100"/>
        </p:scale>
        <p:origin x="14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9082-FA5B-48AD-8C5A-6F96C6B1832A}" type="datetimeFigureOut">
              <a:rPr lang="en-US" smtClean="0"/>
              <a:t>9/22/2020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9E6D-00A9-4B64-8C3A-9DDF802CB60D}" type="slidenum">
              <a:rPr lang="en-US" smtClean="0"/>
              <a:t>‹#›</a:t>
            </a:fld>
            <a:endParaRPr lang="en-US" dirty="0"/>
          </a:p>
        </p:txBody>
      </p:sp>
    </p:spTree>
    <p:extLst>
      <p:ext uri="{BB962C8B-B14F-4D97-AF65-F5344CB8AC3E}">
        <p14:creationId xmlns:p14="http://schemas.microsoft.com/office/powerpoint/2010/main" val="37140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C129C-E094-44A9-9990-2FFEB90AEFE5}" type="slidenum">
              <a:rPr lang="en-US" smtClean="0"/>
              <a:t>1</a:t>
            </a:fld>
            <a:endParaRPr lang="en-US" dirty="0"/>
          </a:p>
        </p:txBody>
      </p:sp>
    </p:spTree>
    <p:extLst>
      <p:ext uri="{BB962C8B-B14F-4D97-AF65-F5344CB8AC3E}">
        <p14:creationId xmlns:p14="http://schemas.microsoft.com/office/powerpoint/2010/main" val="116566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research test vehicle has been set up for the field test. As shown in the figure, a real-time automotive radar system was installed in front to detect the relative distance and relative speed of the preceding vehicle. The on-board system receives position information via GPS, and vehicle dynamics information through on-board diagnostics (OBD). This vehicle was also equipped with a Dedicated Short Range Communication (DSRC) modem, an on-board computer, and a 7-inch automotive-grade display to serve as an artificial dashboard. The on-board computer acquired high-resolution vehicle dynamics data (e.g., instantaneous speed and RPM) from the CAN BUS via an OBD-II interface and parsed the SPaT and GID messages received from the DSRC modem at 10 Hz. Based on the GPS location and a developed map-matching algorithm, the vehicle’s distance-to- intersection is estimated. The radar detection data were also processed to estimate several key parameters related to the preceding vehicle along the same lane. The EAD algorithm integrated data from multiple sources to calculate the recommended vehicle trajectory. Key information for EAD was then delivered to the driver through the artificial dashboard display, and archived in the database every second. Another vehicle with similar size and engine condition (2.5 L 4-cylinder) was selected as baseline vehicle for uninformed drivers. A GPS-enabled tablet was linked with that vehicle by Bluetooth to receive OBD information.</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10</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activate the display of EAD speed, the vehicle has to be travelling within the DSRC communication range of the downstream intersection, and without the detection of preceding vehicles by the forward facing radar. Therefore, we first applied a range filter based on Table I to exclude trips out of the DSRC communication range. We then searched for the trip segments that are not significantly impacted by preceding vehicles. As the test corridor is a busy arterial even in the off-peak hour, it is difficult to find an approaching process without any preceding traffic or queues. We relax the criterion for EAD activated segments. When the vehicle approached a certain intersection within the DSRC coverage, if the EAD algorithm was activated and the target speed was displayed for more than 50% of that range (i.e. ), we considered this trip segment as an EAD activated segments. EAD was applied to about 22% of the entire mileage during the test. The corresponding trip segments for uninformed driver were also collected for comparison. As shown in Table III, EAD system reduced fuel consumption by 6%, and reduced 6% of CO2, 32% of CO, 30% of HC and 24% of NOx. For the uninformed driver, the fuel consumption per mile near the intersection is higher than that of the entire trip, due to frequent stop-and-go maneuvers and/or speed oscillation. With the help of EAD system, the fuel consumption and emissions per mile were slightly reduced below the average level of overall trips.</a:t>
            </a:r>
          </a:p>
        </p:txBody>
      </p:sp>
      <p:sp>
        <p:nvSpPr>
          <p:cNvPr id="4" name="Slide Number Placeholder 3"/>
          <p:cNvSpPr>
            <a:spLocks noGrp="1"/>
          </p:cNvSpPr>
          <p:nvPr>
            <p:ph type="sldNum" sz="quarter" idx="5"/>
          </p:nvPr>
        </p:nvSpPr>
        <p:spPr/>
        <p:txBody>
          <a:bodyPr/>
          <a:lstStyle/>
          <a:p>
            <a:fld id="{E8279E6D-00A9-4B64-8C3A-9DDF802CB60D}" type="slidenum">
              <a:rPr lang="en-US" smtClean="0"/>
              <a:t>11</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field implementation with a real passenger-vehicle is also conducted to validate the effectiveness of the proposed EAD system. The field testbed is located at the Federal Highway Administration’s (FHWA) Turner-Fairbank Highway Research Center (TFHRC) in McLean, Virginia using the Saxton Transportation Operations Laboratory (STOL) Intelligent Intersections. This testbed offers a sheltered traffic environment where the field test can be conducted with minimal safety risk and without disrupting live traffic operations.</a:t>
            </a:r>
          </a:p>
          <a:p>
            <a:endParaRPr lang="en-US" dirty="0"/>
          </a:p>
          <a:p>
            <a:r>
              <a:rPr lang="en-US" dirty="0"/>
              <a:t>The test vehicle is a production Cadillac SRX 2013, which is outfitted for automated throttle and brake control using hardware developed by the STOL and TORC Robotics. It is additionally equipped with a TORC PinPoint GPS unit, which integrates IMU and Dual Phase GPS solution for accurate localization. </a:t>
            </a:r>
          </a:p>
        </p:txBody>
      </p:sp>
      <p:sp>
        <p:nvSpPr>
          <p:cNvPr id="4" name="Slide Number Placeholder 3"/>
          <p:cNvSpPr>
            <a:spLocks noGrp="1"/>
          </p:cNvSpPr>
          <p:nvPr>
            <p:ph type="sldNum" sz="quarter" idx="5"/>
          </p:nvPr>
        </p:nvSpPr>
        <p:spPr/>
        <p:txBody>
          <a:bodyPr/>
          <a:lstStyle/>
          <a:p>
            <a:fld id="{E8279E6D-00A9-4B64-8C3A-9DDF802CB60D}" type="slidenum">
              <a:rPr lang="en-US" smtClean="0"/>
              <a:t>12</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Truck Eco-Drive project has multiple innovative features which are adaptive to the large-scale deployment of connected vehicles. 1) Communication over 4G network. We developed a server to receive and parse the SPAT information from signal controllers. This server also hosts the Truck Eco-Drive Planner which sends real time EAD speed recommendations to the DVI in the onboard tablet for display. We also considered the communication latency issue for 4G network and developed compensation algorithms to correct that. 2) Tablet-based onboard system. As we use 4G instead of DSRC signal for SPAT transmission and move the major computation load to the server, only a tablet is mounted in the truck for GPS acquirement, data transmission and Eco-Drive information display. The tablet-based system is more cost-effective and user-friendly when comparing with the EAD systems installed in previous tests. 3) Mobileye-based preceding vehicle warning system. We connected the onboard tablet with the Mobileye system equipped in the truck to provide collision avoidance notification to the drivers. </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13</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Truck Eco-Drive study, we create Vissim freight network with varying speed limit, traffic volume, truck ratio and CAV penetration rate. The tables show the emission reduction of equipped trucks from Truck Eco-Drive when the speed limit is 45mph. This study shows that EAD application is more effective in the light or mild traffic. There is no significant trend on energy savings per vehicle in term of the truck ratio or CAV penetration rate, but increasing the percentage of eco-drive trucks will reduce the system-wide energy consumption.</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14</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CACC takes advantage of V2V communications to allow CAVs to form platoons and be driven at harmonized speeds with shorter time headways between them. By sharing vehicle information such as acceleration, speed, and position in a distributed manner, CAVs in a certain communication range can cooperate with others to obtain the following benefits: 1) driving safety is increased since actuation time is shortened compared to manually driven, and downstream traffic can be broadcasted to following vehicles in advance; 2) roadway capacity is increased due to the reduction of time/distance headways between vehicles; and 3) energy consumption and pollutant emissions are reduced due to the reduction of unnecessary velocity changes and aerodynamic drag on following vehicles</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15</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Eco-Traffic Signal Timing</a:t>
            </a:r>
          </a:p>
          <a:p>
            <a:r>
              <a:rPr lang="en-US" dirty="0"/>
              <a:t>Similar to current traffic signal systems; however the application’s objective is to optimize the performance of traffic signals for the environment</a:t>
            </a:r>
          </a:p>
          <a:p>
            <a:r>
              <a:rPr lang="en-US" dirty="0"/>
              <a:t>Collects data from vehicles, such as vehicle location, speed, vehicle type, and emissions data using connected vehicle technologies</a:t>
            </a:r>
          </a:p>
          <a:p>
            <a:r>
              <a:rPr lang="en-US" dirty="0"/>
              <a:t>Processes these data to develop signal timing strategies focused on reducing fuel consumption and overall emissions at the intersection, along a corridor, or for a region</a:t>
            </a:r>
          </a:p>
          <a:p>
            <a:endParaRPr lang="en-US" dirty="0"/>
          </a:p>
          <a:p>
            <a:r>
              <a:rPr lang="en-US" dirty="0"/>
              <a:t>Eco-Traffic Signal Priority</a:t>
            </a:r>
          </a:p>
          <a:p>
            <a:r>
              <a:rPr lang="en-US" dirty="0"/>
              <a:t>Allows either transit or freight vehicles approaching a signalized intersection to request signal priority </a:t>
            </a:r>
          </a:p>
          <a:p>
            <a:r>
              <a:rPr lang="en-US" dirty="0"/>
              <a:t>Considers the vehicle’s location, speed, vehicle type (e.g., alternative fuel vehicles), and associated emissions to determine whether priority should be granted </a:t>
            </a:r>
          </a:p>
          <a:p>
            <a:r>
              <a:rPr lang="en-US" dirty="0"/>
              <a:t>Information from vehicles approaching the intersection, such as a transit vehicle’s adherence to its schedule, the passenger number on the transit vehicle, or weight of a truck is also considered in granting priority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Eco-Speed Harmonization</a:t>
            </a:r>
          </a:p>
          <a:p>
            <a:r>
              <a:rPr lang="en-US" dirty="0"/>
              <a:t>Collects traffic information and pollutant information using connected vehicle-to-infrastructure (V2I) communications </a:t>
            </a:r>
          </a:p>
          <a:p>
            <a:r>
              <a:rPr lang="en-US" dirty="0"/>
              <a:t>The application assists in maintaining flow, reducing unnecessary stops and starts, and maintaining consistent speeds near bottleneck and other disturbance areas</a:t>
            </a:r>
          </a:p>
          <a:p>
            <a:r>
              <a:rPr lang="en-US" dirty="0"/>
              <a:t>Receives V2I messages, the application calculates the optimal speed for the segment of freeway where the bottleneck, lane drop, or disturbance is occurring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16</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While the real-world testing and demonstration of CAVs to date has shown potential for emissions reduction in the near term, primarily as a result of improved vehicle and traffic operational efficiency, the long-term impacts of these technologies on traffic emissions are unclear as there is no real-world evidence at this time. One speculative long-term impact is that the expanded and inexpensive mobility provided by CAVs may cause increased trip frequency and, consequently, higher VMT. Wadud et al. (2016) estimated VMT increase of 4%–60% due to the reduced cost of drivers’ time. Meyer, Becker, Bösch, and Axhausen (2017) suggested that autonomous vehicles could increase accessibility in suburban areas by 10%–14%. Such an increase in accessibility may translate to urban sprawl and result in increased trip length. These uncertain yet potentially significant impacts of CAVs may result in an overall increase in emissions in the long run.</a:t>
            </a:r>
          </a:p>
          <a:p>
            <a:r>
              <a:rPr lang="en-US" sz="1200" b="0" i="0" u="none" strike="noStrike" kern="1200" baseline="0" dirty="0">
                <a:solidFill>
                  <a:schemeClr val="tx1"/>
                </a:solidFill>
                <a:latin typeface="+mn-lt"/>
                <a:ea typeface="+mn-ea"/>
                <a:cs typeface="+mn-cs"/>
              </a:rPr>
              <a:t>In addition, CAVs are expected to provide a new form of mobility to certain population groups that have largely been travel-restricted. These include, for example, children, the elderly, and people with a medical condition. Harper, Hendrickson, Mangones, and Samaras (2016) estimated that those population groups could increase the total VMT in the United States by 14%. Such an increase in travel activity could also mean an increase in the amount of time that these vulnerable population groups are exposed to traffic-related air pollution.</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17</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Effective under low CAV penetration rate, low average automation level</a:t>
            </a:r>
          </a:p>
          <a:p>
            <a:pPr marL="228600" indent="-228600">
              <a:buAutoNum type="arabicPeriod"/>
            </a:pPr>
            <a:r>
              <a:rPr lang="en-US" dirty="0"/>
              <a:t>Shared or private autonomous fleet</a:t>
            </a:r>
          </a:p>
          <a:p>
            <a:pPr marL="228600" indent="-228600">
              <a:buAutoNum type="arabicPeriod"/>
            </a:pPr>
            <a:r>
              <a:rPr lang="en-US" dirty="0"/>
              <a:t>Parking? Occupancy? Restriction of use?</a:t>
            </a:r>
          </a:p>
        </p:txBody>
      </p:sp>
      <p:sp>
        <p:nvSpPr>
          <p:cNvPr id="4" name="Slide Number Placeholder 3"/>
          <p:cNvSpPr>
            <a:spLocks noGrp="1"/>
          </p:cNvSpPr>
          <p:nvPr>
            <p:ph type="sldNum" sz="quarter" idx="5"/>
          </p:nvPr>
        </p:nvSpPr>
        <p:spPr/>
        <p:txBody>
          <a:bodyPr/>
          <a:lstStyle/>
          <a:p>
            <a:fld id="{E8279E6D-00A9-4B64-8C3A-9DDF802CB60D}" type="slidenum">
              <a:rPr lang="en-US" smtClean="0"/>
              <a:t>18</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79E6D-00A9-4B64-8C3A-9DDF802CB60D}" type="slidenum">
              <a:rPr lang="en-US" smtClean="0"/>
              <a:t>19</a:t>
            </a:fld>
            <a:endParaRPr lang="en-US" dirty="0"/>
          </a:p>
        </p:txBody>
      </p:sp>
    </p:spTree>
    <p:extLst>
      <p:ext uri="{BB962C8B-B14F-4D97-AF65-F5344CB8AC3E}">
        <p14:creationId xmlns:p14="http://schemas.microsoft.com/office/powerpoint/2010/main" val="241786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sz="1200" u="sng" kern="1200" dirty="0">
                <a:solidFill>
                  <a:schemeClr val="tx1"/>
                </a:solidFill>
                <a:effectLst/>
                <a:latin typeface="+mn-lt"/>
                <a:ea typeface="+mn-ea"/>
                <a:cs typeface="+mn-cs"/>
              </a:rPr>
              <a:t>Health Track (HT)—mainly targeted at urban planners, transportation planners, and engineers with limited knowledge of public health-related concepts;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u="sng" kern="1200" dirty="0">
                <a:solidFill>
                  <a:schemeClr val="tx1"/>
                </a:solidFill>
                <a:effectLst/>
                <a:latin typeface="+mn-lt"/>
                <a:ea typeface="+mn-ea"/>
                <a:cs typeface="+mn-cs"/>
              </a:rPr>
              <a:t>Transportation Track (TT)—mainly targeted at environmental epidemiologists and public health professionals with limited knowledge of transportation-related concepts; and;</a:t>
            </a:r>
          </a:p>
          <a:p>
            <a:pPr marL="685800" lvl="1" indent="-228600">
              <a:buFont typeface="+mj-lt"/>
              <a:buAutoNum type="arabicPeriod"/>
            </a:pPr>
            <a:r>
              <a:rPr lang="en-US" sz="1200" u="sng" kern="1200" dirty="0">
                <a:solidFill>
                  <a:schemeClr val="tx1"/>
                </a:solidFill>
                <a:effectLst/>
                <a:latin typeface="+mn-lt"/>
                <a:ea typeface="+mn-ea"/>
                <a:cs typeface="+mn-cs"/>
              </a:rPr>
              <a:t>Planning and Policy Track (PPT)—mainly targeted at planners, civil servants, and policy and decision makers with particular interest in the science-policy link.</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2</a:t>
            </a:fld>
            <a:endParaRPr lang="en-US" dirty="0"/>
          </a:p>
        </p:txBody>
      </p:sp>
    </p:spTree>
    <p:extLst>
      <p:ext uri="{BB962C8B-B14F-4D97-AF65-F5344CB8AC3E}">
        <p14:creationId xmlns:p14="http://schemas.microsoft.com/office/powerpoint/2010/main" val="105716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Transportation activities, including both goods and people movement, have been playing a crucial role in fossil fuel consumption and air pollutant emissions. In 2015, the United States consumed approximately 97.5 quadrillion BTUs (Quads) of energy, and 28.4% of this was used for transportation purposes. According to the estimation from U.S. Environmental Protection Agency (USEPA), transportation activities were responsible for about 26% of the total U.S. greenhouse gas (GHG) emissions in 2014. Meanwhile, in many areas, vehicle emissions have become the dominant source of air pollutants, including greenhouse gas (GHG), carbon monoxide (CO), volatile organic compound (VOCs), nitrogen oxides (NOx), particulate matter (PM), and polycyclic aromatic hydrocarbons (PAH).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save energy and reduce air pollutant emissions, more and more rigorous standards and regulations have been established as a strong driving force to promote motor vehicles’ fuel economy and reduce their tail-pipe emissions. On the other hand, the rapid development in vehicle automation and communication technologies promotes the prototype applications on eco-driving which improves the transportation energy efficiency by conducting smarter driving styles.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8279E6D-00A9-4B64-8C3A-9DDF802CB60D}" type="slidenum">
              <a:rPr lang="en-US" smtClean="0"/>
              <a:t>3</a:t>
            </a:fld>
            <a:endParaRPr lang="en-US" dirty="0"/>
          </a:p>
        </p:txBody>
      </p:sp>
    </p:spTree>
    <p:extLst>
      <p:ext uri="{BB962C8B-B14F-4D97-AF65-F5344CB8AC3E}">
        <p14:creationId xmlns:p14="http://schemas.microsoft.com/office/powerpoint/2010/main" val="1206834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 S. Department of Transportation (USDOT) leads the effort on investigating the efficiency and safety benefits by augmenting automated vehicle capabilities with connected vehicle technologies to enable cooperative automation. With wireless communications between vehicles and infrastructure or among vehicles, cooperative automation allows automated vehicles to share information and coordinate movements to enhance the safety, mobility and energy efficiency.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Connected Vehicles establishes communication among vehicles, the infrastructure, and other transportation participants. As an important complementary technology to support automation, vehicle-to-vehicle communication (V2V), vehicle-to-infrastructures communication (V2I), and communication with the surrounding environment (V2X) is expected to enhance the benefits of automation at all levels in safety, mobility and environmental sustainability. </a:t>
            </a:r>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4</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the rapid development of vehicle automation technology, the state and municipal governments and government agencies play a significant role in facilitating and regulating automated vehicle industry. Nevada was the first state to authorize the operation of autonomous vehicles in 2011. Since then, 29 states and Washington D. C. have enacted legislation related to autonomous vehicles, and Governors in 11 states have issued executive orders related to autonomous vehicles. California allows autonomous vehicle testing on public roads but asks the entities to report disengagements when the system hands back control to a safety driver proactively or passively. In the Autonomous Vehicle Disengagement Reports 2018, 28 companies reported 496 vehicles with over 2 million miles of autonomous driving and 143,720 disengagements encounters. The top five companies including Waymo, GM Cruise, Zoox, Nuro and Pony.AI reached more than 1,000 miles before a disengagement happened.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Based on the forecast from car manufactures, transportation network and information companies and market research firms, the expected rollout dates for Society of Automotive Engineers (SAE) Levels 4 and 5 automated vehicles ranged from late 2019 to 2023, as shown in the table.</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5</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AERIS - </a:t>
            </a:r>
            <a:r>
              <a:rPr lang="en-US" dirty="0"/>
              <a:t>Five years US DOT project</a:t>
            </a:r>
          </a:p>
          <a:p>
            <a:r>
              <a:rPr lang="en-US" dirty="0"/>
              <a:t>Vision: Cleaner air through smarter transportation</a:t>
            </a:r>
          </a:p>
          <a:p>
            <a:r>
              <a:rPr lang="en-US" dirty="0"/>
              <a:t>Research objectives</a:t>
            </a:r>
          </a:p>
          <a:p>
            <a:pPr lvl="1"/>
            <a:r>
              <a:rPr lang="en-US" dirty="0"/>
              <a:t>Identify connected vehicle applications that could provide environmental impact reduction benefits via reduced fuel use and efficiency impacts on emissions.</a:t>
            </a:r>
          </a:p>
          <a:p>
            <a:pPr lvl="1"/>
            <a:r>
              <a:rPr lang="en-US" dirty="0"/>
              <a:t>Facilitate and incentivize “green choices” by transportation service consumers (i.e., system users, system operators, policy decision makers, etc.).</a:t>
            </a:r>
          </a:p>
          <a:p>
            <a:pPr lvl="1"/>
            <a:r>
              <a:rPr lang="en-US" dirty="0"/>
              <a:t>Identify vehicle-to-vehicle (V2V), vehicle-to-infrastructure (V2I), and vehicle-to-grid (V2G) data (and other) exchanges via wireless technologies of various types.</a:t>
            </a:r>
          </a:p>
          <a:p>
            <a:pPr lvl="1"/>
            <a:r>
              <a:rPr lang="en-US" dirty="0"/>
              <a:t>Model and analyze connected vehicle applications to estimate the potential environmental impact reduction benefits.</a:t>
            </a:r>
          </a:p>
          <a:p>
            <a:pPr lvl="1"/>
            <a:r>
              <a:rPr lang="en-US" dirty="0"/>
              <a:t>Develop a prototype for one of the applications to test its efficacy and usefulness</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6</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Eco-Signal Operations focused on the connected vehicle technologies to reduce fuel consumption and emissions at signalized intersections, such as Eco-Approach and Departure at Signalized Intersections, Eco-Traffic Signal Timing, Eco-Traffic Signal Priority and Connected Eco-Driving. Eco-Lanes evaluates the feasibility and utility to design dedicated freeway lanes that encourage use from vehicles operating in connected eco-friendly ways, e.g. Eco-Cooperative Adaptive Cruise Control (Eco-CACC) and Eco-Speed Harmonization.</a:t>
            </a:r>
          </a:p>
        </p:txBody>
      </p:sp>
      <p:sp>
        <p:nvSpPr>
          <p:cNvPr id="4" name="Slide Number Placeholder 3"/>
          <p:cNvSpPr>
            <a:spLocks noGrp="1"/>
          </p:cNvSpPr>
          <p:nvPr>
            <p:ph type="sldNum" sz="quarter" idx="5"/>
          </p:nvPr>
        </p:nvSpPr>
        <p:spPr/>
        <p:txBody>
          <a:bodyPr/>
          <a:lstStyle/>
          <a:p>
            <a:fld id="{E8279E6D-00A9-4B64-8C3A-9DDF802CB60D}" type="slidenum">
              <a:rPr lang="en-US" smtClean="0"/>
              <a:t>7</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Among all the programs, Eco-Approach and Departure (EAD) at Signalized Intersections is particularly promising for fuel saving and emission reduction in urban area, as drivers would effectively reduce stops and idling and avoid unnecessary acceleration and deceleration by receiving SPaT information in advance. Connected eco-driving is also one of the most feasible pilot applications in the early stage of the CAV era, as it could show significant effect on fuel economy improvement under low penetration rate, even for a single vehicle that is communicable with the signal controller.</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8</a:t>
            </a:fld>
            <a:endParaRPr lang="en-US" dirty="0"/>
          </a:p>
        </p:txBody>
      </p:sp>
    </p:spTree>
    <p:extLst>
      <p:ext uri="{BB962C8B-B14F-4D97-AF65-F5344CB8AC3E}">
        <p14:creationId xmlns:p14="http://schemas.microsoft.com/office/powerpoint/2010/main" val="274784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maximum/minimum time-to-change for the current phase is extracted from SPaT message broadcasted by Road-side DSRC Unit (RSU). The distance to the intersection is calculated after map matching based on the current GPS location. Vehicle dynamics from the vehicle’s on-board diagnostics (OBD) port, and activity data of the preceding vehicle from a forward looking automotive radar are also collected by the EAD system. A vehicle trajectory planning algorithm is developed to provide speed recommendation based on the state of the subject vehicle, preceding vehicle, and upcoming traffic signal. To avoid distraction when the subject vehicle follows preceding vehicles, a state machine is introduced for governing the display of the recommended speed based on detection from radar. </a:t>
            </a:r>
          </a:p>
          <a:p>
            <a:endParaRPr lang="en-US" sz="1200" kern="1200" dirty="0">
              <a:solidFill>
                <a:schemeClr val="tx1"/>
              </a:solidFill>
              <a:effectLst/>
              <a:latin typeface="+mn-lt"/>
              <a:ea typeface="+mn-ea"/>
              <a:cs typeface="+mn-cs"/>
            </a:endParaRPr>
          </a:p>
          <a:p>
            <a:r>
              <a:rPr lang="en-US" dirty="0"/>
              <a:t>The following objectives are considered when developing the EAD algorithm: </a:t>
            </a:r>
          </a:p>
          <a:p>
            <a:r>
              <a:rPr lang="en-US" dirty="0"/>
              <a:t>1) Safety is the primary goal and basic requirement for any CV applications. In EAD algorithm, we set up multiple rules to guarantee that the vehicle can keep safe distance with preceding vehicles while obeying traffic rules, e.g. not speeding and not crossing on red; </a:t>
            </a:r>
          </a:p>
          <a:p>
            <a:r>
              <a:rPr lang="en-US" dirty="0"/>
              <a:t>2) The second objective is to avoid or minimize idling at the intersection; and </a:t>
            </a:r>
          </a:p>
          <a:p>
            <a:r>
              <a:rPr lang="en-US" dirty="0"/>
              <a:t>3) The third is to avoid unnecessary acceleration and deceleration. </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9</a:t>
            </a:fld>
            <a:endParaRPr lang="en-US" dirty="0"/>
          </a:p>
        </p:txBody>
      </p:sp>
    </p:spTree>
    <p:extLst>
      <p:ext uri="{BB962C8B-B14F-4D97-AF65-F5344CB8AC3E}">
        <p14:creationId xmlns:p14="http://schemas.microsoft.com/office/powerpoint/2010/main" val="2747849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41000"/>
            <a:extLst>
              <a:ext uri="{28A0092B-C50C-407E-A947-70E740481C1C}">
                <a14:useLocalDpi xmlns:a14="http://schemas.microsoft.com/office/drawing/2010/main"/>
              </a:ext>
            </a:extLst>
          </a:blip>
          <a:srcRect/>
          <a:stretch/>
        </p:blipFill>
        <p:spPr>
          <a:xfrm>
            <a:off x="0" y="1164831"/>
            <a:ext cx="12192000" cy="5715625"/>
          </a:xfrm>
          <a:prstGeom prst="rect">
            <a:avLst/>
          </a:prstGeom>
          <a:solidFill>
            <a:schemeClr val="bg1">
              <a:alpha val="13000"/>
            </a:schemeClr>
          </a:solidFill>
        </p:spPr>
      </p:pic>
      <p:sp>
        <p:nvSpPr>
          <p:cNvPr id="22" name="Rectangle 21"/>
          <p:cNvSpPr/>
          <p:nvPr userDrawn="1"/>
        </p:nvSpPr>
        <p:spPr>
          <a:xfrm>
            <a:off x="0" y="0"/>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6935" y="1585220"/>
            <a:ext cx="10515600" cy="477112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a:xfrm>
            <a:off x="838200" y="211167"/>
            <a:ext cx="10515600" cy="931207"/>
          </a:xfrm>
        </p:spPr>
        <p:txBody>
          <a:bodyPr/>
          <a:lstStyle>
            <a:lvl1pPr>
              <a:defRPr b="1">
                <a:solidFill>
                  <a:schemeClr val="tx2"/>
                </a:solidFill>
              </a:defRPr>
            </a:lvl1pPr>
          </a:lstStyle>
          <a:p>
            <a:r>
              <a:rPr lang="en-US" dirty="0"/>
              <a:t>Click to edit Master title style</a:t>
            </a:r>
          </a:p>
        </p:txBody>
      </p:sp>
      <p:sp>
        <p:nvSpPr>
          <p:cNvPr id="25" name="Right Triangle 24"/>
          <p:cNvSpPr/>
          <p:nvPr userDrawn="1"/>
        </p:nvSpPr>
        <p:spPr>
          <a:xfrm flipV="1">
            <a:off x="0" y="0"/>
            <a:ext cx="1205799" cy="1154880"/>
          </a:xfrm>
          <a:prstGeom prst="rtTriangle">
            <a:avLst/>
          </a:prstGeom>
          <a:solidFill>
            <a:srgbClr val="77862A">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0" y="1142374"/>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11" name="Rectangle 10"/>
          <p:cNvSpPr/>
          <p:nvPr userDrawn="1"/>
        </p:nvSpPr>
        <p:spPr>
          <a:xfrm>
            <a:off x="0" y="6812281"/>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p:cNvSpPr/>
          <p:nvPr userDrawn="1"/>
        </p:nvSpPr>
        <p:spPr>
          <a:xfrm>
            <a:off x="0" y="5715626"/>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251940" y="1709411"/>
            <a:ext cx="7472354" cy="193899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b="1" i="0" dirty="0">
                <a:solidFill>
                  <a:srgbClr val="425C2A"/>
                </a:solidFill>
                <a:latin typeface="Calibri" charset="0"/>
                <a:ea typeface="Calibri" charset="0"/>
                <a:cs typeface="Calibri" charset="0"/>
              </a:rPr>
              <a:t>Center</a:t>
            </a:r>
            <a:r>
              <a:rPr lang="en-US" sz="4000" b="1" i="0" baseline="0" dirty="0">
                <a:solidFill>
                  <a:srgbClr val="425C2A"/>
                </a:solidFill>
                <a:latin typeface="Calibri" charset="0"/>
                <a:ea typeface="Calibri" charset="0"/>
                <a:cs typeface="Calibri" charset="0"/>
              </a:rPr>
              <a:t> for Advancing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1" i="0" baseline="0" dirty="0">
                <a:solidFill>
                  <a:srgbClr val="425C2A"/>
                </a:solidFill>
                <a:latin typeface="Calibri" charset="0"/>
                <a:ea typeface="Calibri" charset="0"/>
                <a:cs typeface="Calibri" charset="0"/>
              </a:rPr>
              <a:t>in Transportation Emissions, Energy, and Health</a:t>
            </a:r>
            <a:endParaRPr lang="en-US" sz="4000" b="1" i="0" dirty="0">
              <a:solidFill>
                <a:srgbClr val="425C2A"/>
              </a:solidFill>
              <a:latin typeface="Calibri" charset="0"/>
              <a:ea typeface="Calibri" charset="0"/>
              <a:cs typeface="Calibri" charset="0"/>
            </a:endParaRPr>
          </a:p>
        </p:txBody>
      </p:sp>
      <p:sp>
        <p:nvSpPr>
          <p:cNvPr id="9" name="TextBox 8"/>
          <p:cNvSpPr txBox="1"/>
          <p:nvPr userDrawn="1"/>
        </p:nvSpPr>
        <p:spPr>
          <a:xfrm>
            <a:off x="4296441" y="3852163"/>
            <a:ext cx="7158183" cy="584775"/>
          </a:xfrm>
          <a:prstGeom prst="rect">
            <a:avLst/>
          </a:prstGeom>
          <a:noFill/>
        </p:spPr>
        <p:txBody>
          <a:bodyPr wrap="square" rtlCol="0">
            <a:spAutoFit/>
          </a:bodyPr>
          <a:lstStyle/>
          <a:p>
            <a:r>
              <a:rPr lang="en-US" sz="3200" b="0" i="0" kern="1200" dirty="0">
                <a:solidFill>
                  <a:srgbClr val="5E734A"/>
                </a:solidFill>
                <a:effectLst/>
                <a:latin typeface="+mn-lt"/>
                <a:ea typeface="+mn-ea"/>
                <a:cs typeface="+mn-cs"/>
              </a:rPr>
              <a:t>A USDOT University Transportation Center</a:t>
            </a:r>
            <a:endParaRPr lang="en-US" sz="4000" dirty="0">
              <a:solidFill>
                <a:srgbClr val="5E734A"/>
              </a:solidFill>
            </a:endParaRPr>
          </a:p>
        </p:txBody>
      </p:sp>
      <p:cxnSp>
        <p:nvCxnSpPr>
          <p:cNvPr id="10" name="Straight Connector 9"/>
          <p:cNvCxnSpPr/>
          <p:nvPr userDrawn="1"/>
        </p:nvCxnSpPr>
        <p:spPr>
          <a:xfrm>
            <a:off x="3937766" y="1857192"/>
            <a:ext cx="0" cy="2698837"/>
          </a:xfrm>
          <a:prstGeom prst="line">
            <a:avLst/>
          </a:prstGeom>
          <a:ln w="57150" cmpd="sng">
            <a:solidFill>
              <a:srgbClr val="91AC2C"/>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562664"/>
            <a:ext cx="12192000" cy="182811"/>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530" y="1592199"/>
            <a:ext cx="2835530" cy="2874076"/>
          </a:xfrm>
          <a:prstGeom prst="rect">
            <a:avLst/>
          </a:prstGeom>
        </p:spPr>
      </p:pic>
    </p:spTree>
    <p:extLst>
      <p:ext uri="{BB962C8B-B14F-4D97-AF65-F5344CB8AC3E}">
        <p14:creationId xmlns:p14="http://schemas.microsoft.com/office/powerpoint/2010/main" val="2763230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Right Triangle 11"/>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9" name="Rectangle 8"/>
          <p:cNvSpPr/>
          <p:nvPr userDrawn="1"/>
        </p:nvSpPr>
        <p:spPr>
          <a:xfrm>
            <a:off x="0" y="6841090"/>
            <a:ext cx="12192000" cy="56300"/>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ext uri="{BB962C8B-B14F-4D97-AF65-F5344CB8AC3E}">
        <p14:creationId xmlns:p14="http://schemas.microsoft.com/office/powerpoint/2010/main" val="3139607942"/>
      </p:ext>
    </p:extLst>
  </p:cSld>
  <p:clrMap bg1="lt1" tx1="dk1" bg2="lt2" tx2="dk2" accent1="accent1" accent2="accent2" accent3="accent3" accent4="accent4" accent5="accent5" accent6="accent6" hlink="hlink" folHlink="folHlink"/>
  <p:sldLayoutIdLst>
    <p:sldLayoutId id="2147483662"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haop@cert.ucr.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776721" y="5718844"/>
            <a:ext cx="3415279" cy="1134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solidFill>
                <a:schemeClr val="accent2">
                  <a:lumMod val="50000"/>
                </a:schemeClr>
              </a:solidFill>
              <a:latin typeface="+mn-lt"/>
            </a:endParaRPr>
          </a:p>
        </p:txBody>
      </p:sp>
      <p:sp>
        <p:nvSpPr>
          <p:cNvPr id="6" name="Rectangle 5"/>
          <p:cNvSpPr/>
          <p:nvPr/>
        </p:nvSpPr>
        <p:spPr>
          <a:xfrm>
            <a:off x="549326" y="6121505"/>
            <a:ext cx="2037417" cy="400110"/>
          </a:xfrm>
          <a:prstGeom prst="rect">
            <a:avLst/>
          </a:prstGeom>
        </p:spPr>
        <p:txBody>
          <a:bodyPr wrap="none">
            <a:spAutoFit/>
          </a:bodyPr>
          <a:lstStyle/>
          <a:p>
            <a:r>
              <a:rPr lang="en-US" sz="2000" b="1" dirty="0">
                <a:solidFill>
                  <a:srgbClr val="445436"/>
                </a:solidFill>
              </a:rPr>
              <a:t>www.carteeh.org</a:t>
            </a:r>
          </a:p>
        </p:txBody>
      </p:sp>
    </p:spTree>
    <p:extLst>
      <p:ext uri="{BB962C8B-B14F-4D97-AF65-F5344CB8AC3E}">
        <p14:creationId xmlns:p14="http://schemas.microsoft.com/office/powerpoint/2010/main" val="367138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a:extLst>
              <a:ext uri="{FF2B5EF4-FFF2-40B4-BE49-F238E27FC236}">
                <a16:creationId xmlns:a16="http://schemas.microsoft.com/office/drawing/2014/main" id="{2E9F0288-2730-4557-BF68-847029B6F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444" y="1238716"/>
            <a:ext cx="6536140" cy="54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Field Implementation of EAD</a:t>
            </a:r>
            <a:endParaRPr lang="en-US" dirty="0"/>
          </a:p>
        </p:txBody>
      </p:sp>
      <p:pic>
        <p:nvPicPr>
          <p:cNvPr id="3074" name="Picture 1">
            <a:extLst>
              <a:ext uri="{FF2B5EF4-FFF2-40B4-BE49-F238E27FC236}">
                <a16:creationId xmlns:a16="http://schemas.microsoft.com/office/drawing/2014/main" id="{51AA5226-05DA-4590-9FAA-11EE581A6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9755" y="1496113"/>
            <a:ext cx="3866600" cy="334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07C5EA8-7296-4174-B9B7-2745B0455E7D}"/>
              </a:ext>
            </a:extLst>
          </p:cNvPr>
          <p:cNvPicPr>
            <a:picLocks noChangeAspect="1"/>
          </p:cNvPicPr>
          <p:nvPr/>
        </p:nvPicPr>
        <p:blipFill>
          <a:blip r:embed="rId5"/>
          <a:stretch>
            <a:fillRect/>
          </a:stretch>
        </p:blipFill>
        <p:spPr>
          <a:xfrm>
            <a:off x="245182" y="2554608"/>
            <a:ext cx="2663773" cy="3240413"/>
          </a:xfrm>
          <a:prstGeom prst="rect">
            <a:avLst/>
          </a:prstGeom>
        </p:spPr>
      </p:pic>
      <p:sp>
        <p:nvSpPr>
          <p:cNvPr id="12" name="Rectangle 11">
            <a:extLst>
              <a:ext uri="{FF2B5EF4-FFF2-40B4-BE49-F238E27FC236}">
                <a16:creationId xmlns:a16="http://schemas.microsoft.com/office/drawing/2014/main" id="{EFA8A360-5740-497D-A1CD-C9B797EE7B8C}"/>
              </a:ext>
            </a:extLst>
          </p:cNvPr>
          <p:cNvSpPr/>
          <p:nvPr/>
        </p:nvSpPr>
        <p:spPr>
          <a:xfrm>
            <a:off x="659315" y="5706697"/>
            <a:ext cx="1687129" cy="369332"/>
          </a:xfrm>
          <a:prstGeom prst="rect">
            <a:avLst/>
          </a:prstGeom>
        </p:spPr>
        <p:txBody>
          <a:bodyPr wrap="none">
            <a:spAutoFit/>
          </a:bodyPr>
          <a:lstStyle/>
          <a:p>
            <a:r>
              <a:rPr lang="en-US" dirty="0"/>
              <a:t>Road-side setup</a:t>
            </a:r>
          </a:p>
        </p:txBody>
      </p:sp>
      <p:sp>
        <p:nvSpPr>
          <p:cNvPr id="19" name="Rectangle 18">
            <a:extLst>
              <a:ext uri="{FF2B5EF4-FFF2-40B4-BE49-F238E27FC236}">
                <a16:creationId xmlns:a16="http://schemas.microsoft.com/office/drawing/2014/main" id="{95A64C45-B31D-417F-8FE4-A82DF9438C30}"/>
              </a:ext>
            </a:extLst>
          </p:cNvPr>
          <p:cNvSpPr/>
          <p:nvPr/>
        </p:nvSpPr>
        <p:spPr>
          <a:xfrm>
            <a:off x="9296717" y="4838142"/>
            <a:ext cx="1888787" cy="369332"/>
          </a:xfrm>
          <a:prstGeom prst="rect">
            <a:avLst/>
          </a:prstGeom>
        </p:spPr>
        <p:txBody>
          <a:bodyPr wrap="none">
            <a:spAutoFit/>
          </a:bodyPr>
          <a:lstStyle/>
          <a:p>
            <a:r>
              <a:rPr lang="en-US" dirty="0"/>
              <a:t>Vehicle-side setup</a:t>
            </a:r>
          </a:p>
        </p:txBody>
      </p:sp>
      <p:sp>
        <p:nvSpPr>
          <p:cNvPr id="15" name="Rectangle 14">
            <a:extLst>
              <a:ext uri="{FF2B5EF4-FFF2-40B4-BE49-F238E27FC236}">
                <a16:creationId xmlns:a16="http://schemas.microsoft.com/office/drawing/2014/main" id="{EDE215CC-2F96-4C72-98E4-A4B69E326260}"/>
              </a:ext>
            </a:extLst>
          </p:cNvPr>
          <p:cNvSpPr/>
          <p:nvPr/>
        </p:nvSpPr>
        <p:spPr>
          <a:xfrm>
            <a:off x="9312602" y="6325727"/>
            <a:ext cx="2112180" cy="338554"/>
          </a:xfrm>
          <a:prstGeom prst="rect">
            <a:avLst/>
          </a:prstGeom>
        </p:spPr>
        <p:txBody>
          <a:bodyPr wrap="none">
            <a:spAutoFit/>
          </a:bodyPr>
          <a:lstStyle/>
          <a:p>
            <a:pPr algn="ctr"/>
            <a:r>
              <a:rPr lang="en-US" sz="1600" dirty="0"/>
              <a:t>Source: Hao et al, 2018</a:t>
            </a:r>
          </a:p>
        </p:txBody>
      </p:sp>
    </p:spTree>
    <p:extLst>
      <p:ext uri="{BB962C8B-B14F-4D97-AF65-F5344CB8AC3E}">
        <p14:creationId xmlns:p14="http://schemas.microsoft.com/office/powerpoint/2010/main" val="3289791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dirty="0"/>
              <a:t>Experiment Results</a:t>
            </a:r>
          </a:p>
        </p:txBody>
      </p:sp>
      <p:sp>
        <p:nvSpPr>
          <p:cNvPr id="15" name="Rectangle 14">
            <a:extLst>
              <a:ext uri="{FF2B5EF4-FFF2-40B4-BE49-F238E27FC236}">
                <a16:creationId xmlns:a16="http://schemas.microsoft.com/office/drawing/2014/main" id="{EDE215CC-2F96-4C72-98E4-A4B69E326260}"/>
              </a:ext>
            </a:extLst>
          </p:cNvPr>
          <p:cNvSpPr/>
          <p:nvPr/>
        </p:nvSpPr>
        <p:spPr>
          <a:xfrm>
            <a:off x="9312602" y="6325727"/>
            <a:ext cx="2112180" cy="338554"/>
          </a:xfrm>
          <a:prstGeom prst="rect">
            <a:avLst/>
          </a:prstGeom>
        </p:spPr>
        <p:txBody>
          <a:bodyPr wrap="none">
            <a:spAutoFit/>
          </a:bodyPr>
          <a:lstStyle/>
          <a:p>
            <a:pPr algn="ctr"/>
            <a:r>
              <a:rPr lang="en-US" sz="1600" dirty="0"/>
              <a:t>Source: Hao et al, 2018</a:t>
            </a:r>
          </a:p>
        </p:txBody>
      </p:sp>
      <p:pic>
        <p:nvPicPr>
          <p:cNvPr id="5" name="Picture 4">
            <a:extLst>
              <a:ext uri="{FF2B5EF4-FFF2-40B4-BE49-F238E27FC236}">
                <a16:creationId xmlns:a16="http://schemas.microsoft.com/office/drawing/2014/main" id="{FFC14FEE-E654-44A2-903C-44F8AFD4039A}"/>
              </a:ext>
            </a:extLst>
          </p:cNvPr>
          <p:cNvPicPr>
            <a:picLocks noChangeAspect="1"/>
          </p:cNvPicPr>
          <p:nvPr/>
        </p:nvPicPr>
        <p:blipFill>
          <a:blip r:embed="rId3"/>
          <a:stretch>
            <a:fillRect/>
          </a:stretch>
        </p:blipFill>
        <p:spPr>
          <a:xfrm>
            <a:off x="6321570" y="1374893"/>
            <a:ext cx="5498319" cy="3207353"/>
          </a:xfrm>
          <a:prstGeom prst="rect">
            <a:avLst/>
          </a:prstGeom>
        </p:spPr>
      </p:pic>
      <p:graphicFrame>
        <p:nvGraphicFramePr>
          <p:cNvPr id="6" name="Table 5">
            <a:extLst>
              <a:ext uri="{FF2B5EF4-FFF2-40B4-BE49-F238E27FC236}">
                <a16:creationId xmlns:a16="http://schemas.microsoft.com/office/drawing/2014/main" id="{32799C57-E823-435B-886D-FE513BD59B9E}"/>
              </a:ext>
            </a:extLst>
          </p:cNvPr>
          <p:cNvGraphicFramePr>
            <a:graphicFrameLocks noGrp="1"/>
          </p:cNvGraphicFramePr>
          <p:nvPr>
            <p:extLst>
              <p:ext uri="{D42A27DB-BD31-4B8C-83A1-F6EECF244321}">
                <p14:modId xmlns:p14="http://schemas.microsoft.com/office/powerpoint/2010/main" val="3758489624"/>
              </p:ext>
            </p:extLst>
          </p:nvPr>
        </p:nvGraphicFramePr>
        <p:xfrm>
          <a:off x="6321571" y="4814765"/>
          <a:ext cx="5498318" cy="1574646"/>
        </p:xfrm>
        <a:graphic>
          <a:graphicData uri="http://schemas.openxmlformats.org/drawingml/2006/table">
            <a:tbl>
              <a:tblPr firstRow="1" firstCol="1" bandRow="1">
                <a:tableStyleId>{5C22544A-7EE6-4342-B048-85BDC9FD1C3A}</a:tableStyleId>
              </a:tblPr>
              <a:tblGrid>
                <a:gridCol w="1323072">
                  <a:extLst>
                    <a:ext uri="{9D8B030D-6E8A-4147-A177-3AD203B41FA5}">
                      <a16:colId xmlns:a16="http://schemas.microsoft.com/office/drawing/2014/main" val="1352892415"/>
                    </a:ext>
                  </a:extLst>
                </a:gridCol>
                <a:gridCol w="857956">
                  <a:extLst>
                    <a:ext uri="{9D8B030D-6E8A-4147-A177-3AD203B41FA5}">
                      <a16:colId xmlns:a16="http://schemas.microsoft.com/office/drawing/2014/main" val="3138445134"/>
                    </a:ext>
                  </a:extLst>
                </a:gridCol>
                <a:gridCol w="712584">
                  <a:extLst>
                    <a:ext uri="{9D8B030D-6E8A-4147-A177-3AD203B41FA5}">
                      <a16:colId xmlns:a16="http://schemas.microsoft.com/office/drawing/2014/main" val="4059622819"/>
                    </a:ext>
                  </a:extLst>
                </a:gridCol>
                <a:gridCol w="804611">
                  <a:extLst>
                    <a:ext uri="{9D8B030D-6E8A-4147-A177-3AD203B41FA5}">
                      <a16:colId xmlns:a16="http://schemas.microsoft.com/office/drawing/2014/main" val="3798775875"/>
                    </a:ext>
                  </a:extLst>
                </a:gridCol>
                <a:gridCol w="853471">
                  <a:extLst>
                    <a:ext uri="{9D8B030D-6E8A-4147-A177-3AD203B41FA5}">
                      <a16:colId xmlns:a16="http://schemas.microsoft.com/office/drawing/2014/main" val="507827124"/>
                    </a:ext>
                  </a:extLst>
                </a:gridCol>
                <a:gridCol w="946624">
                  <a:extLst>
                    <a:ext uri="{9D8B030D-6E8A-4147-A177-3AD203B41FA5}">
                      <a16:colId xmlns:a16="http://schemas.microsoft.com/office/drawing/2014/main" val="1703477571"/>
                    </a:ext>
                  </a:extLst>
                </a:gridCol>
              </a:tblGrid>
              <a:tr h="586469">
                <a:tc>
                  <a:txBody>
                    <a:bodyPr/>
                    <a:lstStyle/>
                    <a:p>
                      <a:pPr marL="0" marR="0" indent="0" algn="just">
                        <a:lnSpc>
                          <a:spcPct val="95000"/>
                        </a:lnSpc>
                        <a:spcBef>
                          <a:spcPts val="0"/>
                        </a:spcBef>
                        <a:spcAft>
                          <a:spcPts val="0"/>
                        </a:spcAft>
                      </a:pPr>
                      <a:r>
                        <a:rPr lang="en-US" sz="1600" dirty="0">
                          <a:effectLst/>
                        </a:rPr>
                        <a:t>Driver</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indent="0" algn="just">
                        <a:lnSpc>
                          <a:spcPct val="95000"/>
                        </a:lnSpc>
                        <a:spcBef>
                          <a:spcPts val="0"/>
                        </a:spcBef>
                        <a:spcAft>
                          <a:spcPts val="0"/>
                        </a:spcAft>
                      </a:pPr>
                      <a:r>
                        <a:rPr lang="en-US" sz="1600" dirty="0">
                          <a:effectLst/>
                        </a:rPr>
                        <a:t>Fuel</a:t>
                      </a:r>
                    </a:p>
                    <a:p>
                      <a:pPr marL="0" marR="0" indent="0" algn="just">
                        <a:lnSpc>
                          <a:spcPct val="95000"/>
                        </a:lnSpc>
                        <a:spcBef>
                          <a:spcPts val="0"/>
                        </a:spcBef>
                        <a:spcAft>
                          <a:spcPts val="0"/>
                        </a:spcAft>
                      </a:pPr>
                      <a:r>
                        <a:rPr lang="en-US" sz="1600" dirty="0">
                          <a:effectLst/>
                        </a:rPr>
                        <a:t>(g/mile)</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indent="0" algn="just">
                        <a:lnSpc>
                          <a:spcPct val="95000"/>
                        </a:lnSpc>
                        <a:spcBef>
                          <a:spcPts val="0"/>
                        </a:spcBef>
                        <a:spcAft>
                          <a:spcPts val="0"/>
                        </a:spcAft>
                      </a:pPr>
                      <a:r>
                        <a:rPr lang="en-US" sz="1600" dirty="0">
                          <a:effectLst/>
                        </a:rPr>
                        <a:t>CO2</a:t>
                      </a:r>
                    </a:p>
                    <a:p>
                      <a:pPr marL="0" marR="0" indent="0" algn="just">
                        <a:lnSpc>
                          <a:spcPct val="95000"/>
                        </a:lnSpc>
                        <a:spcBef>
                          <a:spcPts val="0"/>
                        </a:spcBef>
                        <a:spcAft>
                          <a:spcPts val="0"/>
                        </a:spcAft>
                      </a:pPr>
                      <a:r>
                        <a:rPr lang="en-US" sz="1600" dirty="0">
                          <a:effectLst/>
                        </a:rPr>
                        <a:t>(g/mile)</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indent="0" algn="just">
                        <a:lnSpc>
                          <a:spcPct val="95000"/>
                        </a:lnSpc>
                        <a:spcBef>
                          <a:spcPts val="0"/>
                        </a:spcBef>
                        <a:spcAft>
                          <a:spcPts val="0"/>
                        </a:spcAft>
                      </a:pPr>
                      <a:r>
                        <a:rPr lang="en-US" sz="1600" dirty="0">
                          <a:effectLst/>
                        </a:rPr>
                        <a:t>CO</a:t>
                      </a:r>
                    </a:p>
                    <a:p>
                      <a:pPr marL="0" marR="0" indent="0" algn="just">
                        <a:lnSpc>
                          <a:spcPct val="95000"/>
                        </a:lnSpc>
                        <a:spcBef>
                          <a:spcPts val="0"/>
                        </a:spcBef>
                        <a:spcAft>
                          <a:spcPts val="0"/>
                        </a:spcAft>
                      </a:pPr>
                      <a:r>
                        <a:rPr lang="en-US" sz="1600" dirty="0">
                          <a:effectLst/>
                        </a:rPr>
                        <a:t>(g/mile)</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indent="0" algn="just">
                        <a:lnSpc>
                          <a:spcPct val="95000"/>
                        </a:lnSpc>
                        <a:spcBef>
                          <a:spcPts val="0"/>
                        </a:spcBef>
                        <a:spcAft>
                          <a:spcPts val="0"/>
                        </a:spcAft>
                      </a:pPr>
                      <a:r>
                        <a:rPr lang="en-US" sz="1600" dirty="0">
                          <a:effectLst/>
                        </a:rPr>
                        <a:t>HC</a:t>
                      </a:r>
                    </a:p>
                    <a:p>
                      <a:pPr marL="0" marR="0" indent="0" algn="just">
                        <a:lnSpc>
                          <a:spcPct val="95000"/>
                        </a:lnSpc>
                        <a:spcBef>
                          <a:spcPts val="0"/>
                        </a:spcBef>
                        <a:spcAft>
                          <a:spcPts val="0"/>
                        </a:spcAft>
                      </a:pPr>
                      <a:r>
                        <a:rPr lang="en-US" sz="1600" dirty="0">
                          <a:effectLst/>
                        </a:rPr>
                        <a:t>(g/mile)</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indent="0" algn="just">
                        <a:lnSpc>
                          <a:spcPct val="95000"/>
                        </a:lnSpc>
                        <a:spcBef>
                          <a:spcPts val="0"/>
                        </a:spcBef>
                        <a:spcAft>
                          <a:spcPts val="0"/>
                        </a:spcAft>
                      </a:pPr>
                      <a:r>
                        <a:rPr lang="en-US" sz="1600" dirty="0">
                          <a:effectLst/>
                        </a:rPr>
                        <a:t>NOx</a:t>
                      </a:r>
                    </a:p>
                    <a:p>
                      <a:pPr marL="0" marR="0" indent="0" algn="just">
                        <a:lnSpc>
                          <a:spcPct val="95000"/>
                        </a:lnSpc>
                        <a:spcBef>
                          <a:spcPts val="0"/>
                        </a:spcBef>
                        <a:spcAft>
                          <a:spcPts val="0"/>
                        </a:spcAft>
                      </a:pPr>
                      <a:r>
                        <a:rPr lang="en-US" sz="1600" dirty="0">
                          <a:effectLst/>
                        </a:rPr>
                        <a:t>(g/mile)</a:t>
                      </a:r>
                      <a:endParaRPr lang="en-US" sz="16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539196517"/>
                  </a:ext>
                </a:extLst>
              </a:tr>
              <a:tr h="293234">
                <a:tc>
                  <a:txBody>
                    <a:bodyPr/>
                    <a:lstStyle/>
                    <a:p>
                      <a:pPr marL="0" marR="0" indent="0" algn="just">
                        <a:lnSpc>
                          <a:spcPct val="95000"/>
                        </a:lnSpc>
                        <a:spcBef>
                          <a:spcPts val="0"/>
                        </a:spcBef>
                        <a:spcAft>
                          <a:spcPts val="600"/>
                        </a:spcAft>
                      </a:pPr>
                      <a:r>
                        <a:rPr lang="en-US" sz="1600" dirty="0">
                          <a:effectLst/>
                        </a:rPr>
                        <a:t>Informed</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101.3</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317.0</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2.48</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0.13</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0.27</a:t>
                      </a:r>
                      <a:endParaRPr lang="en-US" sz="16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1607217248"/>
                  </a:ext>
                </a:extLst>
              </a:tr>
              <a:tr h="293234">
                <a:tc>
                  <a:txBody>
                    <a:bodyPr/>
                    <a:lstStyle/>
                    <a:p>
                      <a:pPr marL="0" marR="0" indent="0" algn="just">
                        <a:lnSpc>
                          <a:spcPct val="95000"/>
                        </a:lnSpc>
                        <a:spcBef>
                          <a:spcPts val="0"/>
                        </a:spcBef>
                        <a:spcAft>
                          <a:spcPts val="600"/>
                        </a:spcAft>
                      </a:pPr>
                      <a:r>
                        <a:rPr lang="en-US" sz="1600" dirty="0">
                          <a:effectLst/>
                        </a:rPr>
                        <a:t>Uninformed</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107.9</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335.8</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3.66</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0.18</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0.35</a:t>
                      </a:r>
                      <a:endParaRPr lang="en-US" sz="16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863739151"/>
                  </a:ext>
                </a:extLst>
              </a:tr>
              <a:tr h="293234">
                <a:tc>
                  <a:txBody>
                    <a:bodyPr/>
                    <a:lstStyle/>
                    <a:p>
                      <a:pPr marL="0" marR="0" indent="0" algn="just">
                        <a:lnSpc>
                          <a:spcPct val="95000"/>
                        </a:lnSpc>
                        <a:spcBef>
                          <a:spcPts val="0"/>
                        </a:spcBef>
                        <a:spcAft>
                          <a:spcPts val="600"/>
                        </a:spcAft>
                      </a:pPr>
                      <a:r>
                        <a:rPr lang="en-US" sz="1600" dirty="0">
                          <a:effectLst/>
                        </a:rPr>
                        <a:t>Saving in %</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6.1</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5.6</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32.4</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29.7</a:t>
                      </a:r>
                      <a:endParaRPr lang="en-US" sz="16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indent="0" algn="just">
                        <a:lnSpc>
                          <a:spcPct val="95000"/>
                        </a:lnSpc>
                        <a:spcBef>
                          <a:spcPts val="0"/>
                        </a:spcBef>
                        <a:spcAft>
                          <a:spcPts val="600"/>
                        </a:spcAft>
                      </a:pPr>
                      <a:r>
                        <a:rPr lang="en-US" sz="1600" dirty="0">
                          <a:effectLst/>
                        </a:rPr>
                        <a:t>24.3</a:t>
                      </a:r>
                      <a:endParaRPr lang="en-US" sz="16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3275731324"/>
                  </a:ext>
                </a:extLst>
              </a:tr>
            </a:tbl>
          </a:graphicData>
        </a:graphic>
      </p:graphicFrame>
      <p:sp>
        <p:nvSpPr>
          <p:cNvPr id="16" name="Content Placeholder 1">
            <a:extLst>
              <a:ext uri="{FF2B5EF4-FFF2-40B4-BE49-F238E27FC236}">
                <a16:creationId xmlns:a16="http://schemas.microsoft.com/office/drawing/2014/main" id="{CC2CEAC2-BEF5-40FF-A959-85EC6C943992}"/>
              </a:ext>
            </a:extLst>
          </p:cNvPr>
          <p:cNvSpPr>
            <a:spLocks noGrp="1"/>
          </p:cNvSpPr>
          <p:nvPr>
            <p:ph idx="1"/>
          </p:nvPr>
        </p:nvSpPr>
        <p:spPr>
          <a:xfrm>
            <a:off x="816935" y="1585220"/>
            <a:ext cx="4768795" cy="4771129"/>
          </a:xfrm>
        </p:spPr>
        <p:txBody>
          <a:bodyPr>
            <a:normAutofit/>
          </a:bodyPr>
          <a:lstStyle/>
          <a:p>
            <a:pPr algn="just"/>
            <a:r>
              <a:rPr lang="en-US" sz="2400" dirty="0"/>
              <a:t>EAD smooths the trajectories and reduces the frequency of high acceleration and decertation. EAD also reduces the number of stops.</a:t>
            </a:r>
          </a:p>
          <a:p>
            <a:pPr algn="just"/>
            <a:r>
              <a:rPr lang="en-US" sz="2400" dirty="0"/>
              <a:t>Comprehensive Modal Emissions Model (CMEM) </a:t>
            </a:r>
            <a:r>
              <a:rPr lang="en-US" altLang="zh-CN" sz="2400" dirty="0"/>
              <a:t>is applied</a:t>
            </a:r>
            <a:r>
              <a:rPr lang="en-US" sz="2400" dirty="0"/>
              <a:t> to estimate fuel consumption and air pollutant emissions based on second-by-second trajectory collected from both vehicles. </a:t>
            </a:r>
          </a:p>
          <a:p>
            <a:pPr algn="just"/>
            <a:r>
              <a:rPr lang="en-US" sz="2400" dirty="0"/>
              <a:t>Significant emission reduction can be observed from road segment with EAD activated.</a:t>
            </a:r>
            <a:endParaRPr lang="en-GB" sz="2000" dirty="0"/>
          </a:p>
        </p:txBody>
      </p:sp>
      <p:sp>
        <p:nvSpPr>
          <p:cNvPr id="7" name="Arrow: Right 6">
            <a:extLst>
              <a:ext uri="{FF2B5EF4-FFF2-40B4-BE49-F238E27FC236}">
                <a16:creationId xmlns:a16="http://schemas.microsoft.com/office/drawing/2014/main" id="{555A2AF4-10C9-4CB7-900F-2C0A6F3C9051}"/>
              </a:ext>
            </a:extLst>
          </p:cNvPr>
          <p:cNvSpPr/>
          <p:nvPr/>
        </p:nvSpPr>
        <p:spPr>
          <a:xfrm>
            <a:off x="5585730" y="2212622"/>
            <a:ext cx="575526" cy="338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DF01420E-48F3-474E-AE8C-C53B1CB2C1A3}"/>
              </a:ext>
            </a:extLst>
          </p:cNvPr>
          <p:cNvSpPr/>
          <p:nvPr/>
        </p:nvSpPr>
        <p:spPr>
          <a:xfrm>
            <a:off x="5582667" y="5602088"/>
            <a:ext cx="575526" cy="338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2093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GlidePath - Partially Automated EAD system</a:t>
            </a:r>
            <a:endParaRPr lang="en-US" dirty="0"/>
          </a:p>
        </p:txBody>
      </p:sp>
      <p:pic>
        <p:nvPicPr>
          <p:cNvPr id="9" name="Picture 8">
            <a:extLst>
              <a:ext uri="{FF2B5EF4-FFF2-40B4-BE49-F238E27FC236}">
                <a16:creationId xmlns:a16="http://schemas.microsoft.com/office/drawing/2014/main" id="{63F41DB3-8D25-465A-B8FD-2DB85595869A}"/>
              </a:ext>
            </a:extLst>
          </p:cNvPr>
          <p:cNvPicPr>
            <a:picLocks noChangeAspect="1"/>
          </p:cNvPicPr>
          <p:nvPr/>
        </p:nvPicPr>
        <p:blipFill>
          <a:blip r:embed="rId3"/>
          <a:stretch>
            <a:fillRect/>
          </a:stretch>
        </p:blipFill>
        <p:spPr>
          <a:xfrm>
            <a:off x="6620962" y="1314156"/>
            <a:ext cx="4614672" cy="2124984"/>
          </a:xfrm>
          <a:prstGeom prst="rect">
            <a:avLst/>
          </a:prstGeom>
        </p:spPr>
      </p:pic>
      <p:pic>
        <p:nvPicPr>
          <p:cNvPr id="11" name="Picture 10">
            <a:extLst>
              <a:ext uri="{FF2B5EF4-FFF2-40B4-BE49-F238E27FC236}">
                <a16:creationId xmlns:a16="http://schemas.microsoft.com/office/drawing/2014/main" id="{BC66BD54-CF66-451D-9B74-3C90E6D02F7C}"/>
              </a:ext>
            </a:extLst>
          </p:cNvPr>
          <p:cNvPicPr>
            <a:picLocks noChangeAspect="1"/>
          </p:cNvPicPr>
          <p:nvPr/>
        </p:nvPicPr>
        <p:blipFill rotWithShape="1">
          <a:blip r:embed="rId4">
            <a:extLst>
              <a:ext uri="{28A0092B-C50C-407E-A947-70E740481C1C}">
                <a14:useLocalDpi xmlns:a14="http://schemas.microsoft.com/office/drawing/2010/main" val="0"/>
              </a:ext>
            </a:extLst>
          </a:blip>
          <a:srcRect l="9923" t="19963" b="9170"/>
          <a:stretch/>
        </p:blipFill>
        <p:spPr bwMode="auto">
          <a:xfrm>
            <a:off x="6620962" y="3727762"/>
            <a:ext cx="4614672" cy="2272612"/>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4BF9215E-9965-415E-877B-58DEDDB2C0E3}"/>
              </a:ext>
            </a:extLst>
          </p:cNvPr>
          <p:cNvSpPr>
            <a:spLocks noChangeAspect="1"/>
          </p:cNvSpPr>
          <p:nvPr/>
        </p:nvSpPr>
        <p:spPr>
          <a:xfrm>
            <a:off x="7822995" y="3389323"/>
            <a:ext cx="2726357" cy="369332"/>
          </a:xfrm>
          <a:prstGeom prst="rect">
            <a:avLst/>
          </a:prstGeom>
        </p:spPr>
        <p:txBody>
          <a:bodyPr wrap="square">
            <a:spAutoFit/>
          </a:bodyPr>
          <a:lstStyle/>
          <a:p>
            <a:r>
              <a:rPr lang="en-US" altLang="en-US" dirty="0"/>
              <a:t>GlidePath Test Route </a:t>
            </a:r>
            <a:endParaRPr lang="en-US" dirty="0"/>
          </a:p>
        </p:txBody>
      </p:sp>
      <p:sp>
        <p:nvSpPr>
          <p:cNvPr id="14" name="Rectangle 13">
            <a:extLst>
              <a:ext uri="{FF2B5EF4-FFF2-40B4-BE49-F238E27FC236}">
                <a16:creationId xmlns:a16="http://schemas.microsoft.com/office/drawing/2014/main" id="{08463629-7457-4003-BF58-3E953E74B354}"/>
              </a:ext>
            </a:extLst>
          </p:cNvPr>
          <p:cNvSpPr>
            <a:spLocks noChangeAspect="1"/>
          </p:cNvSpPr>
          <p:nvPr/>
        </p:nvSpPr>
        <p:spPr>
          <a:xfrm>
            <a:off x="7781290" y="6000374"/>
            <a:ext cx="2601201" cy="369332"/>
          </a:xfrm>
          <a:prstGeom prst="rect">
            <a:avLst/>
          </a:prstGeom>
        </p:spPr>
        <p:txBody>
          <a:bodyPr wrap="square">
            <a:spAutoFit/>
          </a:bodyPr>
          <a:lstStyle/>
          <a:p>
            <a:r>
              <a:rPr lang="en-US" altLang="zh-CN" dirty="0"/>
              <a:t>GlidePath </a:t>
            </a:r>
            <a:r>
              <a:rPr lang="en-US" altLang="en-US" dirty="0"/>
              <a:t>Test Vehicle</a:t>
            </a:r>
            <a:endParaRPr lang="en-US" dirty="0"/>
          </a:p>
        </p:txBody>
      </p:sp>
      <p:pic>
        <p:nvPicPr>
          <p:cNvPr id="16" name="Picture 15">
            <a:extLst>
              <a:ext uri="{FF2B5EF4-FFF2-40B4-BE49-F238E27FC236}">
                <a16:creationId xmlns:a16="http://schemas.microsoft.com/office/drawing/2014/main" id="{DCBA1EC7-A6A6-4443-A596-7093E378563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8597" y="1314156"/>
            <a:ext cx="6018193" cy="4686218"/>
          </a:xfrm>
          <a:prstGeom prst="rect">
            <a:avLst/>
          </a:prstGeom>
          <a:noFill/>
          <a:ln>
            <a:noFill/>
          </a:ln>
        </p:spPr>
      </p:pic>
      <p:sp>
        <p:nvSpPr>
          <p:cNvPr id="2" name="Rectangle 1">
            <a:extLst>
              <a:ext uri="{FF2B5EF4-FFF2-40B4-BE49-F238E27FC236}">
                <a16:creationId xmlns:a16="http://schemas.microsoft.com/office/drawing/2014/main" id="{F73943E7-BE01-4E86-9A20-6E3585FD72C2}"/>
              </a:ext>
            </a:extLst>
          </p:cNvPr>
          <p:cNvSpPr/>
          <p:nvPr/>
        </p:nvSpPr>
        <p:spPr>
          <a:xfrm>
            <a:off x="956366" y="6000374"/>
            <a:ext cx="5328687" cy="646331"/>
          </a:xfrm>
          <a:prstGeom prst="rect">
            <a:avLst/>
          </a:prstGeom>
        </p:spPr>
        <p:txBody>
          <a:bodyPr wrap="square">
            <a:spAutoFit/>
          </a:bodyPr>
          <a:lstStyle/>
          <a:p>
            <a:r>
              <a:rPr lang="en-GB" dirty="0"/>
              <a:t>System Diagram of </a:t>
            </a:r>
            <a:r>
              <a:rPr lang="en-US" dirty="0"/>
              <a:t>Cooperative Automation Research Mobility Applications (CARMA) platform </a:t>
            </a:r>
          </a:p>
        </p:txBody>
      </p:sp>
      <p:sp>
        <p:nvSpPr>
          <p:cNvPr id="17" name="Rectangle 16">
            <a:extLst>
              <a:ext uri="{FF2B5EF4-FFF2-40B4-BE49-F238E27FC236}">
                <a16:creationId xmlns:a16="http://schemas.microsoft.com/office/drawing/2014/main" id="{C48075AB-32C0-4470-B769-88DAC3769585}"/>
              </a:ext>
            </a:extLst>
          </p:cNvPr>
          <p:cNvSpPr/>
          <p:nvPr/>
        </p:nvSpPr>
        <p:spPr>
          <a:xfrm>
            <a:off x="9585638" y="6245750"/>
            <a:ext cx="1593706" cy="369332"/>
          </a:xfrm>
          <a:prstGeom prst="rect">
            <a:avLst/>
          </a:prstGeom>
        </p:spPr>
        <p:txBody>
          <a:bodyPr wrap="none">
            <a:spAutoFit/>
          </a:bodyPr>
          <a:lstStyle/>
          <a:p>
            <a:r>
              <a:rPr lang="en-US" dirty="0"/>
              <a:t>Source: USDOT</a:t>
            </a:r>
          </a:p>
        </p:txBody>
      </p:sp>
    </p:spTree>
    <p:extLst>
      <p:ext uri="{BB962C8B-B14F-4D97-AF65-F5344CB8AC3E}">
        <p14:creationId xmlns:p14="http://schemas.microsoft.com/office/powerpoint/2010/main" val="370111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Truck Eco-Drive</a:t>
            </a:r>
            <a:endParaRPr lang="en-US" dirty="0"/>
          </a:p>
        </p:txBody>
      </p:sp>
      <p:sp>
        <p:nvSpPr>
          <p:cNvPr id="14" name="Content Placeholder 1">
            <a:extLst>
              <a:ext uri="{FF2B5EF4-FFF2-40B4-BE49-F238E27FC236}">
                <a16:creationId xmlns:a16="http://schemas.microsoft.com/office/drawing/2014/main" id="{5509FBA0-7CBA-45EE-8C3F-D6E22E0B8345}"/>
              </a:ext>
            </a:extLst>
          </p:cNvPr>
          <p:cNvSpPr>
            <a:spLocks noGrp="1"/>
          </p:cNvSpPr>
          <p:nvPr>
            <p:ph idx="1"/>
          </p:nvPr>
        </p:nvSpPr>
        <p:spPr>
          <a:xfrm>
            <a:off x="816935" y="1585220"/>
            <a:ext cx="4768795" cy="4771129"/>
          </a:xfrm>
        </p:spPr>
        <p:txBody>
          <a:bodyPr>
            <a:normAutofit/>
          </a:bodyPr>
          <a:lstStyle/>
          <a:p>
            <a:pPr algn="just"/>
            <a:r>
              <a:rPr lang="en-US" sz="2400" dirty="0"/>
              <a:t>Emissions from on-road trucks play as a major contributor to the deteriorating air quality.</a:t>
            </a:r>
          </a:p>
          <a:p>
            <a:pPr algn="just"/>
            <a:r>
              <a:rPr lang="en-US" sz="2400" dirty="0"/>
              <a:t>EAD is particularly beneficial to heavy-duty trucks as:</a:t>
            </a:r>
            <a:endParaRPr lang="en-US" sz="2000" dirty="0"/>
          </a:p>
          <a:p>
            <a:pPr lvl="1" algn="just"/>
            <a:r>
              <a:rPr lang="en-US" sz="2000" dirty="0"/>
              <a:t>Greater level of energy and emission benefits due to lower power-to-weight ratio and high emission rate when accelerating from a stop. </a:t>
            </a:r>
          </a:p>
          <a:p>
            <a:pPr lvl="1" algn="just"/>
            <a:r>
              <a:rPr lang="en-US" sz="2000" dirty="0"/>
              <a:t>Drayage trucks operate mostly on surface streets with many signals</a:t>
            </a:r>
            <a:endParaRPr lang="en-US" sz="2400" dirty="0"/>
          </a:p>
          <a:p>
            <a:pPr algn="just"/>
            <a:r>
              <a:rPr lang="en-US" sz="2400" dirty="0"/>
              <a:t>Figures on the right show the system architecture and setup of truck eco-drive system.</a:t>
            </a:r>
          </a:p>
          <a:p>
            <a:pPr algn="just"/>
            <a:endParaRPr lang="en-US" sz="2400" dirty="0"/>
          </a:p>
        </p:txBody>
      </p:sp>
      <p:pic>
        <p:nvPicPr>
          <p:cNvPr id="2" name="Picture 1">
            <a:extLst>
              <a:ext uri="{FF2B5EF4-FFF2-40B4-BE49-F238E27FC236}">
                <a16:creationId xmlns:a16="http://schemas.microsoft.com/office/drawing/2014/main" id="{E3224117-DAE5-45EB-8746-54EC426E1147}"/>
              </a:ext>
            </a:extLst>
          </p:cNvPr>
          <p:cNvPicPr>
            <a:picLocks noChangeAspect="1"/>
          </p:cNvPicPr>
          <p:nvPr/>
        </p:nvPicPr>
        <p:blipFill>
          <a:blip r:embed="rId3"/>
          <a:stretch>
            <a:fillRect/>
          </a:stretch>
        </p:blipFill>
        <p:spPr>
          <a:xfrm>
            <a:off x="5870222" y="1585220"/>
            <a:ext cx="5985944" cy="4535296"/>
          </a:xfrm>
          <a:prstGeom prst="rect">
            <a:avLst/>
          </a:prstGeom>
        </p:spPr>
      </p:pic>
      <p:sp>
        <p:nvSpPr>
          <p:cNvPr id="16" name="Rectangle 15">
            <a:extLst>
              <a:ext uri="{FF2B5EF4-FFF2-40B4-BE49-F238E27FC236}">
                <a16:creationId xmlns:a16="http://schemas.microsoft.com/office/drawing/2014/main" id="{379D076C-1389-4F8D-A678-DB86EAF4A855}"/>
              </a:ext>
            </a:extLst>
          </p:cNvPr>
          <p:cNvSpPr/>
          <p:nvPr/>
        </p:nvSpPr>
        <p:spPr>
          <a:xfrm>
            <a:off x="8863194" y="6120516"/>
            <a:ext cx="2254143" cy="338554"/>
          </a:xfrm>
          <a:prstGeom prst="rect">
            <a:avLst/>
          </a:prstGeom>
        </p:spPr>
        <p:txBody>
          <a:bodyPr wrap="none">
            <a:spAutoFit/>
          </a:bodyPr>
          <a:lstStyle/>
          <a:p>
            <a:pPr algn="ctr"/>
            <a:r>
              <a:rPr lang="en-US" sz="1600" dirty="0"/>
              <a:t>Source: Wang et al, 2019</a:t>
            </a:r>
          </a:p>
        </p:txBody>
      </p:sp>
    </p:spTree>
    <p:extLst>
      <p:ext uri="{BB962C8B-B14F-4D97-AF65-F5344CB8AC3E}">
        <p14:creationId xmlns:p14="http://schemas.microsoft.com/office/powerpoint/2010/main" val="188982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Microsimulation results</a:t>
            </a:r>
            <a:endParaRPr lang="en-US" dirty="0"/>
          </a:p>
        </p:txBody>
      </p:sp>
      <p:sp>
        <p:nvSpPr>
          <p:cNvPr id="14" name="Content Placeholder 1">
            <a:extLst>
              <a:ext uri="{FF2B5EF4-FFF2-40B4-BE49-F238E27FC236}">
                <a16:creationId xmlns:a16="http://schemas.microsoft.com/office/drawing/2014/main" id="{5509FBA0-7CBA-45EE-8C3F-D6E22E0B8345}"/>
              </a:ext>
            </a:extLst>
          </p:cNvPr>
          <p:cNvSpPr>
            <a:spLocks noGrp="1"/>
          </p:cNvSpPr>
          <p:nvPr>
            <p:ph idx="1"/>
          </p:nvPr>
        </p:nvSpPr>
        <p:spPr>
          <a:xfrm>
            <a:off x="816935" y="1585220"/>
            <a:ext cx="5391954" cy="4771129"/>
          </a:xfrm>
        </p:spPr>
        <p:txBody>
          <a:bodyPr>
            <a:normAutofit/>
          </a:bodyPr>
          <a:lstStyle/>
          <a:p>
            <a:pPr algn="just"/>
            <a:r>
              <a:rPr lang="en-US" sz="2400" dirty="0"/>
              <a:t>We create VISSIM freight network with varying speed limit, traffic volume, truck ratio and CAV penetration rate to test Truck Eco-Drive algorithms</a:t>
            </a:r>
          </a:p>
          <a:p>
            <a:pPr algn="just"/>
            <a:r>
              <a:rPr lang="en-US" sz="2400" dirty="0"/>
              <a:t>EAD application is more effective in the light or mild traffic, in term of CO</a:t>
            </a:r>
            <a:r>
              <a:rPr lang="en-US" sz="2400" baseline="-25000" dirty="0"/>
              <a:t>2</a:t>
            </a:r>
            <a:r>
              <a:rPr lang="en-US" sz="2400" dirty="0"/>
              <a:t> reduction and NOx reduction.</a:t>
            </a:r>
          </a:p>
          <a:p>
            <a:pPr algn="just"/>
            <a:r>
              <a:rPr lang="en-US" altLang="zh-CN" sz="2400" dirty="0"/>
              <a:t>There is no significant trend on emission reduction per vehicle in term of the truck ratio or CAV penetration rate but increasing the percentage of eco-drive trucks will reduce the system-wide emissions.</a:t>
            </a:r>
          </a:p>
        </p:txBody>
      </p:sp>
      <p:graphicFrame>
        <p:nvGraphicFramePr>
          <p:cNvPr id="4" name="Table 3">
            <a:extLst>
              <a:ext uri="{FF2B5EF4-FFF2-40B4-BE49-F238E27FC236}">
                <a16:creationId xmlns:a16="http://schemas.microsoft.com/office/drawing/2014/main" id="{EAF53873-D1BD-4C6F-8C2B-5D4163D2CE70}"/>
              </a:ext>
            </a:extLst>
          </p:cNvPr>
          <p:cNvGraphicFramePr>
            <a:graphicFrameLocks noGrp="1"/>
          </p:cNvGraphicFramePr>
          <p:nvPr>
            <p:extLst>
              <p:ext uri="{D42A27DB-BD31-4B8C-83A1-F6EECF244321}">
                <p14:modId xmlns:p14="http://schemas.microsoft.com/office/powerpoint/2010/main" val="770480116"/>
              </p:ext>
            </p:extLst>
          </p:nvPr>
        </p:nvGraphicFramePr>
        <p:xfrm>
          <a:off x="6465645" y="1890580"/>
          <a:ext cx="5263510" cy="1645920"/>
        </p:xfrm>
        <a:graphic>
          <a:graphicData uri="http://schemas.openxmlformats.org/drawingml/2006/table">
            <a:tbl>
              <a:tblPr firstRow="1" firstCol="1" bandRow="1">
                <a:tableStyleId>{5C22544A-7EE6-4342-B048-85BDC9FD1C3A}</a:tableStyleId>
              </a:tblPr>
              <a:tblGrid>
                <a:gridCol w="1377320">
                  <a:extLst>
                    <a:ext uri="{9D8B030D-6E8A-4147-A177-3AD203B41FA5}">
                      <a16:colId xmlns:a16="http://schemas.microsoft.com/office/drawing/2014/main" val="2196455870"/>
                    </a:ext>
                  </a:extLst>
                </a:gridCol>
                <a:gridCol w="970778">
                  <a:extLst>
                    <a:ext uri="{9D8B030D-6E8A-4147-A177-3AD203B41FA5}">
                      <a16:colId xmlns:a16="http://schemas.microsoft.com/office/drawing/2014/main" val="1600713032"/>
                    </a:ext>
                  </a:extLst>
                </a:gridCol>
                <a:gridCol w="971804">
                  <a:extLst>
                    <a:ext uri="{9D8B030D-6E8A-4147-A177-3AD203B41FA5}">
                      <a16:colId xmlns:a16="http://schemas.microsoft.com/office/drawing/2014/main" val="372660516"/>
                    </a:ext>
                  </a:extLst>
                </a:gridCol>
                <a:gridCol w="971804">
                  <a:extLst>
                    <a:ext uri="{9D8B030D-6E8A-4147-A177-3AD203B41FA5}">
                      <a16:colId xmlns:a16="http://schemas.microsoft.com/office/drawing/2014/main" val="3315218036"/>
                    </a:ext>
                  </a:extLst>
                </a:gridCol>
                <a:gridCol w="971804">
                  <a:extLst>
                    <a:ext uri="{9D8B030D-6E8A-4147-A177-3AD203B41FA5}">
                      <a16:colId xmlns:a16="http://schemas.microsoft.com/office/drawing/2014/main" val="2375950440"/>
                    </a:ext>
                  </a:extLst>
                </a:gridCol>
              </a:tblGrid>
              <a:tr h="0">
                <a:tc>
                  <a:txBody>
                    <a:bodyPr/>
                    <a:lstStyle/>
                    <a:p>
                      <a:pPr marL="0" marR="0" algn="l">
                        <a:spcBef>
                          <a:spcPts val="0"/>
                        </a:spcBef>
                        <a:spcAft>
                          <a:spcPts val="0"/>
                        </a:spcAft>
                      </a:pPr>
                      <a:r>
                        <a:rPr lang="en-US" sz="1800" dirty="0">
                          <a:effectLst/>
                        </a:rPr>
                        <a:t>         Truck % Volume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5%</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15%</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20%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9287447"/>
                  </a:ext>
                </a:extLst>
              </a:tr>
              <a:tr h="55607">
                <a:tc>
                  <a:txBody>
                    <a:bodyPr/>
                    <a:lstStyle/>
                    <a:p>
                      <a:pPr marL="0" marR="0" algn="just">
                        <a:spcBef>
                          <a:spcPts val="0"/>
                        </a:spcBef>
                        <a:spcAft>
                          <a:spcPts val="0"/>
                        </a:spcAft>
                      </a:pPr>
                      <a:r>
                        <a:rPr lang="en-US" sz="1800" dirty="0">
                          <a:effectLst/>
                        </a:rPr>
                        <a:t>300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12%</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47761640"/>
                  </a:ext>
                </a:extLst>
              </a:tr>
              <a:tr h="55607">
                <a:tc>
                  <a:txBody>
                    <a:bodyPr/>
                    <a:lstStyle/>
                    <a:p>
                      <a:pPr marL="0" marR="0" algn="just">
                        <a:spcBef>
                          <a:spcPts val="0"/>
                        </a:spcBef>
                        <a:spcAft>
                          <a:spcPts val="0"/>
                        </a:spcAft>
                      </a:pPr>
                      <a:r>
                        <a:rPr lang="en-US" sz="1800" dirty="0">
                          <a:effectLst/>
                        </a:rPr>
                        <a:t>600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9%</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9%</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9%</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8%</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93633881"/>
                  </a:ext>
                </a:extLst>
              </a:tr>
              <a:tr h="55607">
                <a:tc>
                  <a:txBody>
                    <a:bodyPr/>
                    <a:lstStyle/>
                    <a:p>
                      <a:pPr marL="0" marR="0" algn="just">
                        <a:spcBef>
                          <a:spcPts val="0"/>
                        </a:spcBef>
                        <a:spcAft>
                          <a:spcPts val="0"/>
                        </a:spcAft>
                      </a:pPr>
                      <a:r>
                        <a:rPr lang="en-US" sz="1800" dirty="0">
                          <a:effectLst/>
                        </a:rPr>
                        <a:t>900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9%</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8%</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7%</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7%</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91723391"/>
                  </a:ext>
                </a:extLst>
              </a:tr>
              <a:tr h="55607">
                <a:tc>
                  <a:txBody>
                    <a:bodyPr/>
                    <a:lstStyle/>
                    <a:p>
                      <a:pPr marL="0" marR="0" algn="just">
                        <a:spcBef>
                          <a:spcPts val="0"/>
                        </a:spcBef>
                        <a:spcAft>
                          <a:spcPts val="0"/>
                        </a:spcAft>
                      </a:pPr>
                      <a:r>
                        <a:rPr lang="en-US" sz="1800" dirty="0">
                          <a:effectLst/>
                        </a:rPr>
                        <a:t>1200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7%</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6%</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6%</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6%</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14907079"/>
                  </a:ext>
                </a:extLst>
              </a:tr>
            </a:tbl>
          </a:graphicData>
        </a:graphic>
      </p:graphicFrame>
      <p:graphicFrame>
        <p:nvGraphicFramePr>
          <p:cNvPr id="7" name="Table 6">
            <a:extLst>
              <a:ext uri="{FF2B5EF4-FFF2-40B4-BE49-F238E27FC236}">
                <a16:creationId xmlns:a16="http://schemas.microsoft.com/office/drawing/2014/main" id="{97372757-7D27-4926-AB86-D63FF369FE8C}"/>
              </a:ext>
            </a:extLst>
          </p:cNvPr>
          <p:cNvGraphicFramePr>
            <a:graphicFrameLocks noGrp="1"/>
          </p:cNvGraphicFramePr>
          <p:nvPr>
            <p:extLst>
              <p:ext uri="{D42A27DB-BD31-4B8C-83A1-F6EECF244321}">
                <p14:modId xmlns:p14="http://schemas.microsoft.com/office/powerpoint/2010/main" val="3332529660"/>
              </p:ext>
            </p:extLst>
          </p:nvPr>
        </p:nvGraphicFramePr>
        <p:xfrm>
          <a:off x="6465645" y="4144460"/>
          <a:ext cx="5263510" cy="1645920"/>
        </p:xfrm>
        <a:graphic>
          <a:graphicData uri="http://schemas.openxmlformats.org/drawingml/2006/table">
            <a:tbl>
              <a:tblPr firstRow="1" firstCol="1" bandRow="1">
                <a:tableStyleId>{5C22544A-7EE6-4342-B048-85BDC9FD1C3A}</a:tableStyleId>
              </a:tblPr>
              <a:tblGrid>
                <a:gridCol w="1377320">
                  <a:extLst>
                    <a:ext uri="{9D8B030D-6E8A-4147-A177-3AD203B41FA5}">
                      <a16:colId xmlns:a16="http://schemas.microsoft.com/office/drawing/2014/main" val="2196455870"/>
                    </a:ext>
                  </a:extLst>
                </a:gridCol>
                <a:gridCol w="970778">
                  <a:extLst>
                    <a:ext uri="{9D8B030D-6E8A-4147-A177-3AD203B41FA5}">
                      <a16:colId xmlns:a16="http://schemas.microsoft.com/office/drawing/2014/main" val="1600713032"/>
                    </a:ext>
                  </a:extLst>
                </a:gridCol>
                <a:gridCol w="971804">
                  <a:extLst>
                    <a:ext uri="{9D8B030D-6E8A-4147-A177-3AD203B41FA5}">
                      <a16:colId xmlns:a16="http://schemas.microsoft.com/office/drawing/2014/main" val="372660516"/>
                    </a:ext>
                  </a:extLst>
                </a:gridCol>
                <a:gridCol w="971804">
                  <a:extLst>
                    <a:ext uri="{9D8B030D-6E8A-4147-A177-3AD203B41FA5}">
                      <a16:colId xmlns:a16="http://schemas.microsoft.com/office/drawing/2014/main" val="3315218036"/>
                    </a:ext>
                  </a:extLst>
                </a:gridCol>
                <a:gridCol w="971804">
                  <a:extLst>
                    <a:ext uri="{9D8B030D-6E8A-4147-A177-3AD203B41FA5}">
                      <a16:colId xmlns:a16="http://schemas.microsoft.com/office/drawing/2014/main" val="2375950440"/>
                    </a:ext>
                  </a:extLst>
                </a:gridCol>
              </a:tblGrid>
              <a:tr h="0">
                <a:tc>
                  <a:txBody>
                    <a:bodyPr/>
                    <a:lstStyle/>
                    <a:p>
                      <a:pPr marL="0" marR="0" algn="l">
                        <a:spcBef>
                          <a:spcPts val="0"/>
                        </a:spcBef>
                        <a:spcAft>
                          <a:spcPts val="0"/>
                        </a:spcAft>
                      </a:pPr>
                      <a:r>
                        <a:rPr lang="en-US" sz="1800" dirty="0">
                          <a:effectLst/>
                        </a:rPr>
                        <a:t>         Truck % Volume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5%</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15%</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20%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9287447"/>
                  </a:ext>
                </a:extLst>
              </a:tr>
              <a:tr h="55607">
                <a:tc>
                  <a:txBody>
                    <a:bodyPr/>
                    <a:lstStyle/>
                    <a:p>
                      <a:pPr marL="0" marR="0" algn="just">
                        <a:spcBef>
                          <a:spcPts val="0"/>
                        </a:spcBef>
                        <a:spcAft>
                          <a:spcPts val="0"/>
                        </a:spcAft>
                      </a:pPr>
                      <a:r>
                        <a:rPr lang="en-US" sz="1800" dirty="0">
                          <a:effectLst/>
                        </a:rPr>
                        <a:t>300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12%</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12%</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13%</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12%</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47761640"/>
                  </a:ext>
                </a:extLst>
              </a:tr>
              <a:tr h="55607">
                <a:tc>
                  <a:txBody>
                    <a:bodyPr/>
                    <a:lstStyle/>
                    <a:p>
                      <a:pPr marL="0" marR="0" algn="just">
                        <a:spcBef>
                          <a:spcPts val="0"/>
                        </a:spcBef>
                        <a:spcAft>
                          <a:spcPts val="0"/>
                        </a:spcAft>
                      </a:pPr>
                      <a:r>
                        <a:rPr lang="en-US" sz="1800" dirty="0">
                          <a:effectLst/>
                        </a:rPr>
                        <a:t>600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93633881"/>
                  </a:ext>
                </a:extLst>
              </a:tr>
              <a:tr h="161414">
                <a:tc>
                  <a:txBody>
                    <a:bodyPr/>
                    <a:lstStyle/>
                    <a:p>
                      <a:pPr marL="0" marR="0" algn="just">
                        <a:spcBef>
                          <a:spcPts val="0"/>
                        </a:spcBef>
                        <a:spcAft>
                          <a:spcPts val="0"/>
                        </a:spcAft>
                      </a:pPr>
                      <a:r>
                        <a:rPr lang="en-US" sz="1800" dirty="0">
                          <a:effectLst/>
                        </a:rPr>
                        <a:t>900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11%</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10%</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9%</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8%</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91723391"/>
                  </a:ext>
                </a:extLst>
              </a:tr>
              <a:tr h="55607">
                <a:tc>
                  <a:txBody>
                    <a:bodyPr/>
                    <a:lstStyle/>
                    <a:p>
                      <a:pPr marL="0" marR="0" algn="just">
                        <a:spcBef>
                          <a:spcPts val="0"/>
                        </a:spcBef>
                        <a:spcAft>
                          <a:spcPts val="0"/>
                        </a:spcAft>
                      </a:pPr>
                      <a:r>
                        <a:rPr lang="en-US" sz="1800" dirty="0">
                          <a:effectLst/>
                        </a:rPr>
                        <a:t>1200 vphpl</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rPr>
                        <a:t>9%</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8%</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7%</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7%</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14907079"/>
                  </a:ext>
                </a:extLst>
              </a:tr>
            </a:tbl>
          </a:graphicData>
        </a:graphic>
      </p:graphicFrame>
      <p:cxnSp>
        <p:nvCxnSpPr>
          <p:cNvPr id="9" name="Straight Connector 8">
            <a:extLst>
              <a:ext uri="{FF2B5EF4-FFF2-40B4-BE49-F238E27FC236}">
                <a16:creationId xmlns:a16="http://schemas.microsoft.com/office/drawing/2014/main" id="{56506ED3-A9BF-4EF0-A2A1-EC1D7E7CA3D6}"/>
              </a:ext>
            </a:extLst>
          </p:cNvPr>
          <p:cNvCxnSpPr/>
          <p:nvPr/>
        </p:nvCxnSpPr>
        <p:spPr>
          <a:xfrm>
            <a:off x="6465645" y="1907822"/>
            <a:ext cx="1391422" cy="50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E962AC-6C4A-40AD-BC7F-9351F521CC07}"/>
              </a:ext>
            </a:extLst>
          </p:cNvPr>
          <p:cNvCxnSpPr/>
          <p:nvPr/>
        </p:nvCxnSpPr>
        <p:spPr>
          <a:xfrm>
            <a:off x="6465645" y="4144460"/>
            <a:ext cx="1391422" cy="50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3E9EAD6-2E5F-4C25-8955-AA8D5DF91EEF}"/>
              </a:ext>
            </a:extLst>
          </p:cNvPr>
          <p:cNvSpPr/>
          <p:nvPr/>
        </p:nvSpPr>
        <p:spPr>
          <a:xfrm>
            <a:off x="6943622" y="1477464"/>
            <a:ext cx="4421467" cy="369332"/>
          </a:xfrm>
          <a:prstGeom prst="rect">
            <a:avLst/>
          </a:prstGeom>
        </p:spPr>
        <p:txBody>
          <a:bodyPr wrap="none">
            <a:spAutoFit/>
          </a:bodyPr>
          <a:lstStyle/>
          <a:p>
            <a:r>
              <a:rPr lang="en-US" dirty="0">
                <a:latin typeface="Calibri" panose="020F0502020204030204" pitchFamily="34" charset="0"/>
                <a:ea typeface="SimSun" panose="02010600030101010101" pitchFamily="2" charset="-122"/>
                <a:cs typeface="Times New Roman" panose="02020603050405020304" pitchFamily="18" charset="0"/>
              </a:rPr>
              <a:t>CO</a:t>
            </a:r>
            <a:r>
              <a:rPr lang="en-US" baseline="-25000" dirty="0">
                <a:latin typeface="Calibri" panose="020F0502020204030204" pitchFamily="34" charset="0"/>
                <a:ea typeface="SimSun" panose="02010600030101010101" pitchFamily="2" charset="-122"/>
                <a:cs typeface="Times New Roman" panose="02020603050405020304" pitchFamily="18" charset="0"/>
              </a:rPr>
              <a:t>2</a:t>
            </a:r>
            <a:r>
              <a:rPr lang="en-US" dirty="0">
                <a:latin typeface="Calibri" panose="020F0502020204030204" pitchFamily="34" charset="0"/>
                <a:ea typeface="SimSun" panose="02010600030101010101" pitchFamily="2" charset="-122"/>
                <a:cs typeface="Times New Roman" panose="02020603050405020304" pitchFamily="18" charset="0"/>
              </a:rPr>
              <a:t> emission reduction from </a:t>
            </a:r>
            <a:r>
              <a:rPr lang="en-US" dirty="0">
                <a:latin typeface="Calibri" panose="020F0502020204030204" pitchFamily="34" charset="0"/>
                <a:ea typeface="SimSun" panose="02010600030101010101" pitchFamily="2" charset="-122"/>
              </a:rPr>
              <a:t>Truck Eco-Drive</a:t>
            </a:r>
            <a:endParaRPr lang="en-US" dirty="0"/>
          </a:p>
        </p:txBody>
      </p:sp>
      <p:sp>
        <p:nvSpPr>
          <p:cNvPr id="15" name="Rectangle 14">
            <a:extLst>
              <a:ext uri="{FF2B5EF4-FFF2-40B4-BE49-F238E27FC236}">
                <a16:creationId xmlns:a16="http://schemas.microsoft.com/office/drawing/2014/main" id="{B1EBDBAA-33AB-422E-817F-369B9BB9E1EE}"/>
              </a:ext>
            </a:extLst>
          </p:cNvPr>
          <p:cNvSpPr/>
          <p:nvPr/>
        </p:nvSpPr>
        <p:spPr>
          <a:xfrm>
            <a:off x="6886666" y="3727507"/>
            <a:ext cx="4421467" cy="369332"/>
          </a:xfrm>
          <a:prstGeom prst="rect">
            <a:avLst/>
          </a:prstGeom>
        </p:spPr>
        <p:txBody>
          <a:bodyPr wrap="none">
            <a:spAutoFit/>
          </a:bodyPr>
          <a:lstStyle/>
          <a:p>
            <a:r>
              <a:rPr lang="en-US" dirty="0">
                <a:latin typeface="Calibri" panose="020F0502020204030204" pitchFamily="34" charset="0"/>
                <a:ea typeface="SimSun" panose="02010600030101010101" pitchFamily="2" charset="-122"/>
                <a:cs typeface="Times New Roman" panose="02020603050405020304" pitchFamily="18" charset="0"/>
              </a:rPr>
              <a:t>NO</a:t>
            </a:r>
            <a:r>
              <a:rPr lang="en-US" baseline="-25000" dirty="0">
                <a:latin typeface="Calibri" panose="020F0502020204030204" pitchFamily="34" charset="0"/>
                <a:ea typeface="SimSun" panose="02010600030101010101" pitchFamily="2" charset="-122"/>
                <a:cs typeface="Times New Roman" panose="02020603050405020304" pitchFamily="18" charset="0"/>
              </a:rPr>
              <a:t>x</a:t>
            </a:r>
            <a:r>
              <a:rPr lang="en-US" dirty="0">
                <a:latin typeface="Calibri" panose="020F0502020204030204" pitchFamily="34" charset="0"/>
                <a:ea typeface="SimSun" panose="02010600030101010101" pitchFamily="2" charset="-122"/>
                <a:cs typeface="Times New Roman" panose="02020603050405020304" pitchFamily="18" charset="0"/>
              </a:rPr>
              <a:t> emission reduction from </a:t>
            </a:r>
            <a:r>
              <a:rPr lang="en-US" dirty="0">
                <a:latin typeface="Calibri" panose="020F0502020204030204" pitchFamily="34" charset="0"/>
                <a:ea typeface="SimSun" panose="02010600030101010101" pitchFamily="2" charset="-122"/>
              </a:rPr>
              <a:t>Truck Eco-Drive</a:t>
            </a:r>
            <a:endParaRPr lang="en-US" dirty="0"/>
          </a:p>
        </p:txBody>
      </p:sp>
    </p:spTree>
    <p:extLst>
      <p:ext uri="{BB962C8B-B14F-4D97-AF65-F5344CB8AC3E}">
        <p14:creationId xmlns:p14="http://schemas.microsoft.com/office/powerpoint/2010/main" val="248739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Cooperative Adaptive Cruise Control (CACC) </a:t>
            </a:r>
            <a:endParaRPr lang="en-US" dirty="0"/>
          </a:p>
        </p:txBody>
      </p:sp>
      <p:sp>
        <p:nvSpPr>
          <p:cNvPr id="14" name="Content Placeholder 1">
            <a:extLst>
              <a:ext uri="{FF2B5EF4-FFF2-40B4-BE49-F238E27FC236}">
                <a16:creationId xmlns:a16="http://schemas.microsoft.com/office/drawing/2014/main" id="{5509FBA0-7CBA-45EE-8C3F-D6E22E0B8345}"/>
              </a:ext>
            </a:extLst>
          </p:cNvPr>
          <p:cNvSpPr>
            <a:spLocks noGrp="1"/>
          </p:cNvSpPr>
          <p:nvPr>
            <p:ph idx="1"/>
          </p:nvPr>
        </p:nvSpPr>
        <p:spPr>
          <a:xfrm>
            <a:off x="816935" y="1585220"/>
            <a:ext cx="5516132" cy="4771129"/>
          </a:xfrm>
        </p:spPr>
        <p:txBody>
          <a:bodyPr>
            <a:normAutofit lnSpcReduction="10000"/>
          </a:bodyPr>
          <a:lstStyle/>
          <a:p>
            <a:pPr algn="just"/>
            <a:r>
              <a:rPr lang="en-US" altLang="zh-CN" sz="2400" dirty="0"/>
              <a:t>CACC </a:t>
            </a:r>
            <a:r>
              <a:rPr lang="en-US" sz="2400" dirty="0"/>
              <a:t>investigates the extension of ACC systems for longitudinal control using V2V/V2I communication to coordinate a string of vehicles to improve traffic flow.</a:t>
            </a:r>
          </a:p>
          <a:p>
            <a:pPr algn="just"/>
            <a:r>
              <a:rPr lang="en-US" altLang="zh-CN" sz="2400" dirty="0"/>
              <a:t>CACC allow the mean following time gap to be reduced from about 1.4s to 0.7s. (Nowakowski et al., 2010)</a:t>
            </a:r>
          </a:p>
          <a:p>
            <a:pPr algn="just"/>
            <a:r>
              <a:rPr lang="en-US" altLang="zh-CN" sz="2400" dirty="0"/>
              <a:t>Resulting in an increase in highway lane capacity and traffic efficiency.</a:t>
            </a:r>
          </a:p>
          <a:p>
            <a:pPr algn="just"/>
            <a:r>
              <a:rPr lang="en-US" altLang="zh-CN" sz="2400" dirty="0"/>
              <a:t>By designing Eco-CACC algorithm over the conventional CACC algorithm, emissions of CO</a:t>
            </a:r>
            <a:r>
              <a:rPr lang="en-US" altLang="zh-CN" sz="2400" baseline="-25000" dirty="0"/>
              <a:t>2</a:t>
            </a:r>
            <a:r>
              <a:rPr lang="en-US" altLang="zh-CN" sz="2400" dirty="0"/>
              <a:t>, CO, HC, and NO</a:t>
            </a:r>
            <a:r>
              <a:rPr lang="en-US" altLang="zh-CN" sz="2400" baseline="-25000" dirty="0"/>
              <a:t>x</a:t>
            </a:r>
            <a:r>
              <a:rPr lang="en-US" altLang="zh-CN" sz="2400" dirty="0"/>
              <a:t>, could be further reduced by 2.2%, 17.0% 6.7%, and 3.0%. (Wang et al., 2017)</a:t>
            </a:r>
          </a:p>
        </p:txBody>
      </p:sp>
      <p:sp>
        <p:nvSpPr>
          <p:cNvPr id="16" name="Rectangle 15">
            <a:extLst>
              <a:ext uri="{FF2B5EF4-FFF2-40B4-BE49-F238E27FC236}">
                <a16:creationId xmlns:a16="http://schemas.microsoft.com/office/drawing/2014/main" id="{379D076C-1389-4F8D-A678-DB86EAF4A855}"/>
              </a:ext>
            </a:extLst>
          </p:cNvPr>
          <p:cNvSpPr/>
          <p:nvPr/>
        </p:nvSpPr>
        <p:spPr>
          <a:xfrm>
            <a:off x="9271415" y="6120516"/>
            <a:ext cx="1437702" cy="338554"/>
          </a:xfrm>
          <a:prstGeom prst="rect">
            <a:avLst/>
          </a:prstGeom>
        </p:spPr>
        <p:txBody>
          <a:bodyPr wrap="none">
            <a:spAutoFit/>
          </a:bodyPr>
          <a:lstStyle/>
          <a:p>
            <a:pPr algn="ctr"/>
            <a:r>
              <a:rPr lang="en-US" sz="1600" dirty="0"/>
              <a:t>Source: USDOT</a:t>
            </a:r>
          </a:p>
        </p:txBody>
      </p:sp>
      <p:pic>
        <p:nvPicPr>
          <p:cNvPr id="11" name="Picture 10">
            <a:extLst>
              <a:ext uri="{FF2B5EF4-FFF2-40B4-BE49-F238E27FC236}">
                <a16:creationId xmlns:a16="http://schemas.microsoft.com/office/drawing/2014/main" id="{19D34A38-CCE8-40E8-9C8A-40C8CE9530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15288" y="1433688"/>
            <a:ext cx="5170311" cy="4686828"/>
          </a:xfrm>
          <a:prstGeom prst="rect">
            <a:avLst/>
          </a:prstGeom>
          <a:noFill/>
          <a:ln>
            <a:noFill/>
          </a:ln>
        </p:spPr>
      </p:pic>
    </p:spTree>
    <p:extLst>
      <p:ext uri="{BB962C8B-B14F-4D97-AF65-F5344CB8AC3E}">
        <p14:creationId xmlns:p14="http://schemas.microsoft.com/office/powerpoint/2010/main" val="831021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Other CAV applications</a:t>
            </a:r>
            <a:endParaRPr lang="en-US" dirty="0"/>
          </a:p>
        </p:txBody>
      </p:sp>
      <p:pic>
        <p:nvPicPr>
          <p:cNvPr id="10" name="Picture 9">
            <a:extLst>
              <a:ext uri="{FF2B5EF4-FFF2-40B4-BE49-F238E27FC236}">
                <a16:creationId xmlns:a16="http://schemas.microsoft.com/office/drawing/2014/main" id="{514F66CA-1215-4BE8-9301-FC5C477F610E}"/>
              </a:ext>
            </a:extLst>
          </p:cNvPr>
          <p:cNvPicPr>
            <a:picLocks noChangeAspect="1"/>
          </p:cNvPicPr>
          <p:nvPr/>
        </p:nvPicPr>
        <p:blipFill>
          <a:blip r:embed="rId3"/>
          <a:stretch>
            <a:fillRect/>
          </a:stretch>
        </p:blipFill>
        <p:spPr>
          <a:xfrm>
            <a:off x="571234" y="1266551"/>
            <a:ext cx="4840644" cy="3535986"/>
          </a:xfrm>
          <a:prstGeom prst="rect">
            <a:avLst/>
          </a:prstGeom>
        </p:spPr>
      </p:pic>
      <p:pic>
        <p:nvPicPr>
          <p:cNvPr id="13" name="Picture 12">
            <a:extLst>
              <a:ext uri="{FF2B5EF4-FFF2-40B4-BE49-F238E27FC236}">
                <a16:creationId xmlns:a16="http://schemas.microsoft.com/office/drawing/2014/main" id="{5DF1336B-12FA-4D56-86D1-DE7992DC8160}"/>
              </a:ext>
            </a:extLst>
          </p:cNvPr>
          <p:cNvPicPr>
            <a:picLocks noChangeAspect="1"/>
          </p:cNvPicPr>
          <p:nvPr/>
        </p:nvPicPr>
        <p:blipFill rotWithShape="1">
          <a:blip r:embed="rId4"/>
          <a:srcRect b="8257"/>
          <a:stretch/>
        </p:blipFill>
        <p:spPr>
          <a:xfrm>
            <a:off x="3449900" y="3613986"/>
            <a:ext cx="4840644" cy="3244014"/>
          </a:xfrm>
          <a:prstGeom prst="rect">
            <a:avLst/>
          </a:prstGeom>
        </p:spPr>
      </p:pic>
      <p:pic>
        <p:nvPicPr>
          <p:cNvPr id="9" name="Picture 8">
            <a:extLst>
              <a:ext uri="{FF2B5EF4-FFF2-40B4-BE49-F238E27FC236}">
                <a16:creationId xmlns:a16="http://schemas.microsoft.com/office/drawing/2014/main" id="{352673AF-79C8-474B-AC78-264BE0D47AF9}"/>
              </a:ext>
            </a:extLst>
          </p:cNvPr>
          <p:cNvPicPr>
            <a:picLocks noChangeAspect="1"/>
          </p:cNvPicPr>
          <p:nvPr/>
        </p:nvPicPr>
        <p:blipFill>
          <a:blip r:embed="rId5"/>
          <a:stretch>
            <a:fillRect/>
          </a:stretch>
        </p:blipFill>
        <p:spPr>
          <a:xfrm>
            <a:off x="6780122" y="1266551"/>
            <a:ext cx="4840644" cy="3535986"/>
          </a:xfrm>
          <a:prstGeom prst="rect">
            <a:avLst/>
          </a:prstGeom>
        </p:spPr>
      </p:pic>
      <p:sp>
        <p:nvSpPr>
          <p:cNvPr id="14" name="Rectangle 13">
            <a:extLst>
              <a:ext uri="{FF2B5EF4-FFF2-40B4-BE49-F238E27FC236}">
                <a16:creationId xmlns:a16="http://schemas.microsoft.com/office/drawing/2014/main" id="{2E0917FC-30DF-4888-8BC5-BC396B9A7C31}"/>
              </a:ext>
            </a:extLst>
          </p:cNvPr>
          <p:cNvSpPr/>
          <p:nvPr/>
        </p:nvSpPr>
        <p:spPr>
          <a:xfrm>
            <a:off x="8518394" y="4386806"/>
            <a:ext cx="2523853" cy="369332"/>
          </a:xfrm>
          <a:prstGeom prst="rect">
            <a:avLst/>
          </a:prstGeom>
        </p:spPr>
        <p:txBody>
          <a:bodyPr wrap="square">
            <a:spAutoFit/>
          </a:bodyPr>
          <a:lstStyle/>
          <a:p>
            <a:r>
              <a:rPr lang="en-US" dirty="0"/>
              <a:t>Eco-Traffic Signal Timing</a:t>
            </a:r>
          </a:p>
        </p:txBody>
      </p:sp>
      <p:sp>
        <p:nvSpPr>
          <p:cNvPr id="15" name="Rectangle 14">
            <a:extLst>
              <a:ext uri="{FF2B5EF4-FFF2-40B4-BE49-F238E27FC236}">
                <a16:creationId xmlns:a16="http://schemas.microsoft.com/office/drawing/2014/main" id="{C6EA62A0-B772-4C6E-A5EA-9B68EDA76F41}"/>
              </a:ext>
            </a:extLst>
          </p:cNvPr>
          <p:cNvSpPr/>
          <p:nvPr/>
        </p:nvSpPr>
        <p:spPr>
          <a:xfrm>
            <a:off x="889680" y="4386806"/>
            <a:ext cx="2560220" cy="369332"/>
          </a:xfrm>
          <a:prstGeom prst="rect">
            <a:avLst/>
          </a:prstGeom>
        </p:spPr>
        <p:txBody>
          <a:bodyPr wrap="square">
            <a:spAutoFit/>
          </a:bodyPr>
          <a:lstStyle/>
          <a:p>
            <a:r>
              <a:rPr lang="en-US" dirty="0"/>
              <a:t>Eco-Traffic Signal Priority</a:t>
            </a:r>
          </a:p>
        </p:txBody>
      </p:sp>
      <p:sp>
        <p:nvSpPr>
          <p:cNvPr id="16" name="Rectangle 15">
            <a:extLst>
              <a:ext uri="{FF2B5EF4-FFF2-40B4-BE49-F238E27FC236}">
                <a16:creationId xmlns:a16="http://schemas.microsoft.com/office/drawing/2014/main" id="{120F38B5-93DF-43D2-9A24-E2A81DCEDB67}"/>
              </a:ext>
            </a:extLst>
          </p:cNvPr>
          <p:cNvSpPr/>
          <p:nvPr/>
        </p:nvSpPr>
        <p:spPr>
          <a:xfrm>
            <a:off x="1091198" y="6061494"/>
            <a:ext cx="2600584" cy="369332"/>
          </a:xfrm>
          <a:prstGeom prst="rect">
            <a:avLst/>
          </a:prstGeom>
        </p:spPr>
        <p:txBody>
          <a:bodyPr wrap="none">
            <a:spAutoFit/>
          </a:bodyPr>
          <a:lstStyle/>
          <a:p>
            <a:r>
              <a:rPr lang="en-US" dirty="0"/>
              <a:t>Eco-Speed Harmonization</a:t>
            </a:r>
          </a:p>
        </p:txBody>
      </p:sp>
      <p:sp>
        <p:nvSpPr>
          <p:cNvPr id="17" name="Rectangle 16">
            <a:extLst>
              <a:ext uri="{FF2B5EF4-FFF2-40B4-BE49-F238E27FC236}">
                <a16:creationId xmlns:a16="http://schemas.microsoft.com/office/drawing/2014/main" id="{6C98ABD5-F29A-46F3-9DEA-7E3BE84503B2}"/>
              </a:ext>
            </a:extLst>
          </p:cNvPr>
          <p:cNvSpPr/>
          <p:nvPr/>
        </p:nvSpPr>
        <p:spPr>
          <a:xfrm>
            <a:off x="9253897" y="6218899"/>
            <a:ext cx="1593706" cy="369332"/>
          </a:xfrm>
          <a:prstGeom prst="rect">
            <a:avLst/>
          </a:prstGeom>
        </p:spPr>
        <p:txBody>
          <a:bodyPr wrap="none">
            <a:spAutoFit/>
          </a:bodyPr>
          <a:lstStyle/>
          <a:p>
            <a:r>
              <a:rPr lang="en-US" dirty="0"/>
              <a:t>Source: USDOT</a:t>
            </a:r>
          </a:p>
        </p:txBody>
      </p:sp>
    </p:spTree>
    <p:extLst>
      <p:ext uri="{BB962C8B-B14F-4D97-AF65-F5344CB8AC3E}">
        <p14:creationId xmlns:p14="http://schemas.microsoft.com/office/powerpoint/2010/main" val="206526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dirty="0"/>
              <a:t>VMT increase due to CAVs</a:t>
            </a:r>
          </a:p>
        </p:txBody>
      </p:sp>
      <p:sp>
        <p:nvSpPr>
          <p:cNvPr id="16" name="Rectangle 15">
            <a:extLst>
              <a:ext uri="{FF2B5EF4-FFF2-40B4-BE49-F238E27FC236}">
                <a16:creationId xmlns:a16="http://schemas.microsoft.com/office/drawing/2014/main" id="{379D076C-1389-4F8D-A678-DB86EAF4A855}"/>
              </a:ext>
            </a:extLst>
          </p:cNvPr>
          <p:cNvSpPr/>
          <p:nvPr/>
        </p:nvSpPr>
        <p:spPr>
          <a:xfrm>
            <a:off x="9271415" y="6120516"/>
            <a:ext cx="1437702" cy="338554"/>
          </a:xfrm>
          <a:prstGeom prst="rect">
            <a:avLst/>
          </a:prstGeom>
        </p:spPr>
        <p:txBody>
          <a:bodyPr wrap="none">
            <a:spAutoFit/>
          </a:bodyPr>
          <a:lstStyle/>
          <a:p>
            <a:pPr algn="ctr"/>
            <a:r>
              <a:rPr lang="en-US" sz="1600" dirty="0"/>
              <a:t>Source: USDOT</a:t>
            </a:r>
          </a:p>
        </p:txBody>
      </p:sp>
      <p:sp>
        <p:nvSpPr>
          <p:cNvPr id="4" name="Content Placeholder 3">
            <a:extLst>
              <a:ext uri="{FF2B5EF4-FFF2-40B4-BE49-F238E27FC236}">
                <a16:creationId xmlns:a16="http://schemas.microsoft.com/office/drawing/2014/main" id="{0EC5CF43-0EE1-4AC4-9A36-1CF5761FF0C6}"/>
              </a:ext>
            </a:extLst>
          </p:cNvPr>
          <p:cNvSpPr>
            <a:spLocks noGrp="1"/>
          </p:cNvSpPr>
          <p:nvPr>
            <p:ph idx="1"/>
          </p:nvPr>
        </p:nvSpPr>
        <p:spPr/>
        <p:txBody>
          <a:bodyPr>
            <a:normAutofit/>
          </a:bodyPr>
          <a:lstStyle/>
          <a:p>
            <a:r>
              <a:rPr lang="en-US" dirty="0"/>
              <a:t>Provide a new form of mobility to certain population groups that have largely been travel-restricted</a:t>
            </a:r>
          </a:p>
          <a:p>
            <a:pPr lvl="1"/>
            <a:r>
              <a:rPr lang="en-US" altLang="zh-CN" dirty="0"/>
              <a:t>C</a:t>
            </a:r>
            <a:r>
              <a:rPr lang="en-US" dirty="0"/>
              <a:t>hildren, the elderly, and people with a medical condition</a:t>
            </a:r>
          </a:p>
          <a:p>
            <a:pPr lvl="1"/>
            <a:r>
              <a:rPr lang="en-US" dirty="0"/>
              <a:t>Those population groups could increase the total VMT by 14%. (Harper, 2016)</a:t>
            </a:r>
          </a:p>
          <a:p>
            <a:r>
              <a:rPr lang="en-US" dirty="0"/>
              <a:t>The long-term impacts of CAV technologies on traffic emissions are uncertain as there is no real-world evidence at this time</a:t>
            </a:r>
          </a:p>
          <a:p>
            <a:pPr lvl="1"/>
            <a:r>
              <a:rPr lang="en-US" altLang="zh-CN" dirty="0"/>
              <a:t>VMT increase of 4%–60% due to the reduced cost of drivers’ time (Wadud et al., 2016) </a:t>
            </a:r>
          </a:p>
          <a:p>
            <a:pPr lvl="1"/>
            <a:r>
              <a:rPr lang="en-US" altLang="zh-CN" dirty="0"/>
              <a:t>Increased accessibility in suburban areas by 10%–14%, result in urban sprawl and increased trip length. (Meyer at al., 2017)</a:t>
            </a:r>
            <a:endParaRPr lang="en-US" dirty="0"/>
          </a:p>
        </p:txBody>
      </p:sp>
    </p:spTree>
    <p:extLst>
      <p:ext uri="{BB962C8B-B14F-4D97-AF65-F5344CB8AC3E}">
        <p14:creationId xmlns:p14="http://schemas.microsoft.com/office/powerpoint/2010/main" val="309012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dirty="0"/>
              <a:t>Discussion</a:t>
            </a:r>
          </a:p>
        </p:txBody>
      </p:sp>
      <p:sp>
        <p:nvSpPr>
          <p:cNvPr id="16" name="Rectangle 15">
            <a:extLst>
              <a:ext uri="{FF2B5EF4-FFF2-40B4-BE49-F238E27FC236}">
                <a16:creationId xmlns:a16="http://schemas.microsoft.com/office/drawing/2014/main" id="{379D076C-1389-4F8D-A678-DB86EAF4A855}"/>
              </a:ext>
            </a:extLst>
          </p:cNvPr>
          <p:cNvSpPr/>
          <p:nvPr/>
        </p:nvSpPr>
        <p:spPr>
          <a:xfrm>
            <a:off x="9271415" y="6120516"/>
            <a:ext cx="1437702" cy="338554"/>
          </a:xfrm>
          <a:prstGeom prst="rect">
            <a:avLst/>
          </a:prstGeom>
        </p:spPr>
        <p:txBody>
          <a:bodyPr wrap="none">
            <a:spAutoFit/>
          </a:bodyPr>
          <a:lstStyle/>
          <a:p>
            <a:pPr algn="ctr"/>
            <a:r>
              <a:rPr lang="en-US" sz="1600" dirty="0"/>
              <a:t>Source: USDOT</a:t>
            </a:r>
          </a:p>
        </p:txBody>
      </p:sp>
      <p:sp>
        <p:nvSpPr>
          <p:cNvPr id="4" name="Content Placeholder 3">
            <a:extLst>
              <a:ext uri="{FF2B5EF4-FFF2-40B4-BE49-F238E27FC236}">
                <a16:creationId xmlns:a16="http://schemas.microsoft.com/office/drawing/2014/main" id="{0EC5CF43-0EE1-4AC4-9A36-1CF5761FF0C6}"/>
              </a:ext>
            </a:extLst>
          </p:cNvPr>
          <p:cNvSpPr>
            <a:spLocks noGrp="1"/>
          </p:cNvSpPr>
          <p:nvPr>
            <p:ph idx="1"/>
          </p:nvPr>
        </p:nvSpPr>
        <p:spPr/>
        <p:txBody>
          <a:bodyPr>
            <a:normAutofit/>
          </a:bodyPr>
          <a:lstStyle/>
          <a:p>
            <a:r>
              <a:rPr lang="en-US" dirty="0"/>
              <a:t>What type of CAV technology will be first deployed in a large-scale in the future?</a:t>
            </a:r>
          </a:p>
          <a:p>
            <a:endParaRPr lang="en-US" dirty="0"/>
          </a:p>
          <a:p>
            <a:r>
              <a:rPr lang="en-US" dirty="0"/>
              <a:t>What is the most likely operation/business model for automated vehicles in the future?</a:t>
            </a:r>
          </a:p>
          <a:p>
            <a:endParaRPr lang="en-US" dirty="0"/>
          </a:p>
          <a:p>
            <a:r>
              <a:rPr lang="en-US" dirty="0"/>
              <a:t>What policy can lead the development of CAVs to an environmental-friendly direction?</a:t>
            </a:r>
          </a:p>
        </p:txBody>
      </p:sp>
    </p:spTree>
    <p:extLst>
      <p:ext uri="{BB962C8B-B14F-4D97-AF65-F5344CB8AC3E}">
        <p14:creationId xmlns:p14="http://schemas.microsoft.com/office/powerpoint/2010/main" val="3565711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Research Gaps and Future Directions</a:t>
            </a:r>
          </a:p>
        </p:txBody>
      </p:sp>
      <p:sp>
        <p:nvSpPr>
          <p:cNvPr id="6" name="Content Placeholder 3">
            <a:extLst>
              <a:ext uri="{FF2B5EF4-FFF2-40B4-BE49-F238E27FC236}">
                <a16:creationId xmlns:a16="http://schemas.microsoft.com/office/drawing/2014/main" id="{34737CA7-8630-49C1-A358-91D9FDF11A80}"/>
              </a:ext>
            </a:extLst>
          </p:cNvPr>
          <p:cNvSpPr>
            <a:spLocks noGrp="1"/>
          </p:cNvSpPr>
          <p:nvPr>
            <p:ph idx="1"/>
          </p:nvPr>
        </p:nvSpPr>
        <p:spPr>
          <a:xfrm>
            <a:off x="816935" y="1585220"/>
            <a:ext cx="10515600" cy="4771129"/>
          </a:xfrm>
        </p:spPr>
        <p:txBody>
          <a:bodyPr>
            <a:normAutofit/>
          </a:bodyPr>
          <a:lstStyle/>
          <a:p>
            <a:r>
              <a:rPr lang="en-US" altLang="zh-CN" dirty="0"/>
              <a:t>Connected eco-driving technology</a:t>
            </a:r>
          </a:p>
          <a:p>
            <a:pPr lvl="1"/>
            <a:r>
              <a:rPr lang="en-US" dirty="0"/>
              <a:t>More realistic traffic scenarios</a:t>
            </a:r>
          </a:p>
          <a:p>
            <a:pPr lvl="1"/>
            <a:r>
              <a:rPr lang="en-US" dirty="0"/>
              <a:t>Measure emissions directly from</a:t>
            </a:r>
          </a:p>
          <a:p>
            <a:pPr marL="457200" lvl="1" indent="0">
              <a:buNone/>
            </a:pPr>
            <a:r>
              <a:rPr lang="en-US" dirty="0"/>
              <a:t>   field to validate</a:t>
            </a:r>
          </a:p>
          <a:p>
            <a:pPr lvl="1"/>
            <a:r>
              <a:rPr lang="en-US" altLang="zh-CN" dirty="0"/>
              <a:t>Integrate with Computer</a:t>
            </a:r>
          </a:p>
          <a:p>
            <a:pPr marL="457200" lvl="1" indent="0">
              <a:buNone/>
            </a:pPr>
            <a:r>
              <a:rPr lang="en-US" dirty="0"/>
              <a:t>   </a:t>
            </a:r>
            <a:r>
              <a:rPr lang="en-US" altLang="zh-CN" dirty="0"/>
              <a:t>Vision </a:t>
            </a:r>
            <a:r>
              <a:rPr lang="en-US" dirty="0"/>
              <a:t>and AI technology</a:t>
            </a:r>
          </a:p>
          <a:p>
            <a:pPr lvl="1"/>
            <a:r>
              <a:rPr lang="en-US" altLang="zh-CN" dirty="0"/>
              <a:t>Collect more data</a:t>
            </a:r>
            <a:endParaRPr lang="en-US" dirty="0"/>
          </a:p>
          <a:p>
            <a:r>
              <a:rPr lang="en-US" altLang="zh-CN" dirty="0"/>
              <a:t>Solve long-term issues</a:t>
            </a:r>
          </a:p>
          <a:p>
            <a:pPr lvl="1"/>
            <a:r>
              <a:rPr lang="en-US" dirty="0"/>
              <a:t>Travel behavior studies</a:t>
            </a:r>
          </a:p>
          <a:p>
            <a:pPr lvl="1"/>
            <a:r>
              <a:rPr lang="en-US" dirty="0"/>
              <a:t>Policy studies</a:t>
            </a:r>
          </a:p>
          <a:p>
            <a:pPr lvl="1"/>
            <a:r>
              <a:rPr lang="en-US" dirty="0"/>
              <a:t>Agent-based simulation</a:t>
            </a:r>
          </a:p>
        </p:txBody>
      </p:sp>
      <p:grpSp>
        <p:nvGrpSpPr>
          <p:cNvPr id="7" name="Group 6">
            <a:extLst>
              <a:ext uri="{FF2B5EF4-FFF2-40B4-BE49-F238E27FC236}">
                <a16:creationId xmlns:a16="http://schemas.microsoft.com/office/drawing/2014/main" id="{4305657F-78B6-43F5-A458-F71B168E8B59}"/>
              </a:ext>
            </a:extLst>
          </p:cNvPr>
          <p:cNvGrpSpPr/>
          <p:nvPr/>
        </p:nvGrpSpPr>
        <p:grpSpPr>
          <a:xfrm>
            <a:off x="5296220" y="1854194"/>
            <a:ext cx="6500947" cy="4384813"/>
            <a:chOff x="1193843" y="2031211"/>
            <a:chExt cx="5809885" cy="4110214"/>
          </a:xfrm>
        </p:grpSpPr>
        <p:sp>
          <p:nvSpPr>
            <p:cNvPr id="8" name="TextBox 7">
              <a:extLst>
                <a:ext uri="{FF2B5EF4-FFF2-40B4-BE49-F238E27FC236}">
                  <a16:creationId xmlns:a16="http://schemas.microsoft.com/office/drawing/2014/main" id="{DC2C3301-C8A0-4E4D-A152-30EA4B9D91A2}"/>
                </a:ext>
              </a:extLst>
            </p:cNvPr>
            <p:cNvSpPr txBox="1"/>
            <p:nvPr/>
          </p:nvSpPr>
          <p:spPr>
            <a:xfrm>
              <a:off x="1193843" y="3348905"/>
              <a:ext cx="1814439" cy="1109553"/>
            </a:xfrm>
            <a:prstGeom prst="rect">
              <a:avLst/>
            </a:prstGeom>
            <a:noFill/>
          </p:spPr>
          <p:txBody>
            <a:bodyPr wrap="square" rtlCol="0">
              <a:spAutoFit/>
            </a:bodyPr>
            <a:lstStyle/>
            <a:p>
              <a:r>
                <a:rPr lang="en-US" altLang="zh-CN" b="1" dirty="0">
                  <a:solidFill>
                    <a:srgbClr val="FF0000"/>
                  </a:solidFill>
                </a:rPr>
                <a:t>Traffic Sensing</a:t>
              </a:r>
              <a:endParaRPr lang="en-US" dirty="0">
                <a:solidFill>
                  <a:srgbClr val="FF0000"/>
                </a:solidFill>
              </a:endParaRPr>
            </a:p>
            <a:p>
              <a:r>
                <a:rPr lang="en-US" b="1" dirty="0"/>
                <a:t>Radar</a:t>
              </a:r>
            </a:p>
            <a:p>
              <a:r>
                <a:rPr lang="en-US" b="1" dirty="0"/>
                <a:t>CAV</a:t>
              </a:r>
            </a:p>
            <a:p>
              <a:r>
                <a:rPr lang="en-US" b="1" dirty="0"/>
                <a:t>Queue length </a:t>
              </a:r>
              <a:r>
                <a:rPr lang="en-US" altLang="zh-CN" b="1" dirty="0"/>
                <a:t>data</a:t>
              </a:r>
              <a:endParaRPr lang="en-US" b="1" dirty="0"/>
            </a:p>
            <a:p>
              <a:r>
                <a:rPr lang="en-US" b="1" dirty="0"/>
                <a:t>Computer Vision</a:t>
              </a:r>
            </a:p>
          </p:txBody>
        </p:sp>
        <p:sp>
          <p:nvSpPr>
            <p:cNvPr id="9" name="TextBox 8">
              <a:extLst>
                <a:ext uri="{FF2B5EF4-FFF2-40B4-BE49-F238E27FC236}">
                  <a16:creationId xmlns:a16="http://schemas.microsoft.com/office/drawing/2014/main" id="{59964ABD-43D6-4C34-8AAB-858201AB9D4C}"/>
                </a:ext>
              </a:extLst>
            </p:cNvPr>
            <p:cNvSpPr txBox="1"/>
            <p:nvPr/>
          </p:nvSpPr>
          <p:spPr>
            <a:xfrm>
              <a:off x="4178254" y="2031211"/>
              <a:ext cx="1570951" cy="901512"/>
            </a:xfrm>
            <a:prstGeom prst="rect">
              <a:avLst/>
            </a:prstGeom>
            <a:noFill/>
          </p:spPr>
          <p:txBody>
            <a:bodyPr wrap="none" rtlCol="0">
              <a:spAutoFit/>
            </a:bodyPr>
            <a:lstStyle/>
            <a:p>
              <a:r>
                <a:rPr lang="en-US" b="1" dirty="0">
                  <a:solidFill>
                    <a:srgbClr val="FF0000"/>
                  </a:solidFill>
                </a:rPr>
                <a:t>Facility information</a:t>
              </a:r>
            </a:p>
            <a:p>
              <a:r>
                <a:rPr lang="en-US" b="1" dirty="0"/>
                <a:t>Road Grade</a:t>
              </a:r>
            </a:p>
            <a:p>
              <a:r>
                <a:rPr lang="en-US" b="1" dirty="0"/>
                <a:t>Bus stop</a:t>
              </a:r>
            </a:p>
            <a:p>
              <a:r>
                <a:rPr lang="en-US" dirty="0">
                  <a:solidFill>
                    <a:schemeClr val="bg1">
                      <a:lumMod val="50000"/>
                    </a:schemeClr>
                  </a:solidFill>
                </a:rPr>
                <a:t>Bus Schedule</a:t>
              </a:r>
            </a:p>
          </p:txBody>
        </p:sp>
        <p:sp>
          <p:nvSpPr>
            <p:cNvPr id="10" name="TextBox 9">
              <a:extLst>
                <a:ext uri="{FF2B5EF4-FFF2-40B4-BE49-F238E27FC236}">
                  <a16:creationId xmlns:a16="http://schemas.microsoft.com/office/drawing/2014/main" id="{9DCCABD0-D478-4EA4-B058-64CFFE5286B9}"/>
                </a:ext>
              </a:extLst>
            </p:cNvPr>
            <p:cNvSpPr txBox="1"/>
            <p:nvPr/>
          </p:nvSpPr>
          <p:spPr>
            <a:xfrm>
              <a:off x="4089332" y="4917073"/>
              <a:ext cx="1719822" cy="901512"/>
            </a:xfrm>
            <a:prstGeom prst="rect">
              <a:avLst/>
            </a:prstGeom>
            <a:noFill/>
          </p:spPr>
          <p:txBody>
            <a:bodyPr wrap="none" rtlCol="0">
              <a:spAutoFit/>
            </a:bodyPr>
            <a:lstStyle/>
            <a:p>
              <a:r>
                <a:rPr lang="en-US" altLang="zh-CN" b="1" dirty="0">
                  <a:solidFill>
                    <a:srgbClr val="FF0000"/>
                  </a:solidFill>
                </a:rPr>
                <a:t>Planning Scale</a:t>
              </a:r>
              <a:endParaRPr lang="en-US" b="1" dirty="0">
                <a:solidFill>
                  <a:srgbClr val="FF0000"/>
                </a:solidFill>
              </a:endParaRPr>
            </a:p>
            <a:p>
              <a:r>
                <a:rPr lang="en-US" b="1" dirty="0"/>
                <a:t>Single intersection</a:t>
              </a:r>
            </a:p>
            <a:p>
              <a:r>
                <a:rPr lang="en-US" b="1" dirty="0"/>
                <a:t>Signalized corridor</a:t>
              </a:r>
            </a:p>
            <a:p>
              <a:r>
                <a:rPr lang="en-US" dirty="0">
                  <a:solidFill>
                    <a:schemeClr val="bg1">
                      <a:lumMod val="50000"/>
                    </a:schemeClr>
                  </a:solidFill>
                </a:rPr>
                <a:t>Route-based planning</a:t>
              </a:r>
            </a:p>
          </p:txBody>
        </p:sp>
        <p:sp>
          <p:nvSpPr>
            <p:cNvPr id="11" name="TextBox 10">
              <a:extLst>
                <a:ext uri="{FF2B5EF4-FFF2-40B4-BE49-F238E27FC236}">
                  <a16:creationId xmlns:a16="http://schemas.microsoft.com/office/drawing/2014/main" id="{F527466E-08C0-4C04-B19C-205BC06973EF}"/>
                </a:ext>
              </a:extLst>
            </p:cNvPr>
            <p:cNvSpPr txBox="1"/>
            <p:nvPr/>
          </p:nvSpPr>
          <p:spPr>
            <a:xfrm>
              <a:off x="5133121" y="3426927"/>
              <a:ext cx="1870607" cy="901512"/>
            </a:xfrm>
            <a:prstGeom prst="rect">
              <a:avLst/>
            </a:prstGeom>
            <a:noFill/>
          </p:spPr>
          <p:txBody>
            <a:bodyPr wrap="square" rtlCol="0">
              <a:spAutoFit/>
            </a:bodyPr>
            <a:lstStyle/>
            <a:p>
              <a:r>
                <a:rPr lang="en-US" altLang="zh-CN" b="1" dirty="0">
                  <a:solidFill>
                    <a:srgbClr val="FF0000"/>
                  </a:solidFill>
                </a:rPr>
                <a:t>Vehicle/Powertrain</a:t>
              </a:r>
              <a:endParaRPr lang="en-US" b="1" dirty="0">
                <a:solidFill>
                  <a:srgbClr val="FF0000"/>
                </a:solidFill>
              </a:endParaRPr>
            </a:p>
            <a:p>
              <a:r>
                <a:rPr lang="en-US" b="1" dirty="0"/>
                <a:t>ICEV, EV, PHEV</a:t>
              </a:r>
            </a:p>
            <a:p>
              <a:r>
                <a:rPr lang="en-US" b="1" dirty="0"/>
                <a:t>Passenger car, Truck, Bus</a:t>
              </a:r>
            </a:p>
          </p:txBody>
        </p:sp>
        <p:sp>
          <p:nvSpPr>
            <p:cNvPr id="12" name="TextBox 11">
              <a:extLst>
                <a:ext uri="{FF2B5EF4-FFF2-40B4-BE49-F238E27FC236}">
                  <a16:creationId xmlns:a16="http://schemas.microsoft.com/office/drawing/2014/main" id="{3404E152-0515-48C6-89FE-61F2ABA15EE9}"/>
                </a:ext>
              </a:extLst>
            </p:cNvPr>
            <p:cNvSpPr txBox="1"/>
            <p:nvPr/>
          </p:nvSpPr>
          <p:spPr>
            <a:xfrm>
              <a:off x="2055699" y="4900867"/>
              <a:ext cx="1933782" cy="1240558"/>
            </a:xfrm>
            <a:prstGeom prst="rect">
              <a:avLst/>
            </a:prstGeom>
            <a:noFill/>
          </p:spPr>
          <p:txBody>
            <a:bodyPr wrap="none" rtlCol="0">
              <a:spAutoFit/>
            </a:bodyPr>
            <a:lstStyle/>
            <a:p>
              <a:r>
                <a:rPr lang="en-US" sz="1600" b="1" dirty="0">
                  <a:solidFill>
                    <a:srgbClr val="FF0000"/>
                  </a:solidFill>
                </a:rPr>
                <a:t>Computation efficiency</a:t>
              </a:r>
            </a:p>
            <a:p>
              <a:r>
                <a:rPr lang="en-US" sz="1600" b="1" dirty="0"/>
                <a:t>Shortest-path</a:t>
              </a:r>
            </a:p>
            <a:p>
              <a:r>
                <a:rPr lang="en-US" sz="1600" b="1" dirty="0"/>
                <a:t>Master graph</a:t>
              </a:r>
            </a:p>
            <a:p>
              <a:r>
                <a:rPr lang="en-US" sz="1600" b="1" dirty="0"/>
                <a:t>Solution graph</a:t>
              </a:r>
            </a:p>
            <a:p>
              <a:r>
                <a:rPr lang="en-US" sz="1600" b="1" dirty="0"/>
                <a:t>Regression model</a:t>
              </a:r>
            </a:p>
          </p:txBody>
        </p:sp>
        <p:sp>
          <p:nvSpPr>
            <p:cNvPr id="13" name="TextBox 12">
              <a:extLst>
                <a:ext uri="{FF2B5EF4-FFF2-40B4-BE49-F238E27FC236}">
                  <a16:creationId xmlns:a16="http://schemas.microsoft.com/office/drawing/2014/main" id="{96A9A37A-0FE7-4AB4-98FE-9C0DC96A9D17}"/>
                </a:ext>
              </a:extLst>
            </p:cNvPr>
            <p:cNvSpPr txBox="1"/>
            <p:nvPr/>
          </p:nvSpPr>
          <p:spPr>
            <a:xfrm>
              <a:off x="2059122" y="2038975"/>
              <a:ext cx="1489901" cy="901512"/>
            </a:xfrm>
            <a:prstGeom prst="rect">
              <a:avLst/>
            </a:prstGeom>
            <a:noFill/>
          </p:spPr>
          <p:txBody>
            <a:bodyPr wrap="none" rtlCol="0">
              <a:spAutoFit/>
            </a:bodyPr>
            <a:lstStyle/>
            <a:p>
              <a:r>
                <a:rPr lang="en-US" altLang="zh-CN" b="1" dirty="0">
                  <a:solidFill>
                    <a:srgbClr val="FF0000"/>
                  </a:solidFill>
                </a:rPr>
                <a:t>Signal Timing</a:t>
              </a:r>
              <a:endParaRPr lang="en-US" dirty="0">
                <a:solidFill>
                  <a:srgbClr val="FF0000"/>
                </a:solidFill>
              </a:endParaRPr>
            </a:p>
            <a:p>
              <a:r>
                <a:rPr lang="en-US" b="1" dirty="0"/>
                <a:t>Fixed timed signal</a:t>
              </a:r>
            </a:p>
            <a:p>
              <a:r>
                <a:rPr lang="en-US" b="1" dirty="0"/>
                <a:t>Actuated signal</a:t>
              </a:r>
            </a:p>
            <a:p>
              <a:r>
                <a:rPr lang="en-US" dirty="0">
                  <a:solidFill>
                    <a:schemeClr val="bg1">
                      <a:lumMod val="50000"/>
                    </a:schemeClr>
                  </a:solidFill>
                </a:rPr>
                <a:t>Coordinated signal</a:t>
              </a:r>
            </a:p>
          </p:txBody>
        </p:sp>
        <p:sp>
          <p:nvSpPr>
            <p:cNvPr id="14" name="Rectangle 13">
              <a:extLst>
                <a:ext uri="{FF2B5EF4-FFF2-40B4-BE49-F238E27FC236}">
                  <a16:creationId xmlns:a16="http://schemas.microsoft.com/office/drawing/2014/main" id="{30CEA8C3-74EC-430B-B92D-49E2B82357DA}"/>
                </a:ext>
              </a:extLst>
            </p:cNvPr>
            <p:cNvSpPr/>
            <p:nvPr/>
          </p:nvSpPr>
          <p:spPr>
            <a:xfrm>
              <a:off x="3289090" y="3598799"/>
              <a:ext cx="1575354" cy="778956"/>
            </a:xfrm>
            <a:prstGeom prst="rect">
              <a:avLst/>
            </a:prstGeom>
          </p:spPr>
          <p:txBody>
            <a:bodyPr wrap="square">
              <a:spAutoFit/>
            </a:bodyPr>
            <a:lstStyle/>
            <a:p>
              <a:r>
                <a:rPr lang="en-US" sz="2400" b="1" dirty="0">
                  <a:solidFill>
                    <a:srgbClr val="0000FF"/>
                  </a:solidFill>
                </a:rPr>
                <a:t>Connected </a:t>
              </a:r>
            </a:p>
            <a:p>
              <a:r>
                <a:rPr lang="en-US" sz="2400" b="1" dirty="0">
                  <a:solidFill>
                    <a:srgbClr val="0000FF"/>
                  </a:solidFill>
                </a:rPr>
                <a:t>Eco-Driving </a:t>
              </a:r>
            </a:p>
          </p:txBody>
        </p:sp>
      </p:grpSp>
      <p:grpSp>
        <p:nvGrpSpPr>
          <p:cNvPr id="15" name="Group 14">
            <a:extLst>
              <a:ext uri="{FF2B5EF4-FFF2-40B4-BE49-F238E27FC236}">
                <a16:creationId xmlns:a16="http://schemas.microsoft.com/office/drawing/2014/main" id="{6D8CB9BB-9CEE-4820-94F7-D9BA1844AB90}"/>
              </a:ext>
            </a:extLst>
          </p:cNvPr>
          <p:cNvGrpSpPr/>
          <p:nvPr/>
        </p:nvGrpSpPr>
        <p:grpSpPr>
          <a:xfrm>
            <a:off x="5023974" y="1424247"/>
            <a:ext cx="6800826" cy="5093074"/>
            <a:chOff x="3917833" y="321735"/>
            <a:chExt cx="7895260" cy="6356559"/>
          </a:xfrm>
          <a:effectLst>
            <a:outerShdw blurRad="63500" sx="102000" sy="102000" algn="ctr" rotWithShape="0">
              <a:prstClr val="black">
                <a:alpha val="40000"/>
              </a:prstClr>
            </a:outerShdw>
          </a:effectLst>
        </p:grpSpPr>
        <p:sp>
          <p:nvSpPr>
            <p:cNvPr id="16" name="Hexagon 15">
              <a:extLst>
                <a:ext uri="{FF2B5EF4-FFF2-40B4-BE49-F238E27FC236}">
                  <a16:creationId xmlns:a16="http://schemas.microsoft.com/office/drawing/2014/main" id="{4F5921F3-F15E-431E-84EA-D91CFD200356}"/>
                </a:ext>
              </a:extLst>
            </p:cNvPr>
            <p:cNvSpPr/>
            <p:nvPr/>
          </p:nvSpPr>
          <p:spPr>
            <a:xfrm rot="16200000">
              <a:off x="5277839" y="281232"/>
              <a:ext cx="2546444" cy="2627449"/>
            </a:xfrm>
            <a:prstGeom prst="hexagon">
              <a:avLst/>
            </a:prstGeom>
            <a:noFill/>
            <a:ln w="762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Hexagon 16">
              <a:extLst>
                <a:ext uri="{FF2B5EF4-FFF2-40B4-BE49-F238E27FC236}">
                  <a16:creationId xmlns:a16="http://schemas.microsoft.com/office/drawing/2014/main" id="{ACA65DB4-298D-4FF5-937D-E81AAF0DFC2C}"/>
                </a:ext>
              </a:extLst>
            </p:cNvPr>
            <p:cNvSpPr/>
            <p:nvPr/>
          </p:nvSpPr>
          <p:spPr>
            <a:xfrm rot="16200000">
              <a:off x="7905290" y="281232"/>
              <a:ext cx="2546444" cy="2627449"/>
            </a:xfrm>
            <a:prstGeom prst="hexagon">
              <a:avLst/>
            </a:prstGeom>
            <a:noFill/>
            <a:ln w="762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Hexagon 17">
              <a:extLst>
                <a:ext uri="{FF2B5EF4-FFF2-40B4-BE49-F238E27FC236}">
                  <a16:creationId xmlns:a16="http://schemas.microsoft.com/office/drawing/2014/main" id="{81111C52-E80E-435D-94B4-C5E711CB251C}"/>
                </a:ext>
              </a:extLst>
            </p:cNvPr>
            <p:cNvSpPr/>
            <p:nvPr/>
          </p:nvSpPr>
          <p:spPr>
            <a:xfrm rot="16200000">
              <a:off x="9226147" y="2177743"/>
              <a:ext cx="2546444" cy="2627449"/>
            </a:xfrm>
            <a:prstGeom prst="hexagon">
              <a:avLst/>
            </a:prstGeom>
            <a:noFill/>
            <a:ln w="762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Hexagon 18">
              <a:extLst>
                <a:ext uri="{FF2B5EF4-FFF2-40B4-BE49-F238E27FC236}">
                  <a16:creationId xmlns:a16="http://schemas.microsoft.com/office/drawing/2014/main" id="{357099A3-D5FF-474B-8574-5DBF462F9B5E}"/>
                </a:ext>
              </a:extLst>
            </p:cNvPr>
            <p:cNvSpPr/>
            <p:nvPr/>
          </p:nvSpPr>
          <p:spPr>
            <a:xfrm rot="16200000">
              <a:off x="7923780" y="4091347"/>
              <a:ext cx="2546444" cy="2627449"/>
            </a:xfrm>
            <a:prstGeom prst="hexagon">
              <a:avLst/>
            </a:prstGeom>
            <a:noFill/>
            <a:ln w="762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Hexagon 19">
              <a:extLst>
                <a:ext uri="{FF2B5EF4-FFF2-40B4-BE49-F238E27FC236}">
                  <a16:creationId xmlns:a16="http://schemas.microsoft.com/office/drawing/2014/main" id="{65861BBB-1C05-4A3F-A8A0-4DCDC17C8BB6}"/>
                </a:ext>
              </a:extLst>
            </p:cNvPr>
            <p:cNvSpPr/>
            <p:nvPr/>
          </p:nvSpPr>
          <p:spPr>
            <a:xfrm rot="16200000">
              <a:off x="5277839" y="4091347"/>
              <a:ext cx="2546444" cy="2627449"/>
            </a:xfrm>
            <a:prstGeom prst="hexagon">
              <a:avLst/>
            </a:prstGeom>
            <a:noFill/>
            <a:ln w="762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Hexagon 20">
              <a:extLst>
                <a:ext uri="{FF2B5EF4-FFF2-40B4-BE49-F238E27FC236}">
                  <a16:creationId xmlns:a16="http://schemas.microsoft.com/office/drawing/2014/main" id="{9F91275B-C290-49E6-873A-FD32FA32ACDC}"/>
                </a:ext>
              </a:extLst>
            </p:cNvPr>
            <p:cNvSpPr/>
            <p:nvPr/>
          </p:nvSpPr>
          <p:spPr>
            <a:xfrm rot="16200000">
              <a:off x="3958336" y="2178798"/>
              <a:ext cx="2546444" cy="2627449"/>
            </a:xfrm>
            <a:prstGeom prst="hexagon">
              <a:avLst/>
            </a:prstGeom>
            <a:noFill/>
            <a:ln w="762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92325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7501" y="177302"/>
            <a:ext cx="10893566" cy="931207"/>
          </a:xfrm>
        </p:spPr>
        <p:txBody>
          <a:bodyPr>
            <a:noAutofit/>
          </a:bodyPr>
          <a:lstStyle/>
          <a:p>
            <a:r>
              <a:rPr lang="en-US" sz="4000" dirty="0"/>
              <a:t>Lecture #54: Alternative and Emerging Technologies—Connected and Automated Vehicles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7" name="TextBox 6">
            <a:extLst>
              <a:ext uri="{FF2B5EF4-FFF2-40B4-BE49-F238E27FC236}">
                <a16:creationId xmlns:a16="http://schemas.microsoft.com/office/drawing/2014/main" id="{5E5B6D5D-5836-487B-869C-1F1BA08F3CB0}"/>
              </a:ext>
            </a:extLst>
          </p:cNvPr>
          <p:cNvSpPr txBox="1"/>
          <p:nvPr/>
        </p:nvSpPr>
        <p:spPr>
          <a:xfrm>
            <a:off x="946639" y="2459504"/>
            <a:ext cx="10298723" cy="2308324"/>
          </a:xfrm>
          <a:prstGeom prst="rect">
            <a:avLst/>
          </a:prstGeom>
          <a:noFill/>
        </p:spPr>
        <p:txBody>
          <a:bodyPr wrap="square" rtlCol="0">
            <a:spAutoFit/>
          </a:bodyPr>
          <a:lstStyle/>
          <a:p>
            <a:pPr algn="ctr"/>
            <a:r>
              <a:rPr lang="en-US" sz="2400" b="1" dirty="0"/>
              <a:t>Peng Hao</a:t>
            </a:r>
          </a:p>
          <a:p>
            <a:pPr algn="ctr"/>
            <a:r>
              <a:rPr lang="en-US" sz="2400" b="1" dirty="0"/>
              <a:t>Center for Environmental Research &amp; Technology</a:t>
            </a:r>
          </a:p>
          <a:p>
            <a:pPr algn="ctr"/>
            <a:r>
              <a:rPr lang="en-US" sz="2400" b="1" dirty="0"/>
              <a:t>University of California, Riverside</a:t>
            </a:r>
          </a:p>
          <a:p>
            <a:pPr algn="ctr"/>
            <a:r>
              <a:rPr lang="en-US" sz="2400" b="1" dirty="0"/>
              <a:t>Contact information: </a:t>
            </a:r>
            <a:r>
              <a:rPr lang="en-US" sz="2400" b="1" dirty="0">
                <a:hlinkClick r:id="rId3"/>
              </a:rPr>
              <a:t>haop@cert.ucr.edu</a:t>
            </a:r>
            <a:r>
              <a:rPr lang="en-US" sz="2400" b="1" dirty="0"/>
              <a:t>, 951-781-5777</a:t>
            </a:r>
          </a:p>
          <a:p>
            <a:pPr algn="ctr"/>
            <a:r>
              <a:rPr lang="en-US" sz="2400" b="1" dirty="0"/>
              <a:t>The author declares that there is no conflict of interest</a:t>
            </a:r>
          </a:p>
          <a:p>
            <a:pPr algn="ctr"/>
            <a:r>
              <a:rPr lang="en-US" sz="2400" b="1" dirty="0"/>
              <a:t>Lecture Track(s): TT</a:t>
            </a:r>
            <a:endParaRPr lang="en-US" sz="2400" b="1" dirty="0">
              <a:solidFill>
                <a:srgbClr val="FF0000"/>
              </a:solidFill>
            </a:endParaRPr>
          </a:p>
        </p:txBody>
      </p:sp>
    </p:spTree>
    <p:extLst>
      <p:ext uri="{BB962C8B-B14F-4D97-AF65-F5344CB8AC3E}">
        <p14:creationId xmlns:p14="http://schemas.microsoft.com/office/powerpoint/2010/main" val="199414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10746174" cy="4771129"/>
          </a:xfrm>
        </p:spPr>
        <p:txBody>
          <a:bodyPr>
            <a:normAutofit/>
          </a:bodyPr>
          <a:lstStyle/>
          <a:p>
            <a:pPr algn="just"/>
            <a:r>
              <a:rPr lang="en-US" altLang="zh-CN" dirty="0"/>
              <a:t>Cooperative automated driving would reduce emissions via information sharing and vehicle-vehicle or vehicle-infrastructure collaboration. </a:t>
            </a:r>
          </a:p>
          <a:p>
            <a:pPr algn="just"/>
            <a:r>
              <a:rPr lang="en-US" dirty="0"/>
              <a:t>Eco-Approach and Departure (EAD) at signalized intersections and </a:t>
            </a:r>
            <a:r>
              <a:rPr lang="en-US" altLang="zh-CN" dirty="0"/>
              <a:t>Cooperative Adaptive Cruise Control (CACC) are two promising eco-friendly applications.</a:t>
            </a:r>
          </a:p>
          <a:p>
            <a:pPr algn="just"/>
            <a:r>
              <a:rPr lang="en-US" altLang="zh-CN" dirty="0"/>
              <a:t>Both light-duty vehicles and heavy-duty vehicles can receive emission reduction benefit from CAV technology</a:t>
            </a:r>
          </a:p>
          <a:p>
            <a:pPr algn="just"/>
            <a:r>
              <a:rPr lang="en-US" dirty="0"/>
              <a:t>CAVs may cause increased trip frequency and higher VMT due to expanded and inexpensive mobility.</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Take-Home Messages</a:t>
            </a:r>
          </a:p>
        </p:txBody>
      </p:sp>
    </p:spTree>
    <p:extLst>
      <p:ext uri="{BB962C8B-B14F-4D97-AF65-F5344CB8AC3E}">
        <p14:creationId xmlns:p14="http://schemas.microsoft.com/office/powerpoint/2010/main" val="19754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10515600" cy="5061613"/>
          </a:xfrm>
        </p:spPr>
        <p:txBody>
          <a:bodyPr>
            <a:noAutofit/>
          </a:bodyPr>
          <a:lstStyle/>
          <a:p>
            <a:pPr>
              <a:spcBef>
                <a:spcPts val="600"/>
              </a:spcBef>
            </a:pPr>
            <a:r>
              <a:rPr lang="en-US" sz="2400" dirty="0"/>
              <a:t>AERIS: applications for the environment: real-time information synthesis</a:t>
            </a:r>
          </a:p>
          <a:p>
            <a:pPr>
              <a:spcBef>
                <a:spcPts val="600"/>
              </a:spcBef>
            </a:pPr>
            <a:r>
              <a:rPr lang="en-US" sz="2400" dirty="0"/>
              <a:t>EV: electric vehicle</a:t>
            </a:r>
          </a:p>
          <a:p>
            <a:pPr>
              <a:spcBef>
                <a:spcPts val="600"/>
              </a:spcBef>
            </a:pPr>
            <a:r>
              <a:rPr lang="en-US" sz="2400" dirty="0"/>
              <a:t>CACC: cooperative adaptive cruise control</a:t>
            </a:r>
          </a:p>
          <a:p>
            <a:pPr>
              <a:spcBef>
                <a:spcPts val="600"/>
              </a:spcBef>
            </a:pPr>
            <a:r>
              <a:rPr lang="en-US" sz="2400" dirty="0"/>
              <a:t>CAV: connected and automated vehicle</a:t>
            </a:r>
          </a:p>
          <a:p>
            <a:pPr>
              <a:spcBef>
                <a:spcPts val="600"/>
              </a:spcBef>
            </a:pPr>
            <a:r>
              <a:rPr lang="en-US" sz="2400" dirty="0"/>
              <a:t>CO: carbon monoxide</a:t>
            </a:r>
          </a:p>
          <a:p>
            <a:pPr>
              <a:spcBef>
                <a:spcPts val="600"/>
              </a:spcBef>
            </a:pPr>
            <a:r>
              <a:rPr lang="en-US" sz="2400" dirty="0"/>
              <a:t>CO2: carbon dioxide</a:t>
            </a:r>
          </a:p>
          <a:p>
            <a:pPr>
              <a:spcBef>
                <a:spcPts val="600"/>
              </a:spcBef>
            </a:pPr>
            <a:r>
              <a:rPr lang="en-US" sz="2400" dirty="0"/>
              <a:t>V2X: vehicle-to-everything</a:t>
            </a:r>
          </a:p>
          <a:p>
            <a:pPr>
              <a:spcBef>
                <a:spcPts val="600"/>
              </a:spcBef>
            </a:pPr>
            <a:r>
              <a:rPr lang="en-US" sz="2400" dirty="0"/>
              <a:t>DSRC: dedicated short-range communications</a:t>
            </a:r>
          </a:p>
          <a:p>
            <a:pPr>
              <a:spcBef>
                <a:spcPts val="600"/>
              </a:spcBef>
            </a:pPr>
            <a:r>
              <a:rPr lang="en-US" sz="2400" dirty="0"/>
              <a:t>EAD: eco-approach and departure</a:t>
            </a:r>
          </a:p>
          <a:p>
            <a:pPr>
              <a:spcBef>
                <a:spcPts val="600"/>
              </a:spcBef>
            </a:pPr>
            <a:r>
              <a:rPr lang="en-US" sz="2400" dirty="0"/>
              <a:t>SPaT: signal phase and timing</a:t>
            </a:r>
          </a:p>
          <a:p>
            <a:pPr>
              <a:spcBef>
                <a:spcPts val="600"/>
              </a:spcBef>
            </a:pPr>
            <a:r>
              <a:rPr lang="en-US" sz="2400" dirty="0"/>
              <a:t>VMT: vehicle miles traveled</a:t>
            </a:r>
          </a:p>
          <a:p>
            <a:pPr>
              <a:spcBef>
                <a:spcPts val="600"/>
              </a:spcBef>
            </a:pPr>
            <a:r>
              <a:rPr lang="en-US" sz="2400" dirty="0"/>
              <a:t>GPS:</a:t>
            </a:r>
            <a:r>
              <a:rPr lang="zh-CN" altLang="en-US" sz="2400" dirty="0"/>
              <a:t> </a:t>
            </a:r>
            <a:r>
              <a:rPr lang="en-US" altLang="zh-CN" sz="2400" dirty="0"/>
              <a:t>Global Positioning System</a:t>
            </a:r>
            <a:endParaRPr lang="en-US" sz="2400" b="1" dirty="0">
              <a:solidFill>
                <a:srgbClr val="FF0000"/>
              </a:solidFill>
            </a:endParaRP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List of Abbreviations</a:t>
            </a:r>
          </a:p>
        </p:txBody>
      </p:sp>
    </p:spTree>
    <p:extLst>
      <p:ext uri="{BB962C8B-B14F-4D97-AF65-F5344CB8AC3E}">
        <p14:creationId xmlns:p14="http://schemas.microsoft.com/office/powerpoint/2010/main" val="157308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Autofit/>
          </a:bodyPr>
          <a:lstStyle/>
          <a:p>
            <a:pPr>
              <a:spcBef>
                <a:spcPts val="0"/>
              </a:spcBef>
            </a:pPr>
            <a:r>
              <a:rPr lang="en-US" sz="1400" dirty="0"/>
              <a:t>Altan, O. D., Wu, G., Barth, M. J., Boriboonsomsin, K. and Stark, J. A. GlidePath: Eco-Friendly Automated Approach and Departure at Signalized Intersections. IEEE Transactions on Intelligent Vehicles, vol. 2, no. 4, 2017, pp. 266-277.</a:t>
            </a:r>
          </a:p>
          <a:p>
            <a:pPr>
              <a:spcBef>
                <a:spcPts val="0"/>
              </a:spcBef>
            </a:pPr>
            <a:r>
              <a:rPr lang="en-US" sz="1400" dirty="0"/>
              <a:t>Hao P., Wu G., Boriboonsomsin K. and Barth M., Eco-approach and departure (EAD) application for actuated signals in real-world traffic, IEEE Transactions on Intelligent Transportation Systems 20 (1), 2018, 30–40.</a:t>
            </a:r>
          </a:p>
          <a:p>
            <a:pPr>
              <a:spcBef>
                <a:spcPts val="0"/>
              </a:spcBef>
            </a:pPr>
            <a:r>
              <a:rPr lang="en-US" sz="1400" dirty="0"/>
              <a:t>Harper C.D., Hendrickson C.T., Mangones S. and Samaras C., Estimating potential increases in travel with autonomous vehicles for the non-driving, elderly and people with travel-restrictive medical conditions, Transportation Research Part C: Emerging Technologies 72, 2016, 1–9.</a:t>
            </a:r>
          </a:p>
          <a:p>
            <a:pPr>
              <a:spcBef>
                <a:spcPts val="0"/>
              </a:spcBef>
            </a:pPr>
            <a:r>
              <a:rPr lang="en-US" sz="1400" dirty="0"/>
              <a:t>Lewis, P., Grossman, A. Beyond Speculation 2.0: Automated Vehicles and Public Policy, Research Report. https://www.enotrans.org/wp-content/uploads/2019/04/4-1-AV-Paper-FINAL-with-Cover.pdf,</a:t>
            </a:r>
            <a:r>
              <a:rPr lang="zh-CN" altLang="en-US" sz="1400" dirty="0"/>
              <a:t> </a:t>
            </a:r>
            <a:r>
              <a:rPr lang="en-US" altLang="zh-CN" sz="1400" dirty="0"/>
              <a:t>2019.</a:t>
            </a:r>
          </a:p>
          <a:p>
            <a:pPr>
              <a:spcBef>
                <a:spcPts val="0"/>
              </a:spcBef>
            </a:pPr>
            <a:r>
              <a:rPr lang="en-US" sz="1400" dirty="0"/>
              <a:t>National Operations Center of Excellence. SPaT Challenge Overview. https://transportationops.org/spatchallenge, 2020.</a:t>
            </a:r>
          </a:p>
          <a:p>
            <a:pPr>
              <a:spcBef>
                <a:spcPts val="0"/>
              </a:spcBef>
            </a:pPr>
            <a:r>
              <a:rPr lang="en-US" sz="1400" dirty="0"/>
              <a:t>Meyer J., Becker H., Bösch P.M. and Axhausen K.W., Autonomous vehicles: The next jump in accessibilities?, Research in Transportation Economics 62, 2017, 80–91.</a:t>
            </a:r>
          </a:p>
          <a:p>
            <a:pPr>
              <a:spcBef>
                <a:spcPts val="0"/>
              </a:spcBef>
            </a:pPr>
            <a:r>
              <a:rPr lang="en-US" sz="1400" dirty="0"/>
              <a:t>Nowakowski, C., O'Connell, J., Shladover, S., and Cody, D. Cooperative Adaptive Cruise Control: Driver Acceptance of Following Gap Settings Less Than One Second. Proceedings of the Human Factors and Ergonomics Society 54th Annual Meeting. Santa Monica, CA: The Human Factors and Ergonomics Society. 2010.</a:t>
            </a:r>
          </a:p>
          <a:p>
            <a:pPr>
              <a:spcBef>
                <a:spcPts val="0"/>
              </a:spcBef>
            </a:pPr>
            <a:r>
              <a:rPr lang="en-US" sz="1400" dirty="0"/>
              <a:t>SAE international, Taxonomy and definitions for terms related to driving automation systems for on-road motor vehicles, 2016, SAE International, (J3016).</a:t>
            </a:r>
          </a:p>
          <a:p>
            <a:pPr>
              <a:spcBef>
                <a:spcPts val="0"/>
              </a:spcBef>
            </a:pPr>
            <a:r>
              <a:rPr lang="en-US" sz="1400" dirty="0"/>
              <a:t>U.S. Department of Transportation, Applications for the environment: Real-time information synthesis (AERIS), http://www.its.dot.gov/aeris/, 2016.</a:t>
            </a:r>
          </a:p>
          <a:p>
            <a:pPr>
              <a:spcBef>
                <a:spcPts val="0"/>
              </a:spcBef>
            </a:pPr>
            <a:r>
              <a:rPr lang="en-US" sz="1400" dirty="0"/>
              <a:t>Wadud Z., MacKenzie D. and Leiby P., Help or hindrance? The travel, energy and carbon impacts of highly automated vehicles, Transportation Research Part A: Policy and Practice 86, 2016, 1–18.</a:t>
            </a:r>
          </a:p>
          <a:p>
            <a:pPr>
              <a:spcBef>
                <a:spcPts val="0"/>
              </a:spcBef>
            </a:pPr>
            <a:r>
              <a:rPr lang="en-US" sz="1400" dirty="0"/>
              <a:t>Wang Z., Wu G., Hao P., Boriboonsomsin K. and Barth M., Developing a platoon-wide eco-cooperative adaptive cruise control (CACC) system, In: 2017 IEEE intelligent vehicles symposium (IV), 2017, June, IEEE, 1256–1261.</a:t>
            </a:r>
          </a:p>
          <a:p>
            <a:pPr>
              <a:spcBef>
                <a:spcPts val="0"/>
              </a:spcBef>
            </a:pPr>
            <a:r>
              <a:rPr lang="en-US" sz="1400" dirty="0"/>
              <a:t>Xia H., Eco-approach and departure techniques for connected vehicles at signalized traffic intersections, Doctoral Dissertation. 2014, University of California, Riverside.</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98107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000" dirty="0"/>
              <a:t>Anair D., Capturing the climate benefits of autonomous vehicles, 2017, UC Davis Institute of Transportation Studies.</a:t>
            </a:r>
          </a:p>
          <a:p>
            <a:r>
              <a:rPr lang="en-US" sz="2000" dirty="0"/>
              <a:t>Fulton L., Mason J. and Meroux D., Three revolutions in urban transportation, 2017, Institute for Transportation &amp; Development Policy, Davis, CA.</a:t>
            </a:r>
            <a:endParaRPr lang="en-GB" sz="2000" dirty="0"/>
          </a:p>
          <a:p>
            <a:r>
              <a:rPr lang="en-GB" sz="2000" dirty="0"/>
              <a:t>U. S. Department of Transportation. Preparing for the Future of Transportation: Automated Vehicles 3.0, https://www.transportation.gov/av/3, </a:t>
            </a:r>
            <a:r>
              <a:rPr lang="en-US" sz="2000" dirty="0"/>
              <a:t>2018</a:t>
            </a:r>
          </a:p>
          <a:p>
            <a:r>
              <a:rPr lang="en-GB" sz="2000" dirty="0"/>
              <a:t>U. S. Department of Transportation. </a:t>
            </a:r>
            <a:r>
              <a:rPr lang="en-US" sz="2000" dirty="0"/>
              <a:t>Ensuring American Leadership in Automated Vehicle Technologies</a:t>
            </a:r>
            <a:r>
              <a:rPr lang="en-GB" sz="2000" dirty="0"/>
              <a:t>: Automated Vehicles 4.0, https://www.transportation.gov/av/4, </a:t>
            </a:r>
            <a:r>
              <a:rPr lang="en-US" sz="2000" dirty="0"/>
              <a:t>2020</a:t>
            </a:r>
          </a:p>
          <a:p>
            <a:r>
              <a:rPr lang="en-US" sz="2000" dirty="0"/>
              <a:t>Walker J. and Johnson C., Peak car ownership: The market opportunity of electric automated mobility services, 2016, Rocky Mountain Institute.</a:t>
            </a:r>
          </a:p>
          <a:p>
            <a:r>
              <a:rPr lang="en-US" sz="2000" dirty="0"/>
              <a:t>Wenzel T., Rames C., Kontou E. and Henao A., Travel and energy implications of ridesourcing service in Austin, Texas, Transportation Research Part D: Transport and Environment 70, 2019, 18–34.</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Further Readings </a:t>
            </a:r>
          </a:p>
        </p:txBody>
      </p:sp>
    </p:spTree>
    <p:extLst>
      <p:ext uri="{BB962C8B-B14F-4D97-AF65-F5344CB8AC3E}">
        <p14:creationId xmlns:p14="http://schemas.microsoft.com/office/powerpoint/2010/main" val="151938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pPr algn="just"/>
            <a:r>
              <a:rPr lang="en-US" sz="2400" dirty="0"/>
              <a:t>Taking advantage of both vehicle-to-everything (V2X) and autonomous driving technology, connected and automated vehicle (CAV) emerges as one of the transformative solutions to the current challenges for traffic-related emissions.</a:t>
            </a:r>
          </a:p>
          <a:p>
            <a:pPr algn="just"/>
            <a:r>
              <a:rPr lang="en-US" sz="2400" dirty="0"/>
              <a:t>Connected vehicles has shown the capability to improve traffic efficiency and reduce emissions via vehicle-to-vehicle (V2V) or vehicle-to- infrastructure (V2I) communication.</a:t>
            </a:r>
          </a:p>
          <a:p>
            <a:pPr algn="just"/>
            <a:r>
              <a:rPr lang="en-US" sz="2400" dirty="0"/>
              <a:t>Automated vehicles equipped with sensing technology (e.g. camera, Lidar, radar, etc.) and artificial intelligent technology would recognize the environment and subsequently perform proper eco-actions precisely by fully or partial automation. </a:t>
            </a:r>
          </a:p>
          <a:p>
            <a:pPr algn="just"/>
            <a:r>
              <a:rPr lang="en-US" sz="2400" dirty="0"/>
              <a:t>In the long term, the expanded and inexpensive mobility provided by CAVs may cause increased trip frequency and higher VMT.</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417513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B8206-7546-44F5-81F8-340F9C8353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32008" y="3469585"/>
            <a:ext cx="4842482" cy="2569972"/>
          </a:xfrm>
          <a:prstGeom prst="rect">
            <a:avLst/>
          </a:prstGeom>
          <a:noFill/>
          <a:ln>
            <a:noFill/>
          </a:ln>
        </p:spPr>
      </p:pic>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pPr algn="just"/>
            <a:r>
              <a:rPr lang="en-GB" sz="2400" dirty="0"/>
              <a:t>Connected Vehicles establishes communication among vehicles, the infrastructure, and other transportation participants. </a:t>
            </a:r>
          </a:p>
          <a:p>
            <a:pPr algn="just"/>
            <a:r>
              <a:rPr lang="en-GB" sz="2400" dirty="0"/>
              <a:t>In 1999, Federal Communications Commission allocated 75 MHz of spectrum in the 5.9 GHz band for ITS applications.</a:t>
            </a:r>
          </a:p>
          <a:p>
            <a:pPr algn="just"/>
            <a:r>
              <a:rPr lang="en-GB" sz="2400" dirty="0"/>
              <a:t>Dedicated Short Range Communications (DSRC) and Cellular-V2X</a:t>
            </a:r>
          </a:p>
          <a:p>
            <a:pPr algn="just"/>
            <a:r>
              <a:rPr lang="en-GB" sz="2400" dirty="0"/>
              <a:t>Connected Vehicle deployment</a:t>
            </a:r>
          </a:p>
          <a:p>
            <a:pPr lvl="1" algn="just"/>
            <a:r>
              <a:rPr lang="en-US" sz="2200" dirty="0"/>
              <a:t>Safety Pilot Model Deployment project</a:t>
            </a:r>
          </a:p>
          <a:p>
            <a:pPr marL="457200" lvl="1" indent="0" algn="just">
              <a:buNone/>
            </a:pPr>
            <a:r>
              <a:rPr lang="en-US" sz="2200" dirty="0"/>
              <a:t>	- City of Ann Arbor, MI </a:t>
            </a:r>
          </a:p>
          <a:p>
            <a:pPr lvl="1" algn="just"/>
            <a:r>
              <a:rPr lang="en-US" sz="2200" dirty="0"/>
              <a:t>Connected Vehicle Pilot Deployment</a:t>
            </a:r>
          </a:p>
          <a:p>
            <a:pPr marL="457200" lvl="1" indent="0" algn="just">
              <a:buNone/>
            </a:pPr>
            <a:r>
              <a:rPr lang="en-US" sz="2200" dirty="0"/>
              <a:t>	- Wyoming, New York City and Tampa</a:t>
            </a:r>
          </a:p>
          <a:p>
            <a:pPr lvl="1" algn="just"/>
            <a:r>
              <a:rPr lang="en-US" sz="2200" dirty="0"/>
              <a:t>Signal Phase and Timing (SPaT) Challenge </a:t>
            </a:r>
          </a:p>
          <a:p>
            <a:pPr marL="457200" lvl="1" indent="0" algn="just">
              <a:buNone/>
            </a:pPr>
            <a:r>
              <a:rPr lang="en-US" sz="2200" dirty="0"/>
              <a:t>	- 26 states, 216 signals, 2000+ planned</a:t>
            </a:r>
          </a:p>
          <a:p>
            <a:pPr marL="457200" lvl="1" indent="0" algn="just">
              <a:buNone/>
            </a:pPr>
            <a:endParaRPr lang="en-US" sz="20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Connected Vehicles</a:t>
            </a:r>
          </a:p>
        </p:txBody>
      </p:sp>
      <p:sp>
        <p:nvSpPr>
          <p:cNvPr id="5" name="Rectangle 4">
            <a:extLst>
              <a:ext uri="{FF2B5EF4-FFF2-40B4-BE49-F238E27FC236}">
                <a16:creationId xmlns:a16="http://schemas.microsoft.com/office/drawing/2014/main" id="{713E9153-9EBC-4AD7-9D29-4A0B427BB51C}"/>
              </a:ext>
            </a:extLst>
          </p:cNvPr>
          <p:cNvSpPr/>
          <p:nvPr/>
        </p:nvSpPr>
        <p:spPr>
          <a:xfrm>
            <a:off x="6410502" y="6039557"/>
            <a:ext cx="4378763" cy="338554"/>
          </a:xfrm>
          <a:prstGeom prst="rect">
            <a:avLst/>
          </a:prstGeom>
        </p:spPr>
        <p:txBody>
          <a:bodyPr wrap="none">
            <a:spAutoFit/>
          </a:bodyPr>
          <a:lstStyle/>
          <a:p>
            <a:pPr lvl="1" algn="just"/>
            <a:r>
              <a:rPr lang="en-US" sz="1600" dirty="0"/>
              <a:t>SPaT challenge </a:t>
            </a:r>
            <a:r>
              <a:rPr lang="en-US" altLang="zh-CN" sz="1600" dirty="0"/>
              <a:t>Deployment (Source: NOCoE)</a:t>
            </a:r>
            <a:endParaRPr lang="en-US" sz="1600" dirty="0"/>
          </a:p>
        </p:txBody>
      </p:sp>
    </p:spTree>
    <p:extLst>
      <p:ext uri="{BB962C8B-B14F-4D97-AF65-F5344CB8AC3E}">
        <p14:creationId xmlns:p14="http://schemas.microsoft.com/office/powerpoint/2010/main" val="112980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pPr algn="just"/>
            <a:r>
              <a:rPr lang="en-GB" sz="2400" dirty="0"/>
              <a:t>Rapid development thanks to advanced sensing, AI technologies. Two paths:</a:t>
            </a:r>
          </a:p>
          <a:p>
            <a:pPr lvl="1" algn="just"/>
            <a:r>
              <a:rPr lang="en-US" sz="2000" dirty="0"/>
              <a:t>Fully-autonomous driving system in small-scale deployment: Waymo, Lyft</a:t>
            </a:r>
          </a:p>
          <a:p>
            <a:pPr lvl="1" algn="just"/>
            <a:r>
              <a:rPr lang="en-US" sz="2000" dirty="0"/>
              <a:t>Semi-autonomous driving system which enabled hands-free control for selected scenarios have been market-ready, e.g. Tesla’s Autopilot and GM’s Super Cruise. </a:t>
            </a:r>
            <a:endParaRPr lang="en-GB" sz="20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Automated Vehicles</a:t>
            </a:r>
          </a:p>
        </p:txBody>
      </p:sp>
      <p:pic>
        <p:nvPicPr>
          <p:cNvPr id="1028" name="Picture 4" descr="Levels of automation set forth in SAE J3016 standard (SAE International 2016). Reprinted from NHTSA (2017).">
            <a:extLst>
              <a:ext uri="{FF2B5EF4-FFF2-40B4-BE49-F238E27FC236}">
                <a16:creationId xmlns:a16="http://schemas.microsoft.com/office/drawing/2014/main" id="{53D73928-4970-47EA-ADAE-A8E4CC213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48" y="3048121"/>
            <a:ext cx="6360624" cy="3307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89AA35B0-5905-41E8-966B-9D160AC06CF7}"/>
              </a:ext>
            </a:extLst>
          </p:cNvPr>
          <p:cNvGraphicFramePr>
            <a:graphicFrameLocks noGrp="1"/>
          </p:cNvGraphicFramePr>
          <p:nvPr>
            <p:extLst>
              <p:ext uri="{D42A27DB-BD31-4B8C-83A1-F6EECF244321}">
                <p14:modId xmlns:p14="http://schemas.microsoft.com/office/powerpoint/2010/main" val="1870156222"/>
              </p:ext>
            </p:extLst>
          </p:nvPr>
        </p:nvGraphicFramePr>
        <p:xfrm>
          <a:off x="6687255" y="3070698"/>
          <a:ext cx="5277597" cy="3284946"/>
        </p:xfrm>
        <a:graphic>
          <a:graphicData uri="http://schemas.openxmlformats.org/drawingml/2006/table">
            <a:tbl>
              <a:tblPr firstRow="1" firstCol="1" bandRow="1">
                <a:tableStyleId>{5C22544A-7EE6-4342-B048-85BDC9FD1C3A}</a:tableStyleId>
              </a:tblPr>
              <a:tblGrid>
                <a:gridCol w="1928002">
                  <a:extLst>
                    <a:ext uri="{9D8B030D-6E8A-4147-A177-3AD203B41FA5}">
                      <a16:colId xmlns:a16="http://schemas.microsoft.com/office/drawing/2014/main" val="3549941351"/>
                    </a:ext>
                  </a:extLst>
                </a:gridCol>
                <a:gridCol w="1330235">
                  <a:extLst>
                    <a:ext uri="{9D8B030D-6E8A-4147-A177-3AD203B41FA5}">
                      <a16:colId xmlns:a16="http://schemas.microsoft.com/office/drawing/2014/main" val="2193618090"/>
                    </a:ext>
                  </a:extLst>
                </a:gridCol>
                <a:gridCol w="961796">
                  <a:extLst>
                    <a:ext uri="{9D8B030D-6E8A-4147-A177-3AD203B41FA5}">
                      <a16:colId xmlns:a16="http://schemas.microsoft.com/office/drawing/2014/main" val="2437741579"/>
                    </a:ext>
                  </a:extLst>
                </a:gridCol>
                <a:gridCol w="1057564">
                  <a:extLst>
                    <a:ext uri="{9D8B030D-6E8A-4147-A177-3AD203B41FA5}">
                      <a16:colId xmlns:a16="http://schemas.microsoft.com/office/drawing/2014/main" val="1662893994"/>
                    </a:ext>
                  </a:extLst>
                </a:gridCol>
              </a:tblGrid>
              <a:tr h="406005">
                <a:tc>
                  <a:txBody>
                    <a:bodyPr/>
                    <a:lstStyle/>
                    <a:p>
                      <a:pPr marL="0" marR="0" algn="l">
                        <a:spcBef>
                          <a:spcPts val="0"/>
                        </a:spcBef>
                        <a:spcAft>
                          <a:spcPts val="0"/>
                        </a:spcAft>
                      </a:pPr>
                      <a:r>
                        <a:rPr lang="en-US" sz="1200" kern="0" dirty="0">
                          <a:effectLst/>
                        </a:rPr>
                        <a:t>Organization</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2016/2017 Predictions</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2018 Predictions</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Automation Level</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300620701"/>
                  </a:ext>
                </a:extLst>
              </a:tr>
              <a:tr h="221457">
                <a:tc>
                  <a:txBody>
                    <a:bodyPr/>
                    <a:lstStyle/>
                    <a:p>
                      <a:pPr marL="0" marR="0" algn="l">
                        <a:spcBef>
                          <a:spcPts val="0"/>
                        </a:spcBef>
                        <a:spcAft>
                          <a:spcPts val="0"/>
                        </a:spcAft>
                      </a:pPr>
                      <a:r>
                        <a:rPr lang="en-US" sz="1200" kern="0" dirty="0">
                          <a:effectLst/>
                        </a:rPr>
                        <a:t>BMW</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2021</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Predictions</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Levels 4 and 5</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89721402"/>
                  </a:ext>
                </a:extLst>
              </a:tr>
              <a:tr h="221457">
                <a:tc>
                  <a:txBody>
                    <a:bodyPr/>
                    <a:lstStyle/>
                    <a:p>
                      <a:pPr marL="0" marR="0" algn="l">
                        <a:spcBef>
                          <a:spcPts val="0"/>
                        </a:spcBef>
                        <a:spcAft>
                          <a:spcPts val="0"/>
                        </a:spcAft>
                      </a:pPr>
                      <a:r>
                        <a:rPr lang="en-US" sz="1200" kern="0" dirty="0">
                          <a:effectLst/>
                        </a:rPr>
                        <a:t>Daimler</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2020-2025</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Unchanged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Levels 4 and 5</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0949874"/>
                  </a:ext>
                </a:extLst>
              </a:tr>
              <a:tr h="221457">
                <a:tc>
                  <a:txBody>
                    <a:bodyPr/>
                    <a:lstStyle/>
                    <a:p>
                      <a:pPr marL="0" marR="0" algn="l">
                        <a:spcBef>
                          <a:spcPts val="0"/>
                        </a:spcBef>
                        <a:spcAft>
                          <a:spcPts val="0"/>
                        </a:spcAft>
                      </a:pPr>
                      <a:r>
                        <a:rPr lang="en-US" sz="1200" kern="0" dirty="0">
                          <a:effectLst/>
                        </a:rPr>
                        <a:t>Fiat-Chrysler Automotive</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2021</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2023</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 4</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48741968"/>
                  </a:ext>
                </a:extLst>
              </a:tr>
              <a:tr h="221457">
                <a:tc>
                  <a:txBody>
                    <a:bodyPr/>
                    <a:lstStyle/>
                    <a:p>
                      <a:pPr marL="0" marR="0" algn="l">
                        <a:spcBef>
                          <a:spcPts val="0"/>
                        </a:spcBef>
                        <a:spcAft>
                          <a:spcPts val="0"/>
                        </a:spcAft>
                      </a:pPr>
                      <a:r>
                        <a:rPr lang="en-US" sz="1200" kern="0" dirty="0">
                          <a:effectLst/>
                        </a:rPr>
                        <a:t>Ford Motor Company</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2021 (Ridehailing)</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Unchanged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 4</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68175034"/>
                  </a:ext>
                </a:extLst>
              </a:tr>
              <a:tr h="221457">
                <a:tc>
                  <a:txBody>
                    <a:bodyPr/>
                    <a:lstStyle/>
                    <a:p>
                      <a:pPr marL="0" marR="0" algn="l">
                        <a:spcBef>
                          <a:spcPts val="0"/>
                        </a:spcBef>
                        <a:spcAft>
                          <a:spcPts val="0"/>
                        </a:spcAft>
                      </a:pPr>
                      <a:r>
                        <a:rPr lang="en-US" sz="1200" kern="0" dirty="0">
                          <a:effectLst/>
                        </a:rPr>
                        <a:t>General Motors/Cruise</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2019 (Ridehailing)</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Unchanged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Unspecified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58991939"/>
                  </a:ext>
                </a:extLst>
              </a:tr>
              <a:tr h="221457">
                <a:tc>
                  <a:txBody>
                    <a:bodyPr/>
                    <a:lstStyle/>
                    <a:p>
                      <a:pPr marL="0" marR="0" algn="l">
                        <a:spcBef>
                          <a:spcPts val="0"/>
                        </a:spcBef>
                        <a:spcAft>
                          <a:spcPts val="0"/>
                        </a:spcAft>
                      </a:pPr>
                      <a:r>
                        <a:rPr lang="en-US" sz="1200" kern="0" dirty="0">
                          <a:effectLst/>
                        </a:rPr>
                        <a:t>Tesla</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2017</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2019</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 4</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82495660"/>
                  </a:ext>
                </a:extLst>
              </a:tr>
              <a:tr h="221457">
                <a:tc>
                  <a:txBody>
                    <a:bodyPr/>
                    <a:lstStyle/>
                    <a:p>
                      <a:pPr marL="0" marR="0" algn="l">
                        <a:spcBef>
                          <a:spcPts val="0"/>
                        </a:spcBef>
                        <a:spcAft>
                          <a:spcPts val="0"/>
                        </a:spcAft>
                      </a:pPr>
                      <a:r>
                        <a:rPr lang="en-US" sz="1200" kern="0" dirty="0">
                          <a:effectLst/>
                        </a:rPr>
                        <a:t>Toyota</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2020 (Highways)</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Unchanged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 4</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30515330"/>
                  </a:ext>
                </a:extLst>
              </a:tr>
              <a:tr h="221457">
                <a:tc>
                  <a:txBody>
                    <a:bodyPr/>
                    <a:lstStyle/>
                    <a:p>
                      <a:pPr marL="0" marR="0" algn="l">
                        <a:spcBef>
                          <a:spcPts val="0"/>
                        </a:spcBef>
                        <a:spcAft>
                          <a:spcPts val="0"/>
                        </a:spcAft>
                      </a:pPr>
                      <a:r>
                        <a:rPr lang="en-US" sz="1200" kern="0" dirty="0">
                          <a:effectLst/>
                        </a:rPr>
                        <a:t>Volvo</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2020</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2021</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 4</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02819404"/>
                  </a:ext>
                </a:extLst>
              </a:tr>
              <a:tr h="221457">
                <a:tc>
                  <a:txBody>
                    <a:bodyPr/>
                    <a:lstStyle/>
                    <a:p>
                      <a:pPr marL="0" marR="0" algn="l">
                        <a:spcBef>
                          <a:spcPts val="0"/>
                        </a:spcBef>
                        <a:spcAft>
                          <a:spcPts val="0"/>
                        </a:spcAft>
                      </a:pPr>
                      <a:r>
                        <a:rPr lang="en-US" sz="1200" kern="0" dirty="0">
                          <a:effectLst/>
                        </a:rPr>
                        <a:t>Zoox</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2020</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2020</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Levels 4 and 5</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98549027"/>
                  </a:ext>
                </a:extLst>
              </a:tr>
              <a:tr h="221457">
                <a:tc>
                  <a:txBody>
                    <a:bodyPr/>
                    <a:lstStyle/>
                    <a:p>
                      <a:pPr marL="0" marR="0" algn="l">
                        <a:spcBef>
                          <a:spcPts val="0"/>
                        </a:spcBef>
                        <a:spcAft>
                          <a:spcPts val="0"/>
                        </a:spcAft>
                      </a:pPr>
                      <a:r>
                        <a:rPr lang="en-US" sz="1200" kern="0" dirty="0">
                          <a:effectLst/>
                        </a:rPr>
                        <a:t>Google/Waymo</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2020</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Unchanged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 4</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66634156"/>
                  </a:ext>
                </a:extLst>
              </a:tr>
              <a:tr h="221457">
                <a:tc>
                  <a:txBody>
                    <a:bodyPr/>
                    <a:lstStyle/>
                    <a:p>
                      <a:pPr marL="0" marR="0" algn="l">
                        <a:spcBef>
                          <a:spcPts val="0"/>
                        </a:spcBef>
                        <a:spcAft>
                          <a:spcPts val="0"/>
                        </a:spcAft>
                      </a:pPr>
                      <a:r>
                        <a:rPr lang="en-US" sz="1200" kern="0" dirty="0">
                          <a:effectLst/>
                        </a:rPr>
                        <a:t>Uber</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2019 (Ridehailing)</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2021</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Unspecified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34490887"/>
                  </a:ext>
                </a:extLst>
              </a:tr>
              <a:tr h="221457">
                <a:tc>
                  <a:txBody>
                    <a:bodyPr/>
                    <a:lstStyle/>
                    <a:p>
                      <a:pPr marL="0" marR="0" algn="l">
                        <a:spcBef>
                          <a:spcPts val="0"/>
                        </a:spcBef>
                        <a:spcAft>
                          <a:spcPts val="0"/>
                        </a:spcAft>
                      </a:pPr>
                      <a:r>
                        <a:rPr lang="en-US" sz="1200" kern="0" dirty="0">
                          <a:effectLst/>
                        </a:rPr>
                        <a:t>ABI Research</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2021</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Unchanged</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Levels 4 and 5</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70644430"/>
                  </a:ext>
                </a:extLst>
              </a:tr>
              <a:tr h="221457">
                <a:tc>
                  <a:txBody>
                    <a:bodyPr/>
                    <a:lstStyle/>
                    <a:p>
                      <a:pPr marL="0" marR="0" algn="l">
                        <a:spcBef>
                          <a:spcPts val="0"/>
                        </a:spcBef>
                        <a:spcAft>
                          <a:spcPts val="0"/>
                        </a:spcAft>
                      </a:pPr>
                      <a:r>
                        <a:rPr lang="en-US" sz="1200" kern="0" dirty="0">
                          <a:effectLst/>
                        </a:rPr>
                        <a:t>his Markit</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2020</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latin typeface="Times New Roman" panose="02020603050405020304" pitchFamily="18" charset="0"/>
                          <a:ea typeface="MS Mincho" panose="02020609040205080304" pitchFamily="49" charset="-128"/>
                          <a:cs typeface="Times New Roman" panose="02020603050405020304" pitchFamily="18" charset="0"/>
                        </a:rPr>
                        <a:t>2021</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kern="0" dirty="0">
                          <a:effectLst/>
                        </a:rPr>
                        <a:t>Levels 4 and 5</a:t>
                      </a:r>
                      <a:endParaRPr lang="en-US"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21786926"/>
                  </a:ext>
                </a:extLst>
              </a:tr>
            </a:tbl>
          </a:graphicData>
        </a:graphic>
      </p:graphicFrame>
      <p:sp>
        <p:nvSpPr>
          <p:cNvPr id="8" name="Rectangle 7">
            <a:extLst>
              <a:ext uri="{FF2B5EF4-FFF2-40B4-BE49-F238E27FC236}">
                <a16:creationId xmlns:a16="http://schemas.microsoft.com/office/drawing/2014/main" id="{0D75A25A-02E9-4F00-8844-85B21246D74A}"/>
              </a:ext>
            </a:extLst>
          </p:cNvPr>
          <p:cNvSpPr/>
          <p:nvPr/>
        </p:nvSpPr>
        <p:spPr>
          <a:xfrm>
            <a:off x="954961" y="6355644"/>
            <a:ext cx="4376711" cy="338554"/>
          </a:xfrm>
          <a:prstGeom prst="rect">
            <a:avLst/>
          </a:prstGeom>
        </p:spPr>
        <p:txBody>
          <a:bodyPr wrap="none">
            <a:spAutoFit/>
          </a:bodyPr>
          <a:lstStyle/>
          <a:p>
            <a:r>
              <a:rPr lang="en-US" sz="1600" dirty="0"/>
              <a:t>Levels of automation (source: SAE J3016 standard)</a:t>
            </a:r>
          </a:p>
        </p:txBody>
      </p:sp>
      <p:sp>
        <p:nvSpPr>
          <p:cNvPr id="11" name="Rectangle 10">
            <a:extLst>
              <a:ext uri="{FF2B5EF4-FFF2-40B4-BE49-F238E27FC236}">
                <a16:creationId xmlns:a16="http://schemas.microsoft.com/office/drawing/2014/main" id="{FA7FC824-E7AA-4841-A268-7451CBF46614}"/>
              </a:ext>
            </a:extLst>
          </p:cNvPr>
          <p:cNvSpPr/>
          <p:nvPr/>
        </p:nvSpPr>
        <p:spPr>
          <a:xfrm>
            <a:off x="6430064" y="6355644"/>
            <a:ext cx="5761936" cy="338554"/>
          </a:xfrm>
          <a:prstGeom prst="rect">
            <a:avLst/>
          </a:prstGeom>
        </p:spPr>
        <p:txBody>
          <a:bodyPr wrap="square">
            <a:spAutoFit/>
          </a:bodyPr>
          <a:lstStyle/>
          <a:p>
            <a:r>
              <a:rPr lang="en-US" sz="1600" dirty="0"/>
              <a:t>Expectation Availability of AVs (source: Lewis and Grossman, 2019 ) </a:t>
            </a:r>
          </a:p>
        </p:txBody>
      </p:sp>
    </p:spTree>
    <p:extLst>
      <p:ext uri="{BB962C8B-B14F-4D97-AF65-F5344CB8AC3E}">
        <p14:creationId xmlns:p14="http://schemas.microsoft.com/office/powerpoint/2010/main" val="3695327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pPr algn="just"/>
            <a:r>
              <a:rPr lang="en-US" sz="2400" dirty="0"/>
              <a:t>With wireless communications between vehicles and infrastructure or among vehicles, more </a:t>
            </a:r>
            <a:r>
              <a:rPr lang="en-US" altLang="zh-CN" sz="2400" dirty="0"/>
              <a:t>eco-friendly </a:t>
            </a:r>
            <a:r>
              <a:rPr lang="en-US" sz="2400" dirty="0"/>
              <a:t>vehicular maneuvers have been achieved through information sharing and better cooperation. </a:t>
            </a:r>
          </a:p>
          <a:p>
            <a:pPr algn="just"/>
            <a:r>
              <a:rPr lang="en-US" sz="2400" dirty="0"/>
              <a:t>Autonomous driving precisely follows the designed </a:t>
            </a:r>
            <a:r>
              <a:rPr lang="en-US" altLang="zh-CN" sz="2400" dirty="0"/>
              <a:t>eco-friendly strategies while guaranteeing safety.</a:t>
            </a:r>
            <a:endParaRPr lang="en-US" sz="2400" dirty="0"/>
          </a:p>
          <a:p>
            <a:pPr algn="just"/>
            <a:r>
              <a:rPr lang="en-US" sz="2400" dirty="0"/>
              <a:t>In 2009, the Applications for the Environment: Real-Time Information Synthesis (AERIS) program was initialized to investigate the eco-friendly transportation operations in Connected Vehicle (CV) environment.</a:t>
            </a:r>
          </a:p>
          <a:p>
            <a:pPr algn="just"/>
            <a:r>
              <a:rPr lang="en-US" sz="2400" dirty="0"/>
              <a:t>AERIS program defined 5 Operational Scenarios and 18 unique connected vehicle applications with potential on fuel consumption and vehicle emissions reduction</a:t>
            </a:r>
          </a:p>
          <a:p>
            <a:pPr lvl="1" algn="just"/>
            <a:r>
              <a:rPr lang="en-US" sz="2000" dirty="0"/>
              <a:t>Eco-Signal Operations, Eco-Lanes, Low Emissions Zones, Eco-Traveler Information, and Eco-Integrated Corridor Management (Eco-ICM)</a:t>
            </a:r>
            <a:endParaRPr lang="en-GB" sz="20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altLang="zh-CN" dirty="0"/>
              <a:t>CAV Applications </a:t>
            </a:r>
            <a:r>
              <a:rPr lang="en-GB" dirty="0"/>
              <a:t>for the Environment</a:t>
            </a:r>
            <a:endParaRPr lang="en-US" dirty="0"/>
          </a:p>
        </p:txBody>
      </p:sp>
    </p:spTree>
    <p:extLst>
      <p:ext uri="{BB962C8B-B14F-4D97-AF65-F5344CB8AC3E}">
        <p14:creationId xmlns:p14="http://schemas.microsoft.com/office/powerpoint/2010/main" val="410091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altLang="zh-CN" dirty="0"/>
              <a:t>AERIS Operational Scenarios &amp; Applications </a:t>
            </a:r>
            <a:endParaRPr lang="en-US" dirty="0"/>
          </a:p>
        </p:txBody>
      </p:sp>
      <p:sp>
        <p:nvSpPr>
          <p:cNvPr id="6" name="Oval 5">
            <a:extLst>
              <a:ext uri="{FF2B5EF4-FFF2-40B4-BE49-F238E27FC236}">
                <a16:creationId xmlns:a16="http://schemas.microsoft.com/office/drawing/2014/main" id="{2809D58B-C7B0-4E21-9062-555C678F01F0}"/>
              </a:ext>
            </a:extLst>
          </p:cNvPr>
          <p:cNvSpPr/>
          <p:nvPr/>
        </p:nvSpPr>
        <p:spPr bwMode="auto">
          <a:xfrm>
            <a:off x="4205109" y="1433688"/>
            <a:ext cx="1066800" cy="1066800"/>
          </a:xfrm>
          <a:prstGeom prst="ellipse">
            <a:avLst/>
          </a:prstGeom>
          <a:solidFill>
            <a:srgbClr val="4F81BD"/>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7" name="Oval 6">
            <a:extLst>
              <a:ext uri="{FF2B5EF4-FFF2-40B4-BE49-F238E27FC236}">
                <a16:creationId xmlns:a16="http://schemas.microsoft.com/office/drawing/2014/main" id="{D29DBF85-0716-43C2-8DEC-989670C37D98}"/>
              </a:ext>
            </a:extLst>
          </p:cNvPr>
          <p:cNvSpPr/>
          <p:nvPr/>
        </p:nvSpPr>
        <p:spPr bwMode="auto">
          <a:xfrm>
            <a:off x="2893387" y="2195688"/>
            <a:ext cx="1066800" cy="1066800"/>
          </a:xfrm>
          <a:prstGeom prst="ellipse">
            <a:avLst/>
          </a:prstGeom>
          <a:solidFill>
            <a:srgbClr val="4F81BD"/>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cxnSp>
        <p:nvCxnSpPr>
          <p:cNvPr id="8" name="Straight Connector 7">
            <a:extLst>
              <a:ext uri="{FF2B5EF4-FFF2-40B4-BE49-F238E27FC236}">
                <a16:creationId xmlns:a16="http://schemas.microsoft.com/office/drawing/2014/main" id="{0B2E4D7D-51F6-4D8C-A20C-2914BEEEB31B}"/>
              </a:ext>
            </a:extLst>
          </p:cNvPr>
          <p:cNvCxnSpPr>
            <a:stCxn id="15" idx="1"/>
          </p:cNvCxnSpPr>
          <p:nvPr/>
        </p:nvCxnSpPr>
        <p:spPr bwMode="auto">
          <a:xfrm flipH="1">
            <a:off x="2632157" y="1995633"/>
            <a:ext cx="1572952" cy="233797"/>
          </a:xfrm>
          <a:prstGeom prst="line">
            <a:avLst/>
          </a:prstGeom>
          <a:noFill/>
          <a:ln w="38100" cap="flat" cmpd="sng" algn="ctr">
            <a:solidFill>
              <a:srgbClr val="4F81BD"/>
            </a:solidFill>
            <a:prstDash val="sysDot"/>
            <a:round/>
            <a:headEnd type="none" w="med" len="med"/>
            <a:tailEnd type="none" w="med" len="med"/>
          </a:ln>
          <a:effectLst/>
        </p:spPr>
      </p:cxnSp>
      <p:cxnSp>
        <p:nvCxnSpPr>
          <p:cNvPr id="9" name="Straight Connector 8">
            <a:extLst>
              <a:ext uri="{FF2B5EF4-FFF2-40B4-BE49-F238E27FC236}">
                <a16:creationId xmlns:a16="http://schemas.microsoft.com/office/drawing/2014/main" id="{C351D895-D19B-4E92-80FE-741C3B2FE312}"/>
              </a:ext>
            </a:extLst>
          </p:cNvPr>
          <p:cNvCxnSpPr/>
          <p:nvPr/>
        </p:nvCxnSpPr>
        <p:spPr bwMode="auto">
          <a:xfrm flipH="1">
            <a:off x="2909709" y="3264740"/>
            <a:ext cx="304800" cy="1189951"/>
          </a:xfrm>
          <a:prstGeom prst="line">
            <a:avLst/>
          </a:prstGeom>
          <a:noFill/>
          <a:ln w="38100" cap="flat" cmpd="sng" algn="ctr">
            <a:solidFill>
              <a:srgbClr val="4F81BD"/>
            </a:solidFill>
            <a:prstDash val="sysDot"/>
            <a:round/>
            <a:headEnd type="none" w="med" len="med"/>
            <a:tailEnd type="none" w="med" len="med"/>
          </a:ln>
          <a:effectLst/>
        </p:spPr>
      </p:cxnSp>
      <p:cxnSp>
        <p:nvCxnSpPr>
          <p:cNvPr id="10" name="Straight Connector 9">
            <a:extLst>
              <a:ext uri="{FF2B5EF4-FFF2-40B4-BE49-F238E27FC236}">
                <a16:creationId xmlns:a16="http://schemas.microsoft.com/office/drawing/2014/main" id="{52BA0DDA-1F55-47E0-9503-D278FCB128CD}"/>
              </a:ext>
            </a:extLst>
          </p:cNvPr>
          <p:cNvCxnSpPr>
            <a:stCxn id="111" idx="5"/>
            <a:endCxn id="13" idx="5"/>
          </p:cNvCxnSpPr>
          <p:nvPr/>
        </p:nvCxnSpPr>
        <p:spPr bwMode="auto">
          <a:xfrm flipH="1" flipV="1">
            <a:off x="4201280" y="4249259"/>
            <a:ext cx="1173959" cy="994429"/>
          </a:xfrm>
          <a:prstGeom prst="line">
            <a:avLst/>
          </a:prstGeom>
          <a:noFill/>
          <a:ln w="38100" cap="flat" cmpd="sng" algn="ctr">
            <a:solidFill>
              <a:srgbClr val="4F81BD"/>
            </a:solidFill>
            <a:prstDash val="sysDot"/>
            <a:round/>
            <a:headEnd type="none" w="med" len="med"/>
            <a:tailEnd type="none" w="med" len="med"/>
          </a:ln>
          <a:effectLst/>
        </p:spPr>
      </p:cxnSp>
      <p:cxnSp>
        <p:nvCxnSpPr>
          <p:cNvPr id="11" name="Straight Connector 10">
            <a:extLst>
              <a:ext uri="{FF2B5EF4-FFF2-40B4-BE49-F238E27FC236}">
                <a16:creationId xmlns:a16="http://schemas.microsoft.com/office/drawing/2014/main" id="{67F35FF4-C6B4-49D9-A9F6-08433B62346F}"/>
              </a:ext>
            </a:extLst>
          </p:cNvPr>
          <p:cNvCxnSpPr>
            <a:endCxn id="15" idx="3"/>
          </p:cNvCxnSpPr>
          <p:nvPr/>
        </p:nvCxnSpPr>
        <p:spPr bwMode="auto">
          <a:xfrm flipH="1" flipV="1">
            <a:off x="5271909" y="1995633"/>
            <a:ext cx="1034146" cy="64520"/>
          </a:xfrm>
          <a:prstGeom prst="line">
            <a:avLst/>
          </a:prstGeom>
          <a:noFill/>
          <a:ln w="38100" cap="flat" cmpd="sng" algn="ctr">
            <a:solidFill>
              <a:srgbClr val="4F81BD"/>
            </a:solidFill>
            <a:prstDash val="sysDot"/>
            <a:round/>
            <a:headEnd type="none" w="med" len="med"/>
            <a:tailEnd type="none" w="med" len="med"/>
          </a:ln>
          <a:effectLst/>
        </p:spPr>
      </p:cxnSp>
      <p:cxnSp>
        <p:nvCxnSpPr>
          <p:cNvPr id="12" name="Straight Connector 11">
            <a:extLst>
              <a:ext uri="{FF2B5EF4-FFF2-40B4-BE49-F238E27FC236}">
                <a16:creationId xmlns:a16="http://schemas.microsoft.com/office/drawing/2014/main" id="{54CD8C5F-B568-4F92-A50C-786908F8DE12}"/>
              </a:ext>
            </a:extLst>
          </p:cNvPr>
          <p:cNvCxnSpPr>
            <a:stCxn id="20" idx="1"/>
          </p:cNvCxnSpPr>
          <p:nvPr/>
        </p:nvCxnSpPr>
        <p:spPr bwMode="auto">
          <a:xfrm flipH="1">
            <a:off x="3900309" y="2693252"/>
            <a:ext cx="2405746" cy="64381"/>
          </a:xfrm>
          <a:prstGeom prst="line">
            <a:avLst/>
          </a:prstGeom>
          <a:noFill/>
          <a:ln w="38100" cap="flat" cmpd="sng" algn="ctr">
            <a:solidFill>
              <a:srgbClr val="4F81BD"/>
            </a:solidFill>
            <a:prstDash val="sysDot"/>
            <a:round/>
            <a:headEnd type="none" w="med" len="med"/>
            <a:tailEnd type="none" w="med" len="med"/>
          </a:ln>
          <a:effectLst/>
        </p:spPr>
      </p:cxnSp>
      <p:sp>
        <p:nvSpPr>
          <p:cNvPr id="13" name="Oval 12">
            <a:extLst>
              <a:ext uri="{FF2B5EF4-FFF2-40B4-BE49-F238E27FC236}">
                <a16:creationId xmlns:a16="http://schemas.microsoft.com/office/drawing/2014/main" id="{E920F517-A8A4-49FE-BEE1-47E6EBCB7562}"/>
              </a:ext>
            </a:extLst>
          </p:cNvPr>
          <p:cNvSpPr/>
          <p:nvPr/>
        </p:nvSpPr>
        <p:spPr bwMode="auto">
          <a:xfrm>
            <a:off x="3290709" y="3338688"/>
            <a:ext cx="1066800" cy="1066800"/>
          </a:xfrm>
          <a:prstGeom prst="ellipse">
            <a:avLst/>
          </a:prstGeom>
          <a:solidFill>
            <a:srgbClr val="4F81BD"/>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14" name="Oval 13">
            <a:extLst>
              <a:ext uri="{FF2B5EF4-FFF2-40B4-BE49-F238E27FC236}">
                <a16:creationId xmlns:a16="http://schemas.microsoft.com/office/drawing/2014/main" id="{0CA18956-E68A-4248-B44A-E20F8F15A4FC}"/>
              </a:ext>
            </a:extLst>
          </p:cNvPr>
          <p:cNvSpPr/>
          <p:nvPr/>
        </p:nvSpPr>
        <p:spPr bwMode="auto">
          <a:xfrm>
            <a:off x="4814709" y="2805288"/>
            <a:ext cx="1066800" cy="1066800"/>
          </a:xfrm>
          <a:prstGeom prst="ellipse">
            <a:avLst/>
          </a:prstGeom>
          <a:solidFill>
            <a:srgbClr val="4F81BD"/>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15" name="TextBox 14">
            <a:extLst>
              <a:ext uri="{FF2B5EF4-FFF2-40B4-BE49-F238E27FC236}">
                <a16:creationId xmlns:a16="http://schemas.microsoft.com/office/drawing/2014/main" id="{F9C0EBA3-6EEE-4AB6-ACFA-CBFA19F74BB8}"/>
              </a:ext>
            </a:extLst>
          </p:cNvPr>
          <p:cNvSpPr txBox="1"/>
          <p:nvPr/>
        </p:nvSpPr>
        <p:spPr>
          <a:xfrm>
            <a:off x="4205109" y="1795578"/>
            <a:ext cx="1066800" cy="400110"/>
          </a:xfrm>
          <a:prstGeom prst="rect">
            <a:avLst/>
          </a:prstGeom>
          <a:noFill/>
        </p:spPr>
        <p:txBody>
          <a:bodyPr wrap="square" rtlCol="0">
            <a:spAutoFit/>
          </a:bodyPr>
          <a:lstStyle/>
          <a:p>
            <a:pPr algn="ctr"/>
            <a:r>
              <a:rPr lang="en-US" sz="1000" b="1" dirty="0">
                <a:solidFill>
                  <a:srgbClr val="FFFFFF"/>
                </a:solidFill>
                <a:latin typeface="Calibri" pitchFamily="34" charset="0"/>
                <a:ea typeface="MS PGothic"/>
              </a:rPr>
              <a:t>Arterial Data Environments</a:t>
            </a:r>
          </a:p>
        </p:txBody>
      </p:sp>
      <p:sp>
        <p:nvSpPr>
          <p:cNvPr id="16" name="TextBox 15">
            <a:extLst>
              <a:ext uri="{FF2B5EF4-FFF2-40B4-BE49-F238E27FC236}">
                <a16:creationId xmlns:a16="http://schemas.microsoft.com/office/drawing/2014/main" id="{A294D8D9-5D04-4ABB-B5F3-79781E024855}"/>
              </a:ext>
            </a:extLst>
          </p:cNvPr>
          <p:cNvSpPr txBox="1"/>
          <p:nvPr/>
        </p:nvSpPr>
        <p:spPr>
          <a:xfrm>
            <a:off x="2909709" y="2557578"/>
            <a:ext cx="1066800" cy="400110"/>
          </a:xfrm>
          <a:prstGeom prst="rect">
            <a:avLst/>
          </a:prstGeom>
          <a:noFill/>
        </p:spPr>
        <p:txBody>
          <a:bodyPr wrap="square" rtlCol="0">
            <a:spAutoFit/>
          </a:bodyPr>
          <a:lstStyle/>
          <a:p>
            <a:pPr algn="ctr"/>
            <a:r>
              <a:rPr lang="en-US" sz="1000" b="1" dirty="0">
                <a:solidFill>
                  <a:srgbClr val="FFFFFF"/>
                </a:solidFill>
                <a:latin typeface="Calibri" pitchFamily="34" charset="0"/>
                <a:ea typeface="MS PGothic"/>
              </a:rPr>
              <a:t>Freeway Data Environments</a:t>
            </a:r>
          </a:p>
        </p:txBody>
      </p:sp>
      <p:sp>
        <p:nvSpPr>
          <p:cNvPr id="17" name="TextBox 16">
            <a:extLst>
              <a:ext uri="{FF2B5EF4-FFF2-40B4-BE49-F238E27FC236}">
                <a16:creationId xmlns:a16="http://schemas.microsoft.com/office/drawing/2014/main" id="{67E39286-4F4F-4E80-B49A-6317BFDE3570}"/>
              </a:ext>
            </a:extLst>
          </p:cNvPr>
          <p:cNvSpPr txBox="1"/>
          <p:nvPr/>
        </p:nvSpPr>
        <p:spPr>
          <a:xfrm>
            <a:off x="3290709" y="3643488"/>
            <a:ext cx="1066800" cy="553998"/>
          </a:xfrm>
          <a:prstGeom prst="rect">
            <a:avLst/>
          </a:prstGeom>
          <a:noFill/>
        </p:spPr>
        <p:txBody>
          <a:bodyPr wrap="square" rtlCol="0">
            <a:spAutoFit/>
          </a:bodyPr>
          <a:lstStyle/>
          <a:p>
            <a:pPr algn="ctr"/>
            <a:r>
              <a:rPr lang="en-US" sz="1000" b="1" dirty="0">
                <a:solidFill>
                  <a:srgbClr val="FFFFFF"/>
                </a:solidFill>
                <a:latin typeface="Calibri" pitchFamily="34" charset="0"/>
                <a:ea typeface="MS PGothic"/>
              </a:rPr>
              <a:t>Regional (Info) Data Environments</a:t>
            </a:r>
          </a:p>
        </p:txBody>
      </p:sp>
      <p:sp>
        <p:nvSpPr>
          <p:cNvPr id="18" name="TextBox 17">
            <a:extLst>
              <a:ext uri="{FF2B5EF4-FFF2-40B4-BE49-F238E27FC236}">
                <a16:creationId xmlns:a16="http://schemas.microsoft.com/office/drawing/2014/main" id="{ED4EE316-EE80-4A70-82E4-F86EE1BCBA17}"/>
              </a:ext>
            </a:extLst>
          </p:cNvPr>
          <p:cNvSpPr txBox="1"/>
          <p:nvPr/>
        </p:nvSpPr>
        <p:spPr>
          <a:xfrm>
            <a:off x="4814709" y="3089490"/>
            <a:ext cx="1066800" cy="553998"/>
          </a:xfrm>
          <a:prstGeom prst="rect">
            <a:avLst/>
          </a:prstGeom>
          <a:noFill/>
        </p:spPr>
        <p:txBody>
          <a:bodyPr wrap="square" rtlCol="0">
            <a:spAutoFit/>
          </a:bodyPr>
          <a:lstStyle/>
          <a:p>
            <a:pPr algn="ctr"/>
            <a:r>
              <a:rPr lang="en-US" sz="1000" b="1" dirty="0">
                <a:solidFill>
                  <a:srgbClr val="FFFFFF"/>
                </a:solidFill>
                <a:latin typeface="Calibri" pitchFamily="34" charset="0"/>
                <a:ea typeface="MS PGothic"/>
              </a:rPr>
              <a:t>Corridor (Control) Data Environments</a:t>
            </a:r>
          </a:p>
        </p:txBody>
      </p:sp>
      <p:grpSp>
        <p:nvGrpSpPr>
          <p:cNvPr id="19" name="Group 18">
            <a:extLst>
              <a:ext uri="{FF2B5EF4-FFF2-40B4-BE49-F238E27FC236}">
                <a16:creationId xmlns:a16="http://schemas.microsoft.com/office/drawing/2014/main" id="{BDDAD255-8880-46BE-9DD2-4DA2464E8AFA}"/>
              </a:ext>
            </a:extLst>
          </p:cNvPr>
          <p:cNvGrpSpPr/>
          <p:nvPr/>
        </p:nvGrpSpPr>
        <p:grpSpPr>
          <a:xfrm>
            <a:off x="6306055" y="1438215"/>
            <a:ext cx="2242454" cy="2510073"/>
            <a:chOff x="4288979" y="505279"/>
            <a:chExt cx="2242454" cy="2510073"/>
          </a:xfrm>
        </p:grpSpPr>
        <p:sp>
          <p:nvSpPr>
            <p:cNvPr id="20" name="Rounded Rectangle 215">
              <a:extLst>
                <a:ext uri="{FF2B5EF4-FFF2-40B4-BE49-F238E27FC236}">
                  <a16:creationId xmlns:a16="http://schemas.microsoft.com/office/drawing/2014/main" id="{76703D77-592F-49C4-9BB0-A13DBC13AF56}"/>
                </a:ext>
              </a:extLst>
            </p:cNvPr>
            <p:cNvSpPr/>
            <p:nvPr/>
          </p:nvSpPr>
          <p:spPr bwMode="auto">
            <a:xfrm>
              <a:off x="4288979" y="505279"/>
              <a:ext cx="2242454" cy="2510073"/>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21" name="Hexagon 20">
              <a:extLst>
                <a:ext uri="{FF2B5EF4-FFF2-40B4-BE49-F238E27FC236}">
                  <a16:creationId xmlns:a16="http://schemas.microsoft.com/office/drawing/2014/main" id="{1D3EB749-809C-46A1-9D48-C1972A28DB34}"/>
                </a:ext>
              </a:extLst>
            </p:cNvPr>
            <p:cNvSpPr/>
            <p:nvPr/>
          </p:nvSpPr>
          <p:spPr bwMode="auto">
            <a:xfrm>
              <a:off x="5159790" y="2013818"/>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22" name="Hexagon 21">
              <a:extLst>
                <a:ext uri="{FF2B5EF4-FFF2-40B4-BE49-F238E27FC236}">
                  <a16:creationId xmlns:a16="http://schemas.microsoft.com/office/drawing/2014/main" id="{0CC61470-7BC5-4E06-921F-52E6A6197519}"/>
                </a:ext>
              </a:extLst>
            </p:cNvPr>
            <p:cNvSpPr/>
            <p:nvPr/>
          </p:nvSpPr>
          <p:spPr bwMode="auto">
            <a:xfrm>
              <a:off x="4593778" y="16437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23" name="Hexagon 22">
              <a:extLst>
                <a:ext uri="{FF2B5EF4-FFF2-40B4-BE49-F238E27FC236}">
                  <a16:creationId xmlns:a16="http://schemas.microsoft.com/office/drawing/2014/main" id="{CDECA745-247D-4B48-A654-F9BCC5D3B3CB}"/>
                </a:ext>
              </a:extLst>
            </p:cNvPr>
            <p:cNvSpPr/>
            <p:nvPr/>
          </p:nvSpPr>
          <p:spPr bwMode="auto">
            <a:xfrm>
              <a:off x="5127178" y="19485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24" name="Hexagon 23">
              <a:extLst>
                <a:ext uri="{FF2B5EF4-FFF2-40B4-BE49-F238E27FC236}">
                  <a16:creationId xmlns:a16="http://schemas.microsoft.com/office/drawing/2014/main" id="{A028C724-462B-49A0-9091-658B105EB93F}"/>
                </a:ext>
              </a:extLst>
            </p:cNvPr>
            <p:cNvSpPr/>
            <p:nvPr/>
          </p:nvSpPr>
          <p:spPr bwMode="auto">
            <a:xfrm>
              <a:off x="5660578" y="1643740"/>
              <a:ext cx="685800" cy="609600"/>
            </a:xfrm>
            <a:prstGeom prst="hexagon">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25" name="Hexagon 24">
              <a:extLst>
                <a:ext uri="{FF2B5EF4-FFF2-40B4-BE49-F238E27FC236}">
                  <a16:creationId xmlns:a16="http://schemas.microsoft.com/office/drawing/2014/main" id="{ED6AF901-67CC-47AF-A00E-1599A586F5B5}"/>
                </a:ext>
              </a:extLst>
            </p:cNvPr>
            <p:cNvSpPr/>
            <p:nvPr/>
          </p:nvSpPr>
          <p:spPr bwMode="auto">
            <a:xfrm>
              <a:off x="5660578" y="2253340"/>
              <a:ext cx="685800" cy="609600"/>
            </a:xfrm>
            <a:prstGeom prst="hexagon">
              <a:avLst/>
            </a:prstGeom>
            <a:solidFill>
              <a:srgbClr val="89A4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26" name="Regular Pentagon 221">
              <a:extLst>
                <a:ext uri="{FF2B5EF4-FFF2-40B4-BE49-F238E27FC236}">
                  <a16:creationId xmlns:a16="http://schemas.microsoft.com/office/drawing/2014/main" id="{C82DFCB9-D69E-49E1-AF79-1343658B2981}"/>
                </a:ext>
              </a:extLst>
            </p:cNvPr>
            <p:cNvSpPr/>
            <p:nvPr/>
          </p:nvSpPr>
          <p:spPr bwMode="auto">
            <a:xfrm>
              <a:off x="5127178" y="881740"/>
              <a:ext cx="685800" cy="457200"/>
            </a:xfrm>
            <a:prstGeom prst="pentagon">
              <a:avLst/>
            </a:prstGeom>
            <a:solidFill>
              <a:srgbClr val="FFFF6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27" name="TextBox 26">
              <a:extLst>
                <a:ext uri="{FF2B5EF4-FFF2-40B4-BE49-F238E27FC236}">
                  <a16:creationId xmlns:a16="http://schemas.microsoft.com/office/drawing/2014/main" id="{798A9833-B4C5-4CD6-B651-FE5F74CF2B64}"/>
                </a:ext>
              </a:extLst>
            </p:cNvPr>
            <p:cNvSpPr txBox="1"/>
            <p:nvPr/>
          </p:nvSpPr>
          <p:spPr>
            <a:xfrm>
              <a:off x="5050978" y="957940"/>
              <a:ext cx="838200" cy="338554"/>
            </a:xfrm>
            <a:prstGeom prst="rect">
              <a:avLst/>
            </a:prstGeom>
            <a:noFill/>
          </p:spPr>
          <p:txBody>
            <a:bodyPr wrap="square" rtlCol="0">
              <a:spAutoFit/>
            </a:bodyPr>
            <a:lstStyle/>
            <a:p>
              <a:pPr algn="ctr"/>
              <a:r>
                <a:rPr lang="en-US" sz="800" b="1" dirty="0">
                  <a:solidFill>
                    <a:srgbClr val="000000"/>
                  </a:solidFill>
                  <a:latin typeface="Calibri" pitchFamily="34" charset="0"/>
                  <a:ea typeface="MS PGothic"/>
                </a:rPr>
                <a:t>Performance Measures</a:t>
              </a:r>
            </a:p>
          </p:txBody>
        </p:sp>
        <p:sp>
          <p:nvSpPr>
            <p:cNvPr id="28" name="Hexagon 27">
              <a:extLst>
                <a:ext uri="{FF2B5EF4-FFF2-40B4-BE49-F238E27FC236}">
                  <a16:creationId xmlns:a16="http://schemas.microsoft.com/office/drawing/2014/main" id="{9CB29A19-0E6A-4C86-9A10-7497C9702AEC}"/>
                </a:ext>
              </a:extLst>
            </p:cNvPr>
            <p:cNvSpPr/>
            <p:nvPr/>
          </p:nvSpPr>
          <p:spPr bwMode="auto">
            <a:xfrm>
              <a:off x="5127178" y="13389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29" name="TextBox 28">
              <a:extLst>
                <a:ext uri="{FF2B5EF4-FFF2-40B4-BE49-F238E27FC236}">
                  <a16:creationId xmlns:a16="http://schemas.microsoft.com/office/drawing/2014/main" id="{BACB02E1-B829-41CB-9234-975DF41DFAD3}"/>
                </a:ext>
              </a:extLst>
            </p:cNvPr>
            <p:cNvSpPr txBox="1"/>
            <p:nvPr/>
          </p:nvSpPr>
          <p:spPr>
            <a:xfrm>
              <a:off x="4517578" y="17199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Connected </a:t>
              </a:r>
            </a:p>
            <a:p>
              <a:pPr algn="ctr"/>
              <a:r>
                <a:rPr lang="en-US" sz="800" b="1" dirty="0">
                  <a:solidFill>
                    <a:srgbClr val="FFFFFF"/>
                  </a:solidFill>
                  <a:latin typeface="Calibri" pitchFamily="34" charset="0"/>
                  <a:ea typeface="MS PGothic"/>
                </a:rPr>
                <a:t>Eco-Driving</a:t>
              </a:r>
            </a:p>
          </p:txBody>
        </p:sp>
        <p:sp>
          <p:nvSpPr>
            <p:cNvPr id="30" name="TextBox 29">
              <a:extLst>
                <a:ext uri="{FF2B5EF4-FFF2-40B4-BE49-F238E27FC236}">
                  <a16:creationId xmlns:a16="http://schemas.microsoft.com/office/drawing/2014/main" id="{EE2819FF-6C1F-46BD-99B7-AACAB27BE6B4}"/>
                </a:ext>
              </a:extLst>
            </p:cNvPr>
            <p:cNvSpPr txBox="1"/>
            <p:nvPr/>
          </p:nvSpPr>
          <p:spPr>
            <a:xfrm>
              <a:off x="5072750" y="1382482"/>
              <a:ext cx="838200" cy="58477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Low </a:t>
              </a:r>
            </a:p>
            <a:p>
              <a:pPr algn="ctr"/>
              <a:r>
                <a:rPr lang="en-US" sz="800" b="1" dirty="0">
                  <a:solidFill>
                    <a:srgbClr val="FFFFFF"/>
                  </a:solidFill>
                  <a:latin typeface="Calibri" pitchFamily="34" charset="0"/>
                  <a:ea typeface="MS PGothic"/>
                </a:rPr>
                <a:t>Emissions </a:t>
              </a:r>
            </a:p>
            <a:p>
              <a:pPr algn="ctr"/>
              <a:r>
                <a:rPr lang="en-US" sz="800" b="1" dirty="0">
                  <a:solidFill>
                    <a:srgbClr val="FFFFFF"/>
                  </a:solidFill>
                  <a:latin typeface="Calibri" pitchFamily="34" charset="0"/>
                  <a:ea typeface="MS PGothic"/>
                </a:rPr>
                <a:t>Zone </a:t>
              </a:r>
            </a:p>
            <a:p>
              <a:pPr algn="ctr"/>
              <a:r>
                <a:rPr lang="en-US" sz="800" b="1" dirty="0">
                  <a:solidFill>
                    <a:srgbClr val="FFFFFF"/>
                  </a:solidFill>
                  <a:latin typeface="Calibri" pitchFamily="34" charset="0"/>
                  <a:ea typeface="MS PGothic"/>
                </a:rPr>
                <a:t>Mgmt.</a:t>
              </a:r>
            </a:p>
          </p:txBody>
        </p:sp>
        <p:sp>
          <p:nvSpPr>
            <p:cNvPr id="31" name="TextBox 30">
              <a:extLst>
                <a:ext uri="{FF2B5EF4-FFF2-40B4-BE49-F238E27FC236}">
                  <a16:creationId xmlns:a16="http://schemas.microsoft.com/office/drawing/2014/main" id="{D4484ED1-0F1A-4739-AC2E-0FD0C43A61DB}"/>
                </a:ext>
              </a:extLst>
            </p:cNvPr>
            <p:cNvSpPr txBox="1"/>
            <p:nvPr/>
          </p:nvSpPr>
          <p:spPr>
            <a:xfrm>
              <a:off x="5050978" y="1990984"/>
              <a:ext cx="838200" cy="58477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a:t>
              </a:r>
            </a:p>
            <a:p>
              <a:pPr algn="ctr"/>
              <a:r>
                <a:rPr lang="en-US" sz="800" b="1" dirty="0">
                  <a:solidFill>
                    <a:srgbClr val="FFFFFF"/>
                  </a:solidFill>
                  <a:latin typeface="Calibri" pitchFamily="34" charset="0"/>
                  <a:ea typeface="MS PGothic"/>
                </a:rPr>
                <a:t>Traveler Information</a:t>
              </a:r>
            </a:p>
            <a:p>
              <a:pPr algn="ctr"/>
              <a:r>
                <a:rPr lang="en-US" sz="800" b="1" dirty="0">
                  <a:solidFill>
                    <a:srgbClr val="FFFFFF"/>
                  </a:solidFill>
                  <a:latin typeface="Calibri" pitchFamily="34" charset="0"/>
                  <a:ea typeface="MS PGothic"/>
                </a:rPr>
                <a:t>Apps</a:t>
              </a:r>
            </a:p>
          </p:txBody>
        </p:sp>
        <p:sp>
          <p:nvSpPr>
            <p:cNvPr id="32" name="TextBox 31">
              <a:extLst>
                <a:ext uri="{FF2B5EF4-FFF2-40B4-BE49-F238E27FC236}">
                  <a16:creationId xmlns:a16="http://schemas.microsoft.com/office/drawing/2014/main" id="{7CE02884-5D50-4A29-88AD-32ED8726BF88}"/>
                </a:ext>
              </a:extLst>
            </p:cNvPr>
            <p:cNvSpPr txBox="1"/>
            <p:nvPr/>
          </p:nvSpPr>
          <p:spPr>
            <a:xfrm>
              <a:off x="5584378" y="17961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Regulatory / Policy Tools</a:t>
              </a:r>
            </a:p>
          </p:txBody>
        </p:sp>
        <p:sp>
          <p:nvSpPr>
            <p:cNvPr id="33" name="TextBox 32">
              <a:extLst>
                <a:ext uri="{FF2B5EF4-FFF2-40B4-BE49-F238E27FC236}">
                  <a16:creationId xmlns:a16="http://schemas.microsoft.com/office/drawing/2014/main" id="{83F5E5FF-FFD7-41B6-BE9B-6B46DE9214B3}"/>
                </a:ext>
              </a:extLst>
            </p:cNvPr>
            <p:cNvSpPr txBox="1"/>
            <p:nvPr/>
          </p:nvSpPr>
          <p:spPr>
            <a:xfrm>
              <a:off x="5584378" y="24057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Educational Tools</a:t>
              </a:r>
            </a:p>
          </p:txBody>
        </p:sp>
      </p:grpSp>
      <p:grpSp>
        <p:nvGrpSpPr>
          <p:cNvPr id="34" name="Group 174">
            <a:extLst>
              <a:ext uri="{FF2B5EF4-FFF2-40B4-BE49-F238E27FC236}">
                <a16:creationId xmlns:a16="http://schemas.microsoft.com/office/drawing/2014/main" id="{5189AD6D-7041-4E1E-BDB7-2E6B4357FB77}"/>
              </a:ext>
            </a:extLst>
          </p:cNvPr>
          <p:cNvGrpSpPr/>
          <p:nvPr/>
        </p:nvGrpSpPr>
        <p:grpSpPr>
          <a:xfrm>
            <a:off x="7834444" y="5286132"/>
            <a:ext cx="4191000" cy="790195"/>
            <a:chOff x="228600" y="5943600"/>
            <a:chExt cx="4191000" cy="838200"/>
          </a:xfrm>
          <a:effectLst>
            <a:outerShdw blurRad="50800" dist="38100" dir="2700000" algn="tl" rotWithShape="0">
              <a:prstClr val="black">
                <a:alpha val="40000"/>
              </a:prstClr>
            </a:outerShdw>
          </a:effectLst>
        </p:grpSpPr>
        <p:sp>
          <p:nvSpPr>
            <p:cNvPr id="35" name="TextBox 34">
              <a:extLst>
                <a:ext uri="{FF2B5EF4-FFF2-40B4-BE49-F238E27FC236}">
                  <a16:creationId xmlns:a16="http://schemas.microsoft.com/office/drawing/2014/main" id="{769E03FA-F9FD-4B48-9CB4-83B0C4943D26}"/>
                </a:ext>
              </a:extLst>
            </p:cNvPr>
            <p:cNvSpPr txBox="1"/>
            <p:nvPr/>
          </p:nvSpPr>
          <p:spPr>
            <a:xfrm>
              <a:off x="609600" y="6096000"/>
              <a:ext cx="1524000" cy="215444"/>
            </a:xfrm>
            <a:prstGeom prst="rect">
              <a:avLst/>
            </a:prstGeom>
            <a:noFill/>
          </p:spPr>
          <p:txBody>
            <a:bodyPr wrap="square" rtlCol="0">
              <a:spAutoFit/>
            </a:bodyPr>
            <a:lstStyle/>
            <a:p>
              <a:r>
                <a:rPr lang="en-US" sz="800" b="1" dirty="0">
                  <a:solidFill>
                    <a:srgbClr val="000000">
                      <a:lumMod val="65000"/>
                      <a:lumOff val="35000"/>
                    </a:srgbClr>
                  </a:solidFill>
                  <a:latin typeface="Calibri" pitchFamily="34" charset="0"/>
                  <a:ea typeface="MS PGothic"/>
                </a:rPr>
                <a:t>AERIS Application</a:t>
              </a:r>
            </a:p>
          </p:txBody>
        </p:sp>
        <p:grpSp>
          <p:nvGrpSpPr>
            <p:cNvPr id="36" name="Group 144">
              <a:extLst>
                <a:ext uri="{FF2B5EF4-FFF2-40B4-BE49-F238E27FC236}">
                  <a16:creationId xmlns:a16="http://schemas.microsoft.com/office/drawing/2014/main" id="{8EDEF305-32EC-42A5-ABCE-B441F42F5FE1}"/>
                </a:ext>
              </a:extLst>
            </p:cNvPr>
            <p:cNvGrpSpPr/>
            <p:nvPr/>
          </p:nvGrpSpPr>
          <p:grpSpPr>
            <a:xfrm>
              <a:off x="228600" y="5943600"/>
              <a:ext cx="4191000" cy="838200"/>
              <a:chOff x="228600" y="5943600"/>
              <a:chExt cx="4191000" cy="838200"/>
            </a:xfrm>
          </p:grpSpPr>
          <p:sp>
            <p:nvSpPr>
              <p:cNvPr id="37" name="Rectangle 36">
                <a:extLst>
                  <a:ext uri="{FF2B5EF4-FFF2-40B4-BE49-F238E27FC236}">
                    <a16:creationId xmlns:a16="http://schemas.microsoft.com/office/drawing/2014/main" id="{7BD661BB-6AD4-40EE-8B2B-E45477530E8F}"/>
                  </a:ext>
                </a:extLst>
              </p:cNvPr>
              <p:cNvSpPr/>
              <p:nvPr/>
            </p:nvSpPr>
            <p:spPr bwMode="auto">
              <a:xfrm>
                <a:off x="228600" y="5943600"/>
                <a:ext cx="3886200" cy="838200"/>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latin typeface="Arial" charset="0"/>
                  <a:ea typeface="MS PGothic"/>
                </a:endParaRPr>
              </a:p>
            </p:txBody>
          </p:sp>
          <p:sp>
            <p:nvSpPr>
              <p:cNvPr id="38" name="Hexagon 37">
                <a:extLst>
                  <a:ext uri="{FF2B5EF4-FFF2-40B4-BE49-F238E27FC236}">
                    <a16:creationId xmlns:a16="http://schemas.microsoft.com/office/drawing/2014/main" id="{206EA24B-EC86-41A4-9449-940FE94228D5}"/>
                  </a:ext>
                </a:extLst>
              </p:cNvPr>
              <p:cNvSpPr/>
              <p:nvPr/>
            </p:nvSpPr>
            <p:spPr bwMode="auto">
              <a:xfrm>
                <a:off x="381000" y="6172200"/>
                <a:ext cx="228600" cy="228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39" name="Hexagon 38">
                <a:extLst>
                  <a:ext uri="{FF2B5EF4-FFF2-40B4-BE49-F238E27FC236}">
                    <a16:creationId xmlns:a16="http://schemas.microsoft.com/office/drawing/2014/main" id="{62C7AF2A-F7E7-4122-90C6-04D16C616C57}"/>
                  </a:ext>
                </a:extLst>
              </p:cNvPr>
              <p:cNvSpPr/>
              <p:nvPr/>
            </p:nvSpPr>
            <p:spPr bwMode="auto">
              <a:xfrm>
                <a:off x="381000" y="6477000"/>
                <a:ext cx="228600" cy="228600"/>
              </a:xfrm>
              <a:prstGeom prst="hexagon">
                <a:avLst/>
              </a:prstGeom>
              <a:solidFill>
                <a:srgbClr val="62714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40" name="TextBox 39">
                <a:extLst>
                  <a:ext uri="{FF2B5EF4-FFF2-40B4-BE49-F238E27FC236}">
                    <a16:creationId xmlns:a16="http://schemas.microsoft.com/office/drawing/2014/main" id="{BB696947-97CF-4EE9-8F06-81CD1B9F00D3}"/>
                  </a:ext>
                </a:extLst>
              </p:cNvPr>
              <p:cNvSpPr txBox="1"/>
              <p:nvPr/>
            </p:nvSpPr>
            <p:spPr>
              <a:xfrm>
                <a:off x="609600" y="6400800"/>
                <a:ext cx="1752600" cy="338554"/>
              </a:xfrm>
              <a:prstGeom prst="rect">
                <a:avLst/>
              </a:prstGeom>
              <a:noFill/>
            </p:spPr>
            <p:txBody>
              <a:bodyPr wrap="square" rtlCol="0">
                <a:spAutoFit/>
              </a:bodyPr>
              <a:lstStyle/>
              <a:p>
                <a:r>
                  <a:rPr lang="en-US" sz="800" b="1" dirty="0">
                    <a:solidFill>
                      <a:srgbClr val="000000">
                        <a:lumMod val="65000"/>
                        <a:lumOff val="35000"/>
                      </a:srgbClr>
                    </a:solidFill>
                    <a:latin typeface="Calibri" pitchFamily="34" charset="0"/>
                    <a:ea typeface="MS PGothic"/>
                  </a:rPr>
                  <a:t>Applications Supported with AERIS Data (R&amp;D by Others)</a:t>
                </a:r>
              </a:p>
            </p:txBody>
          </p:sp>
          <p:sp>
            <p:nvSpPr>
              <p:cNvPr id="41" name="Hexagon 40">
                <a:extLst>
                  <a:ext uri="{FF2B5EF4-FFF2-40B4-BE49-F238E27FC236}">
                    <a16:creationId xmlns:a16="http://schemas.microsoft.com/office/drawing/2014/main" id="{35940B6B-C259-4D20-BAE4-1689A8F36D48}"/>
                  </a:ext>
                </a:extLst>
              </p:cNvPr>
              <p:cNvSpPr/>
              <p:nvPr/>
            </p:nvSpPr>
            <p:spPr bwMode="auto">
              <a:xfrm>
                <a:off x="2286000" y="6443246"/>
                <a:ext cx="228600" cy="228600"/>
              </a:xfrm>
              <a:prstGeom prst="hexagon">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42" name="TextBox 41">
                <a:extLst>
                  <a:ext uri="{FF2B5EF4-FFF2-40B4-BE49-F238E27FC236}">
                    <a16:creationId xmlns:a16="http://schemas.microsoft.com/office/drawing/2014/main" id="{454F72A9-27AB-4A92-B22A-1B9C424CEBC2}"/>
                  </a:ext>
                </a:extLst>
              </p:cNvPr>
              <p:cNvSpPr txBox="1"/>
              <p:nvPr/>
            </p:nvSpPr>
            <p:spPr>
              <a:xfrm>
                <a:off x="2514600" y="6400800"/>
                <a:ext cx="914400" cy="338554"/>
              </a:xfrm>
              <a:prstGeom prst="rect">
                <a:avLst/>
              </a:prstGeom>
              <a:noFill/>
            </p:spPr>
            <p:txBody>
              <a:bodyPr wrap="square" rtlCol="0">
                <a:spAutoFit/>
              </a:bodyPr>
              <a:lstStyle/>
              <a:p>
                <a:r>
                  <a:rPr lang="en-US" sz="800" b="1" dirty="0">
                    <a:solidFill>
                      <a:srgbClr val="000000">
                        <a:lumMod val="65000"/>
                        <a:lumOff val="35000"/>
                      </a:srgbClr>
                    </a:solidFill>
                    <a:latin typeface="Calibri" pitchFamily="34" charset="0"/>
                    <a:ea typeface="MS PGothic"/>
                  </a:rPr>
                  <a:t>Regulatory / Policy Tool</a:t>
                </a:r>
              </a:p>
            </p:txBody>
          </p:sp>
          <p:sp>
            <p:nvSpPr>
              <p:cNvPr id="43" name="Hexagon 42">
                <a:extLst>
                  <a:ext uri="{FF2B5EF4-FFF2-40B4-BE49-F238E27FC236}">
                    <a16:creationId xmlns:a16="http://schemas.microsoft.com/office/drawing/2014/main" id="{23BF5F83-C721-45FA-9B02-B23E679DF57D}"/>
                  </a:ext>
                </a:extLst>
              </p:cNvPr>
              <p:cNvSpPr/>
              <p:nvPr/>
            </p:nvSpPr>
            <p:spPr bwMode="auto">
              <a:xfrm>
                <a:off x="3276600" y="6477000"/>
                <a:ext cx="228600" cy="228600"/>
              </a:xfrm>
              <a:prstGeom prst="hexagon">
                <a:avLst/>
              </a:prstGeom>
              <a:solidFill>
                <a:srgbClr val="89A4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44" name="TextBox 43">
                <a:extLst>
                  <a:ext uri="{FF2B5EF4-FFF2-40B4-BE49-F238E27FC236}">
                    <a16:creationId xmlns:a16="http://schemas.microsoft.com/office/drawing/2014/main" id="{B63F5F87-6CCD-4897-981E-6E6ED8697E6F}"/>
                  </a:ext>
                </a:extLst>
              </p:cNvPr>
              <p:cNvSpPr txBox="1"/>
              <p:nvPr/>
            </p:nvSpPr>
            <p:spPr>
              <a:xfrm>
                <a:off x="3505200" y="6400800"/>
                <a:ext cx="914400" cy="338554"/>
              </a:xfrm>
              <a:prstGeom prst="rect">
                <a:avLst/>
              </a:prstGeom>
              <a:noFill/>
            </p:spPr>
            <p:txBody>
              <a:bodyPr wrap="square" rtlCol="0">
                <a:spAutoFit/>
              </a:bodyPr>
              <a:lstStyle/>
              <a:p>
                <a:r>
                  <a:rPr lang="en-US" sz="800" b="1" dirty="0">
                    <a:solidFill>
                      <a:srgbClr val="000000">
                        <a:lumMod val="65000"/>
                        <a:lumOff val="35000"/>
                      </a:srgbClr>
                    </a:solidFill>
                    <a:latin typeface="Calibri" pitchFamily="34" charset="0"/>
                    <a:ea typeface="MS PGothic"/>
                  </a:rPr>
                  <a:t>Educational </a:t>
                </a:r>
              </a:p>
              <a:p>
                <a:r>
                  <a:rPr lang="en-US" sz="800" b="1" dirty="0">
                    <a:solidFill>
                      <a:srgbClr val="000000">
                        <a:lumMod val="65000"/>
                        <a:lumOff val="35000"/>
                      </a:srgbClr>
                    </a:solidFill>
                    <a:latin typeface="Calibri" pitchFamily="34" charset="0"/>
                    <a:ea typeface="MS PGothic"/>
                  </a:rPr>
                  <a:t>Tool</a:t>
                </a:r>
              </a:p>
            </p:txBody>
          </p:sp>
          <p:sp>
            <p:nvSpPr>
              <p:cNvPr id="45" name="Regular Pentagon 240">
                <a:extLst>
                  <a:ext uri="{FF2B5EF4-FFF2-40B4-BE49-F238E27FC236}">
                    <a16:creationId xmlns:a16="http://schemas.microsoft.com/office/drawing/2014/main" id="{4770CDEF-E84E-4E2B-B174-174B0E75DF12}"/>
                  </a:ext>
                </a:extLst>
              </p:cNvPr>
              <p:cNvSpPr/>
              <p:nvPr/>
            </p:nvSpPr>
            <p:spPr bwMode="auto">
              <a:xfrm>
                <a:off x="2286000" y="6172200"/>
                <a:ext cx="228600" cy="152400"/>
              </a:xfrm>
              <a:prstGeom prst="pentagon">
                <a:avLst/>
              </a:prstGeom>
              <a:solidFill>
                <a:srgbClr val="FFFF6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46" name="TextBox 45">
                <a:extLst>
                  <a:ext uri="{FF2B5EF4-FFF2-40B4-BE49-F238E27FC236}">
                    <a16:creationId xmlns:a16="http://schemas.microsoft.com/office/drawing/2014/main" id="{AA5B3304-AE87-4A36-B203-34B5FDE2FB04}"/>
                  </a:ext>
                </a:extLst>
              </p:cNvPr>
              <p:cNvSpPr txBox="1"/>
              <p:nvPr/>
            </p:nvSpPr>
            <p:spPr>
              <a:xfrm>
                <a:off x="2514600" y="6172200"/>
                <a:ext cx="1524000" cy="215444"/>
              </a:xfrm>
              <a:prstGeom prst="rect">
                <a:avLst/>
              </a:prstGeom>
              <a:noFill/>
            </p:spPr>
            <p:txBody>
              <a:bodyPr wrap="square" rtlCol="0">
                <a:spAutoFit/>
              </a:bodyPr>
              <a:lstStyle/>
              <a:p>
                <a:r>
                  <a:rPr lang="en-US" sz="800" b="1" dirty="0">
                    <a:solidFill>
                      <a:srgbClr val="000000">
                        <a:lumMod val="65000"/>
                        <a:lumOff val="35000"/>
                      </a:srgbClr>
                    </a:solidFill>
                    <a:latin typeface="Calibri" pitchFamily="34" charset="0"/>
                    <a:ea typeface="MS PGothic"/>
                  </a:rPr>
                  <a:t>Performance Measures</a:t>
                </a:r>
              </a:p>
            </p:txBody>
          </p:sp>
          <p:sp>
            <p:nvSpPr>
              <p:cNvPr id="47" name="TextBox 46">
                <a:extLst>
                  <a:ext uri="{FF2B5EF4-FFF2-40B4-BE49-F238E27FC236}">
                    <a16:creationId xmlns:a16="http://schemas.microsoft.com/office/drawing/2014/main" id="{E6CB5EA1-A38C-4B44-AAB3-D99A725B94F9}"/>
                  </a:ext>
                </a:extLst>
              </p:cNvPr>
              <p:cNvSpPr txBox="1"/>
              <p:nvPr/>
            </p:nvSpPr>
            <p:spPr>
              <a:xfrm>
                <a:off x="304800" y="5943600"/>
                <a:ext cx="3733800" cy="230832"/>
              </a:xfrm>
              <a:prstGeom prst="rect">
                <a:avLst/>
              </a:prstGeom>
              <a:noFill/>
            </p:spPr>
            <p:txBody>
              <a:bodyPr wrap="square" rtlCol="0">
                <a:spAutoFit/>
              </a:bodyPr>
              <a:lstStyle/>
              <a:p>
                <a:pPr algn="ctr"/>
                <a:r>
                  <a:rPr lang="en-US" sz="900" b="1" dirty="0">
                    <a:solidFill>
                      <a:srgbClr val="000000">
                        <a:lumMod val="65000"/>
                        <a:lumOff val="35000"/>
                      </a:srgbClr>
                    </a:solidFill>
                    <a:latin typeface="Calibri" pitchFamily="34" charset="0"/>
                    <a:ea typeface="MS PGothic"/>
                  </a:rPr>
                  <a:t>LEGEND</a:t>
                </a:r>
              </a:p>
            </p:txBody>
          </p:sp>
        </p:grpSp>
      </p:grpSp>
      <p:grpSp>
        <p:nvGrpSpPr>
          <p:cNvPr id="48" name="Group 47">
            <a:extLst>
              <a:ext uri="{FF2B5EF4-FFF2-40B4-BE49-F238E27FC236}">
                <a16:creationId xmlns:a16="http://schemas.microsoft.com/office/drawing/2014/main" id="{CD21182A-670F-4827-8368-C8D898F15880}"/>
              </a:ext>
            </a:extLst>
          </p:cNvPr>
          <p:cNvGrpSpPr/>
          <p:nvPr/>
        </p:nvGrpSpPr>
        <p:grpSpPr>
          <a:xfrm>
            <a:off x="8918689" y="1514393"/>
            <a:ext cx="2373020" cy="3500695"/>
            <a:chOff x="6694781" y="505279"/>
            <a:chExt cx="2373020" cy="3500695"/>
          </a:xfrm>
        </p:grpSpPr>
        <p:sp>
          <p:nvSpPr>
            <p:cNvPr id="49" name="Rounded Rectangle 244">
              <a:extLst>
                <a:ext uri="{FF2B5EF4-FFF2-40B4-BE49-F238E27FC236}">
                  <a16:creationId xmlns:a16="http://schemas.microsoft.com/office/drawing/2014/main" id="{FAB3B8BB-CE54-4A16-9513-6FABFC0CDA3A}"/>
                </a:ext>
              </a:extLst>
            </p:cNvPr>
            <p:cNvSpPr/>
            <p:nvPr/>
          </p:nvSpPr>
          <p:spPr bwMode="auto">
            <a:xfrm>
              <a:off x="6694781" y="505279"/>
              <a:ext cx="2373020" cy="3500695"/>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50" name="Hexagon 49">
              <a:extLst>
                <a:ext uri="{FF2B5EF4-FFF2-40B4-BE49-F238E27FC236}">
                  <a16:creationId xmlns:a16="http://schemas.microsoft.com/office/drawing/2014/main" id="{09B2258B-6AFA-4BF8-B91E-5429D16140EC}"/>
                </a:ext>
              </a:extLst>
            </p:cNvPr>
            <p:cNvSpPr/>
            <p:nvPr/>
          </p:nvSpPr>
          <p:spPr bwMode="auto">
            <a:xfrm>
              <a:off x="7522042" y="29391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1" name="Hexagon 50">
              <a:extLst>
                <a:ext uri="{FF2B5EF4-FFF2-40B4-BE49-F238E27FC236}">
                  <a16:creationId xmlns:a16="http://schemas.microsoft.com/office/drawing/2014/main" id="{52B6D5F8-AB32-4D3F-A797-C95764E709F4}"/>
                </a:ext>
              </a:extLst>
            </p:cNvPr>
            <p:cNvSpPr/>
            <p:nvPr/>
          </p:nvSpPr>
          <p:spPr bwMode="auto">
            <a:xfrm>
              <a:off x="7064842" y="2558140"/>
              <a:ext cx="685800" cy="609600"/>
            </a:xfrm>
            <a:prstGeom prst="hexagon">
              <a:avLst/>
            </a:prstGeom>
            <a:solidFill>
              <a:srgbClr val="62714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000000">
                    <a:lumMod val="65000"/>
                    <a:lumOff val="35000"/>
                  </a:srgbClr>
                </a:solidFill>
              </a:endParaRPr>
            </a:p>
          </p:txBody>
        </p:sp>
        <p:sp>
          <p:nvSpPr>
            <p:cNvPr id="52" name="Hexagon 51">
              <a:extLst>
                <a:ext uri="{FF2B5EF4-FFF2-40B4-BE49-F238E27FC236}">
                  <a16:creationId xmlns:a16="http://schemas.microsoft.com/office/drawing/2014/main" id="{22AB6BC1-9C9A-4E65-9C5F-5565CD772092}"/>
                </a:ext>
              </a:extLst>
            </p:cNvPr>
            <p:cNvSpPr/>
            <p:nvPr/>
          </p:nvSpPr>
          <p:spPr bwMode="auto">
            <a:xfrm>
              <a:off x="6988642" y="19485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3" name="Hexagon 52">
              <a:extLst>
                <a:ext uri="{FF2B5EF4-FFF2-40B4-BE49-F238E27FC236}">
                  <a16:creationId xmlns:a16="http://schemas.microsoft.com/office/drawing/2014/main" id="{B53420BE-2BC7-468D-8EF6-C1E25B4F6F45}"/>
                </a:ext>
              </a:extLst>
            </p:cNvPr>
            <p:cNvSpPr/>
            <p:nvPr/>
          </p:nvSpPr>
          <p:spPr bwMode="auto">
            <a:xfrm>
              <a:off x="7064842" y="19485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4" name="Hexagon 53">
              <a:extLst>
                <a:ext uri="{FF2B5EF4-FFF2-40B4-BE49-F238E27FC236}">
                  <a16:creationId xmlns:a16="http://schemas.microsoft.com/office/drawing/2014/main" id="{A9B4AB38-EC52-4735-AC70-0114D47BA6A2}"/>
                </a:ext>
              </a:extLst>
            </p:cNvPr>
            <p:cNvSpPr/>
            <p:nvPr/>
          </p:nvSpPr>
          <p:spPr bwMode="auto">
            <a:xfrm>
              <a:off x="7598242" y="16437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5" name="Hexagon 54">
              <a:extLst>
                <a:ext uri="{FF2B5EF4-FFF2-40B4-BE49-F238E27FC236}">
                  <a16:creationId xmlns:a16="http://schemas.microsoft.com/office/drawing/2014/main" id="{9DA38ADA-C6EA-403A-91A5-4F54F8D92F89}"/>
                </a:ext>
              </a:extLst>
            </p:cNvPr>
            <p:cNvSpPr/>
            <p:nvPr/>
          </p:nvSpPr>
          <p:spPr bwMode="auto">
            <a:xfrm>
              <a:off x="7598242" y="22533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6" name="Hexagon 55">
              <a:extLst>
                <a:ext uri="{FF2B5EF4-FFF2-40B4-BE49-F238E27FC236}">
                  <a16:creationId xmlns:a16="http://schemas.microsoft.com/office/drawing/2014/main" id="{DE415E2B-CC75-42A0-833D-489DD9D1C3F4}"/>
                </a:ext>
              </a:extLst>
            </p:cNvPr>
            <p:cNvSpPr/>
            <p:nvPr/>
          </p:nvSpPr>
          <p:spPr bwMode="auto">
            <a:xfrm>
              <a:off x="7598242" y="28629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7" name="Hexagon 56">
              <a:extLst>
                <a:ext uri="{FF2B5EF4-FFF2-40B4-BE49-F238E27FC236}">
                  <a16:creationId xmlns:a16="http://schemas.microsoft.com/office/drawing/2014/main" id="{6D35D06C-00E5-48A8-A190-65AEF53AAB8A}"/>
                </a:ext>
              </a:extLst>
            </p:cNvPr>
            <p:cNvSpPr/>
            <p:nvPr/>
          </p:nvSpPr>
          <p:spPr bwMode="auto">
            <a:xfrm>
              <a:off x="8131642" y="1948540"/>
              <a:ext cx="685800" cy="609600"/>
            </a:xfrm>
            <a:prstGeom prst="hexagon">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8" name="Hexagon 57">
              <a:extLst>
                <a:ext uri="{FF2B5EF4-FFF2-40B4-BE49-F238E27FC236}">
                  <a16:creationId xmlns:a16="http://schemas.microsoft.com/office/drawing/2014/main" id="{955117A5-8A99-4901-996D-EF92887F67EF}"/>
                </a:ext>
              </a:extLst>
            </p:cNvPr>
            <p:cNvSpPr/>
            <p:nvPr/>
          </p:nvSpPr>
          <p:spPr bwMode="auto">
            <a:xfrm>
              <a:off x="8131642" y="2558140"/>
              <a:ext cx="685800" cy="609600"/>
            </a:xfrm>
            <a:prstGeom prst="hexagon">
              <a:avLst/>
            </a:prstGeom>
            <a:solidFill>
              <a:srgbClr val="89A4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59" name="Regular Pentagon 254">
              <a:extLst>
                <a:ext uri="{FF2B5EF4-FFF2-40B4-BE49-F238E27FC236}">
                  <a16:creationId xmlns:a16="http://schemas.microsoft.com/office/drawing/2014/main" id="{F549A5C6-EF7E-4083-9487-ACC61A46985B}"/>
                </a:ext>
              </a:extLst>
            </p:cNvPr>
            <p:cNvSpPr/>
            <p:nvPr/>
          </p:nvSpPr>
          <p:spPr bwMode="auto">
            <a:xfrm>
              <a:off x="7598242" y="1185066"/>
              <a:ext cx="685800" cy="457200"/>
            </a:xfrm>
            <a:prstGeom prst="pentagon">
              <a:avLst/>
            </a:prstGeom>
            <a:solidFill>
              <a:srgbClr val="FFFF6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60" name="TextBox 59">
              <a:extLst>
                <a:ext uri="{FF2B5EF4-FFF2-40B4-BE49-F238E27FC236}">
                  <a16:creationId xmlns:a16="http://schemas.microsoft.com/office/drawing/2014/main" id="{82500D2B-2912-43E7-8B22-76468FAAEB41}"/>
                </a:ext>
              </a:extLst>
            </p:cNvPr>
            <p:cNvSpPr txBox="1"/>
            <p:nvPr/>
          </p:nvSpPr>
          <p:spPr>
            <a:xfrm>
              <a:off x="7522042" y="1270144"/>
              <a:ext cx="838200" cy="338554"/>
            </a:xfrm>
            <a:prstGeom prst="rect">
              <a:avLst/>
            </a:prstGeom>
            <a:noFill/>
          </p:spPr>
          <p:txBody>
            <a:bodyPr wrap="square" rtlCol="0">
              <a:spAutoFit/>
            </a:bodyPr>
            <a:lstStyle/>
            <a:p>
              <a:pPr algn="ctr"/>
              <a:r>
                <a:rPr lang="en-US" sz="800" b="1" dirty="0">
                  <a:solidFill>
                    <a:srgbClr val="000000"/>
                  </a:solidFill>
                  <a:latin typeface="Calibri" pitchFamily="34" charset="0"/>
                  <a:ea typeface="MS PGothic"/>
                </a:rPr>
                <a:t>Performance Measures</a:t>
              </a:r>
            </a:p>
          </p:txBody>
        </p:sp>
        <p:sp>
          <p:nvSpPr>
            <p:cNvPr id="61" name="TextBox 60">
              <a:extLst>
                <a:ext uri="{FF2B5EF4-FFF2-40B4-BE49-F238E27FC236}">
                  <a16:creationId xmlns:a16="http://schemas.microsoft.com/office/drawing/2014/main" id="{C9CD7E21-FF63-4243-83B3-B84449B47FFD}"/>
                </a:ext>
              </a:extLst>
            </p:cNvPr>
            <p:cNvSpPr txBox="1"/>
            <p:nvPr/>
          </p:nvSpPr>
          <p:spPr>
            <a:xfrm>
              <a:off x="6694781" y="570595"/>
              <a:ext cx="2373020" cy="584775"/>
            </a:xfrm>
            <a:prstGeom prst="rect">
              <a:avLst/>
            </a:prstGeom>
            <a:noFill/>
          </p:spPr>
          <p:txBody>
            <a:bodyPr wrap="square" rtlCol="0">
              <a:spAutoFit/>
            </a:bodyPr>
            <a:lstStyle/>
            <a:p>
              <a:pPr algn="ctr"/>
              <a:r>
                <a:rPr lang="en-US" sz="1600" b="1" dirty="0">
                  <a:latin typeface="Calibri" pitchFamily="34" charset="0"/>
                  <a:ea typeface="MS PGothic"/>
                </a:rPr>
                <a:t>Eco-Integrated Corridor Management (E-ICM)</a:t>
              </a:r>
            </a:p>
          </p:txBody>
        </p:sp>
        <p:sp>
          <p:nvSpPr>
            <p:cNvPr id="62" name="TextBox 61">
              <a:extLst>
                <a:ext uri="{FF2B5EF4-FFF2-40B4-BE49-F238E27FC236}">
                  <a16:creationId xmlns:a16="http://schemas.microsoft.com/office/drawing/2014/main" id="{30B1795A-A131-4574-9404-5386D86A9153}"/>
                </a:ext>
              </a:extLst>
            </p:cNvPr>
            <p:cNvSpPr txBox="1"/>
            <p:nvPr/>
          </p:nvSpPr>
          <p:spPr>
            <a:xfrm>
              <a:off x="6988642" y="2024740"/>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Eco-Signal Operations</a:t>
              </a:r>
            </a:p>
            <a:p>
              <a:pPr algn="ctr"/>
              <a:r>
                <a:rPr lang="en-US" sz="800" b="1" dirty="0">
                  <a:solidFill>
                    <a:srgbClr val="FFFFFF"/>
                  </a:solidFill>
                  <a:latin typeface="Calibri" pitchFamily="34" charset="0"/>
                  <a:ea typeface="MS PGothic"/>
                </a:rPr>
                <a:t>Apps</a:t>
              </a:r>
            </a:p>
          </p:txBody>
        </p:sp>
        <p:sp>
          <p:nvSpPr>
            <p:cNvPr id="63" name="TextBox 62">
              <a:extLst>
                <a:ext uri="{FF2B5EF4-FFF2-40B4-BE49-F238E27FC236}">
                  <a16:creationId xmlns:a16="http://schemas.microsoft.com/office/drawing/2014/main" id="{A85B8C60-0231-4BA3-AB78-E543B40D5B79}"/>
                </a:ext>
              </a:extLst>
            </p:cNvPr>
            <p:cNvSpPr txBox="1"/>
            <p:nvPr/>
          </p:nvSpPr>
          <p:spPr>
            <a:xfrm>
              <a:off x="7522042" y="1668565"/>
              <a:ext cx="838200" cy="58477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Eco-ICM Decision Support System</a:t>
              </a:r>
            </a:p>
          </p:txBody>
        </p:sp>
        <p:sp>
          <p:nvSpPr>
            <p:cNvPr id="64" name="TextBox 63">
              <a:extLst>
                <a:ext uri="{FF2B5EF4-FFF2-40B4-BE49-F238E27FC236}">
                  <a16:creationId xmlns:a16="http://schemas.microsoft.com/office/drawing/2014/main" id="{EC70121A-F374-4363-8862-074C600DB98A}"/>
                </a:ext>
              </a:extLst>
            </p:cNvPr>
            <p:cNvSpPr txBox="1"/>
            <p:nvPr/>
          </p:nvSpPr>
          <p:spPr>
            <a:xfrm>
              <a:off x="7522042" y="23295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Eco-Lanes</a:t>
              </a:r>
            </a:p>
            <a:p>
              <a:pPr algn="ctr"/>
              <a:r>
                <a:rPr lang="en-US" sz="800" b="1" dirty="0">
                  <a:solidFill>
                    <a:srgbClr val="FFFFFF"/>
                  </a:solidFill>
                  <a:latin typeface="Calibri" pitchFamily="34" charset="0"/>
                  <a:ea typeface="MS PGothic"/>
                </a:rPr>
                <a:t> Apps</a:t>
              </a:r>
            </a:p>
          </p:txBody>
        </p:sp>
        <p:sp>
          <p:nvSpPr>
            <p:cNvPr id="65" name="TextBox 64">
              <a:extLst>
                <a:ext uri="{FF2B5EF4-FFF2-40B4-BE49-F238E27FC236}">
                  <a16:creationId xmlns:a16="http://schemas.microsoft.com/office/drawing/2014/main" id="{5A237B70-CA77-48A3-974B-665D8B8FD488}"/>
                </a:ext>
              </a:extLst>
            </p:cNvPr>
            <p:cNvSpPr txBox="1"/>
            <p:nvPr/>
          </p:nvSpPr>
          <p:spPr>
            <a:xfrm>
              <a:off x="7021299" y="2663121"/>
              <a:ext cx="794657" cy="338554"/>
            </a:xfrm>
            <a:prstGeom prst="rect">
              <a:avLst/>
            </a:prstGeom>
            <a:noFill/>
          </p:spPr>
          <p:txBody>
            <a:bodyPr wrap="square" rtlCol="0">
              <a:spAutoFit/>
            </a:bodyPr>
            <a:lstStyle/>
            <a:p>
              <a:pPr algn="ctr"/>
              <a:r>
                <a:rPr lang="en-US" sz="800" b="1" dirty="0">
                  <a:solidFill>
                    <a:schemeClr val="bg1"/>
                  </a:solidFill>
                  <a:latin typeface="Calibri" pitchFamily="34" charset="0"/>
                  <a:ea typeface="MS PGothic"/>
                </a:rPr>
                <a:t>Incident Management</a:t>
              </a:r>
            </a:p>
          </p:txBody>
        </p:sp>
        <p:sp>
          <p:nvSpPr>
            <p:cNvPr id="66" name="TextBox 65">
              <a:extLst>
                <a:ext uri="{FF2B5EF4-FFF2-40B4-BE49-F238E27FC236}">
                  <a16:creationId xmlns:a16="http://schemas.microsoft.com/office/drawing/2014/main" id="{6BC5478E-9097-4670-8875-7D93D7963D2B}"/>
                </a:ext>
              </a:extLst>
            </p:cNvPr>
            <p:cNvSpPr txBox="1"/>
            <p:nvPr/>
          </p:nvSpPr>
          <p:spPr>
            <a:xfrm>
              <a:off x="7522042" y="2906482"/>
              <a:ext cx="838200" cy="58477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a:t>
              </a:r>
            </a:p>
            <a:p>
              <a:pPr algn="ctr"/>
              <a:r>
                <a:rPr lang="en-US" sz="800" b="1" dirty="0">
                  <a:solidFill>
                    <a:srgbClr val="FFFFFF"/>
                  </a:solidFill>
                  <a:latin typeface="Calibri" pitchFamily="34" charset="0"/>
                  <a:ea typeface="MS PGothic"/>
                </a:rPr>
                <a:t>Traveler Information Apps</a:t>
              </a:r>
            </a:p>
          </p:txBody>
        </p:sp>
        <p:sp>
          <p:nvSpPr>
            <p:cNvPr id="67" name="TextBox 66">
              <a:extLst>
                <a:ext uri="{FF2B5EF4-FFF2-40B4-BE49-F238E27FC236}">
                  <a16:creationId xmlns:a16="http://schemas.microsoft.com/office/drawing/2014/main" id="{14294FB6-EA47-47E9-87CB-FD53DD4CAB85}"/>
                </a:ext>
              </a:extLst>
            </p:cNvPr>
            <p:cNvSpPr txBox="1"/>
            <p:nvPr/>
          </p:nvSpPr>
          <p:spPr>
            <a:xfrm>
              <a:off x="8055442" y="21009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Regulatory / Policy Tools</a:t>
              </a:r>
            </a:p>
          </p:txBody>
        </p:sp>
        <p:sp>
          <p:nvSpPr>
            <p:cNvPr id="68" name="TextBox 67">
              <a:extLst>
                <a:ext uri="{FF2B5EF4-FFF2-40B4-BE49-F238E27FC236}">
                  <a16:creationId xmlns:a16="http://schemas.microsoft.com/office/drawing/2014/main" id="{566C6AA7-51AF-44C7-A132-5D0058968FB2}"/>
                </a:ext>
              </a:extLst>
            </p:cNvPr>
            <p:cNvSpPr txBox="1"/>
            <p:nvPr/>
          </p:nvSpPr>
          <p:spPr>
            <a:xfrm>
              <a:off x="8055442" y="27105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Educational Tools</a:t>
              </a:r>
            </a:p>
          </p:txBody>
        </p:sp>
        <p:sp>
          <p:nvSpPr>
            <p:cNvPr id="69" name="Hexagon 68">
              <a:extLst>
                <a:ext uri="{FF2B5EF4-FFF2-40B4-BE49-F238E27FC236}">
                  <a16:creationId xmlns:a16="http://schemas.microsoft.com/office/drawing/2014/main" id="{5A8CA891-5515-4EE8-B6B4-5B43A1B75803}"/>
                </a:ext>
              </a:extLst>
            </p:cNvPr>
            <p:cNvSpPr/>
            <p:nvPr/>
          </p:nvSpPr>
          <p:spPr bwMode="auto">
            <a:xfrm>
              <a:off x="6988642" y="32439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70" name="Hexagon 69">
              <a:extLst>
                <a:ext uri="{FF2B5EF4-FFF2-40B4-BE49-F238E27FC236}">
                  <a16:creationId xmlns:a16="http://schemas.microsoft.com/office/drawing/2014/main" id="{EFF3CEA6-514A-424E-9873-E9CA1D71FC25}"/>
                </a:ext>
              </a:extLst>
            </p:cNvPr>
            <p:cNvSpPr/>
            <p:nvPr/>
          </p:nvSpPr>
          <p:spPr bwMode="auto">
            <a:xfrm>
              <a:off x="7064842" y="31677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71" name="TextBox 70">
              <a:extLst>
                <a:ext uri="{FF2B5EF4-FFF2-40B4-BE49-F238E27FC236}">
                  <a16:creationId xmlns:a16="http://schemas.microsoft.com/office/drawing/2014/main" id="{2A9B503B-FB14-4138-B731-136D6C87660E}"/>
                </a:ext>
              </a:extLst>
            </p:cNvPr>
            <p:cNvSpPr txBox="1"/>
            <p:nvPr/>
          </p:nvSpPr>
          <p:spPr>
            <a:xfrm>
              <a:off x="6988642" y="3239475"/>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Low </a:t>
              </a:r>
            </a:p>
            <a:p>
              <a:pPr algn="ctr"/>
              <a:r>
                <a:rPr lang="en-US" sz="800" b="1" dirty="0">
                  <a:solidFill>
                    <a:srgbClr val="FFFFFF"/>
                  </a:solidFill>
                  <a:latin typeface="Calibri" pitchFamily="34" charset="0"/>
                  <a:ea typeface="MS PGothic"/>
                </a:rPr>
                <a:t>Emissions Zones Apps</a:t>
              </a:r>
            </a:p>
          </p:txBody>
        </p:sp>
      </p:grpSp>
      <p:grpSp>
        <p:nvGrpSpPr>
          <p:cNvPr id="72" name="Group 71">
            <a:extLst>
              <a:ext uri="{FF2B5EF4-FFF2-40B4-BE49-F238E27FC236}">
                <a16:creationId xmlns:a16="http://schemas.microsoft.com/office/drawing/2014/main" id="{126F409A-22BD-4204-870A-D90C3EC6E1CE}"/>
              </a:ext>
            </a:extLst>
          </p:cNvPr>
          <p:cNvGrpSpPr/>
          <p:nvPr/>
        </p:nvGrpSpPr>
        <p:grpSpPr>
          <a:xfrm>
            <a:off x="395109" y="1403334"/>
            <a:ext cx="2264996" cy="2925954"/>
            <a:chOff x="435402" y="779651"/>
            <a:chExt cx="2264996" cy="2925954"/>
          </a:xfrm>
        </p:grpSpPr>
        <p:sp>
          <p:nvSpPr>
            <p:cNvPr id="73" name="Rounded Rectangle 268">
              <a:extLst>
                <a:ext uri="{FF2B5EF4-FFF2-40B4-BE49-F238E27FC236}">
                  <a16:creationId xmlns:a16="http://schemas.microsoft.com/office/drawing/2014/main" id="{EB90662D-52E8-4461-A472-7C146C88B193}"/>
                </a:ext>
              </a:extLst>
            </p:cNvPr>
            <p:cNvSpPr/>
            <p:nvPr/>
          </p:nvSpPr>
          <p:spPr bwMode="auto">
            <a:xfrm>
              <a:off x="435402" y="779651"/>
              <a:ext cx="2264996" cy="29259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74" name="Hexagon 73">
              <a:extLst>
                <a:ext uri="{FF2B5EF4-FFF2-40B4-BE49-F238E27FC236}">
                  <a16:creationId xmlns:a16="http://schemas.microsoft.com/office/drawing/2014/main" id="{89A5B1EA-C246-43F2-ABC0-BA9540406AD0}"/>
                </a:ext>
              </a:extLst>
            </p:cNvPr>
            <p:cNvSpPr/>
            <p:nvPr/>
          </p:nvSpPr>
          <p:spPr bwMode="auto">
            <a:xfrm>
              <a:off x="685800" y="20247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75" name="Hexagon 74">
              <a:extLst>
                <a:ext uri="{FF2B5EF4-FFF2-40B4-BE49-F238E27FC236}">
                  <a16:creationId xmlns:a16="http://schemas.microsoft.com/office/drawing/2014/main" id="{BD1EEE03-CF1C-43D0-B071-88169C6BDB05}"/>
                </a:ext>
              </a:extLst>
            </p:cNvPr>
            <p:cNvSpPr/>
            <p:nvPr/>
          </p:nvSpPr>
          <p:spPr bwMode="auto">
            <a:xfrm>
              <a:off x="1219200" y="23295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76" name="Hexagon 75">
              <a:extLst>
                <a:ext uri="{FF2B5EF4-FFF2-40B4-BE49-F238E27FC236}">
                  <a16:creationId xmlns:a16="http://schemas.microsoft.com/office/drawing/2014/main" id="{CA38051D-2F16-4DC3-AAF4-A49F6BA2329C}"/>
                </a:ext>
              </a:extLst>
            </p:cNvPr>
            <p:cNvSpPr/>
            <p:nvPr/>
          </p:nvSpPr>
          <p:spPr bwMode="auto">
            <a:xfrm>
              <a:off x="1752600" y="2024740"/>
              <a:ext cx="685800" cy="609600"/>
            </a:xfrm>
            <a:prstGeom prst="hexagon">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77" name="Hexagon 76">
              <a:extLst>
                <a:ext uri="{FF2B5EF4-FFF2-40B4-BE49-F238E27FC236}">
                  <a16:creationId xmlns:a16="http://schemas.microsoft.com/office/drawing/2014/main" id="{658954B9-575A-45B3-8FB6-95A12A036645}"/>
                </a:ext>
              </a:extLst>
            </p:cNvPr>
            <p:cNvSpPr/>
            <p:nvPr/>
          </p:nvSpPr>
          <p:spPr bwMode="auto">
            <a:xfrm>
              <a:off x="1752600" y="2634340"/>
              <a:ext cx="685800" cy="609600"/>
            </a:xfrm>
            <a:prstGeom prst="hexagon">
              <a:avLst/>
            </a:prstGeom>
            <a:solidFill>
              <a:srgbClr val="89A4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78" name="Regular Pentagon 273">
              <a:extLst>
                <a:ext uri="{FF2B5EF4-FFF2-40B4-BE49-F238E27FC236}">
                  <a16:creationId xmlns:a16="http://schemas.microsoft.com/office/drawing/2014/main" id="{6DFF6CE3-07C7-4CB5-B23F-5ABFD353375B}"/>
                </a:ext>
              </a:extLst>
            </p:cNvPr>
            <p:cNvSpPr/>
            <p:nvPr/>
          </p:nvSpPr>
          <p:spPr bwMode="auto">
            <a:xfrm>
              <a:off x="1219200" y="1262740"/>
              <a:ext cx="685800" cy="457200"/>
            </a:xfrm>
            <a:prstGeom prst="pentagon">
              <a:avLst/>
            </a:prstGeom>
            <a:solidFill>
              <a:srgbClr val="FFFF6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400" i="1" dirty="0">
                <a:solidFill>
                  <a:srgbClr val="000000"/>
                </a:solidFill>
              </a:endParaRPr>
            </a:p>
          </p:txBody>
        </p:sp>
        <p:sp>
          <p:nvSpPr>
            <p:cNvPr id="79" name="TextBox 78">
              <a:extLst>
                <a:ext uri="{FF2B5EF4-FFF2-40B4-BE49-F238E27FC236}">
                  <a16:creationId xmlns:a16="http://schemas.microsoft.com/office/drawing/2014/main" id="{99787A6A-7129-4B41-B0DA-FAE2BA185832}"/>
                </a:ext>
              </a:extLst>
            </p:cNvPr>
            <p:cNvSpPr txBox="1"/>
            <p:nvPr/>
          </p:nvSpPr>
          <p:spPr>
            <a:xfrm>
              <a:off x="1143000" y="1338940"/>
              <a:ext cx="838200" cy="338554"/>
            </a:xfrm>
            <a:prstGeom prst="rect">
              <a:avLst/>
            </a:prstGeom>
            <a:noFill/>
          </p:spPr>
          <p:txBody>
            <a:bodyPr wrap="square" rtlCol="0">
              <a:spAutoFit/>
            </a:bodyPr>
            <a:lstStyle/>
            <a:p>
              <a:pPr algn="ctr"/>
              <a:r>
                <a:rPr lang="en-US" sz="800" b="1" dirty="0">
                  <a:solidFill>
                    <a:srgbClr val="000000"/>
                  </a:solidFill>
                  <a:latin typeface="Calibri" pitchFamily="34" charset="0"/>
                  <a:ea typeface="MS PGothic"/>
                </a:rPr>
                <a:t>Performance Measures</a:t>
              </a:r>
            </a:p>
          </p:txBody>
        </p:sp>
        <p:sp>
          <p:nvSpPr>
            <p:cNvPr id="80" name="TextBox 79">
              <a:extLst>
                <a:ext uri="{FF2B5EF4-FFF2-40B4-BE49-F238E27FC236}">
                  <a16:creationId xmlns:a16="http://schemas.microsoft.com/office/drawing/2014/main" id="{8547BA7C-245F-4DED-8E2E-027411C7DCDE}"/>
                </a:ext>
              </a:extLst>
            </p:cNvPr>
            <p:cNvSpPr txBox="1"/>
            <p:nvPr/>
          </p:nvSpPr>
          <p:spPr>
            <a:xfrm>
              <a:off x="457940" y="874342"/>
              <a:ext cx="2209800" cy="338554"/>
            </a:xfrm>
            <a:prstGeom prst="rect">
              <a:avLst/>
            </a:prstGeom>
            <a:noFill/>
          </p:spPr>
          <p:txBody>
            <a:bodyPr wrap="square" rtlCol="0">
              <a:spAutoFit/>
            </a:bodyPr>
            <a:lstStyle/>
            <a:p>
              <a:pPr algn="ctr"/>
              <a:r>
                <a:rPr lang="en-US" sz="1600" b="1" dirty="0">
                  <a:latin typeface="Calibri" pitchFamily="34" charset="0"/>
                  <a:ea typeface="MS PGothic"/>
                </a:rPr>
                <a:t>Eco-Signal Operations</a:t>
              </a:r>
            </a:p>
          </p:txBody>
        </p:sp>
        <p:sp>
          <p:nvSpPr>
            <p:cNvPr id="81" name="Hexagon 80">
              <a:extLst>
                <a:ext uri="{FF2B5EF4-FFF2-40B4-BE49-F238E27FC236}">
                  <a16:creationId xmlns:a16="http://schemas.microsoft.com/office/drawing/2014/main" id="{6780BB80-8E55-4DC7-B20D-B9F82D886D2F}"/>
                </a:ext>
              </a:extLst>
            </p:cNvPr>
            <p:cNvSpPr/>
            <p:nvPr/>
          </p:nvSpPr>
          <p:spPr bwMode="auto">
            <a:xfrm>
              <a:off x="1219200" y="17199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82" name="TextBox 81">
              <a:extLst>
                <a:ext uri="{FF2B5EF4-FFF2-40B4-BE49-F238E27FC236}">
                  <a16:creationId xmlns:a16="http://schemas.microsoft.com/office/drawing/2014/main" id="{2BE9438E-C62E-4084-BEF9-9677FCCEE853}"/>
                </a:ext>
              </a:extLst>
            </p:cNvPr>
            <p:cNvSpPr txBox="1"/>
            <p:nvPr/>
          </p:nvSpPr>
          <p:spPr>
            <a:xfrm>
              <a:off x="1143000" y="1643740"/>
              <a:ext cx="838200" cy="707886"/>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a:t>
              </a:r>
            </a:p>
            <a:p>
              <a:pPr algn="ctr"/>
              <a:r>
                <a:rPr lang="en-US" sz="800" b="1" dirty="0">
                  <a:solidFill>
                    <a:srgbClr val="FFFFFF"/>
                  </a:solidFill>
                  <a:latin typeface="Calibri" pitchFamily="34" charset="0"/>
                  <a:ea typeface="MS PGothic"/>
                </a:rPr>
                <a:t>Approach &amp; Departure at Signalized </a:t>
              </a:r>
            </a:p>
            <a:p>
              <a:pPr algn="ctr"/>
              <a:r>
                <a:rPr lang="en-US" sz="800" b="1" dirty="0">
                  <a:solidFill>
                    <a:srgbClr val="FFFFFF"/>
                  </a:solidFill>
                  <a:latin typeface="Calibri" pitchFamily="34" charset="0"/>
                  <a:ea typeface="MS PGothic"/>
                </a:rPr>
                <a:t>Int.</a:t>
              </a:r>
            </a:p>
          </p:txBody>
        </p:sp>
        <p:sp>
          <p:nvSpPr>
            <p:cNvPr id="83" name="TextBox 82">
              <a:extLst>
                <a:ext uri="{FF2B5EF4-FFF2-40B4-BE49-F238E27FC236}">
                  <a16:creationId xmlns:a16="http://schemas.microsoft.com/office/drawing/2014/main" id="{E9DCCDC6-2EC8-4AA5-91D9-85E8482DAB35}"/>
                </a:ext>
              </a:extLst>
            </p:cNvPr>
            <p:cNvSpPr txBox="1"/>
            <p:nvPr/>
          </p:nvSpPr>
          <p:spPr>
            <a:xfrm>
              <a:off x="1143000" y="2405740"/>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Eco-Traffic Signal </a:t>
              </a:r>
            </a:p>
            <a:p>
              <a:pPr algn="ctr"/>
              <a:r>
                <a:rPr lang="en-US" sz="800" b="1" dirty="0">
                  <a:solidFill>
                    <a:srgbClr val="FFFFFF"/>
                  </a:solidFill>
                  <a:latin typeface="Calibri" pitchFamily="34" charset="0"/>
                  <a:ea typeface="MS PGothic"/>
                </a:rPr>
                <a:t>Timing</a:t>
              </a:r>
            </a:p>
          </p:txBody>
        </p:sp>
        <p:sp>
          <p:nvSpPr>
            <p:cNvPr id="84" name="TextBox 83">
              <a:extLst>
                <a:ext uri="{FF2B5EF4-FFF2-40B4-BE49-F238E27FC236}">
                  <a16:creationId xmlns:a16="http://schemas.microsoft.com/office/drawing/2014/main" id="{538C64FC-EBFB-4FC2-8030-AFD965525B0D}"/>
                </a:ext>
              </a:extLst>
            </p:cNvPr>
            <p:cNvSpPr txBox="1"/>
            <p:nvPr/>
          </p:nvSpPr>
          <p:spPr>
            <a:xfrm>
              <a:off x="1676400" y="214338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Regulatory / Policy Tools</a:t>
              </a:r>
            </a:p>
          </p:txBody>
        </p:sp>
        <p:sp>
          <p:nvSpPr>
            <p:cNvPr id="85" name="TextBox 84">
              <a:extLst>
                <a:ext uri="{FF2B5EF4-FFF2-40B4-BE49-F238E27FC236}">
                  <a16:creationId xmlns:a16="http://schemas.microsoft.com/office/drawing/2014/main" id="{7D7A9358-E406-4AAC-A307-CC13D543DCD4}"/>
                </a:ext>
              </a:extLst>
            </p:cNvPr>
            <p:cNvSpPr txBox="1"/>
            <p:nvPr/>
          </p:nvSpPr>
          <p:spPr>
            <a:xfrm>
              <a:off x="1676400" y="275298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Educational Tools</a:t>
              </a:r>
            </a:p>
          </p:txBody>
        </p:sp>
        <p:sp>
          <p:nvSpPr>
            <p:cNvPr id="86" name="TextBox 85">
              <a:extLst>
                <a:ext uri="{FF2B5EF4-FFF2-40B4-BE49-F238E27FC236}">
                  <a16:creationId xmlns:a16="http://schemas.microsoft.com/office/drawing/2014/main" id="{44DF6B5D-610D-44B1-9649-CB2BEF304CEC}"/>
                </a:ext>
              </a:extLst>
            </p:cNvPr>
            <p:cNvSpPr txBox="1"/>
            <p:nvPr/>
          </p:nvSpPr>
          <p:spPr>
            <a:xfrm>
              <a:off x="609600" y="2143386"/>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Eco-Traffic Signal </a:t>
              </a:r>
            </a:p>
            <a:p>
              <a:pPr algn="ctr"/>
              <a:r>
                <a:rPr lang="en-US" sz="800" b="1" dirty="0">
                  <a:solidFill>
                    <a:srgbClr val="FFFFFF"/>
                  </a:solidFill>
                  <a:latin typeface="Calibri" pitchFamily="34" charset="0"/>
                  <a:ea typeface="MS PGothic"/>
                </a:rPr>
                <a:t>Priority</a:t>
              </a:r>
            </a:p>
          </p:txBody>
        </p:sp>
        <p:sp>
          <p:nvSpPr>
            <p:cNvPr id="87" name="Hexagon 86">
              <a:extLst>
                <a:ext uri="{FF2B5EF4-FFF2-40B4-BE49-F238E27FC236}">
                  <a16:creationId xmlns:a16="http://schemas.microsoft.com/office/drawing/2014/main" id="{2B18AD82-8E6A-4A8E-9045-AF60F383311C}"/>
                </a:ext>
              </a:extLst>
            </p:cNvPr>
            <p:cNvSpPr/>
            <p:nvPr/>
          </p:nvSpPr>
          <p:spPr bwMode="auto">
            <a:xfrm>
              <a:off x="685800" y="26343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88" name="TextBox 87">
              <a:extLst>
                <a:ext uri="{FF2B5EF4-FFF2-40B4-BE49-F238E27FC236}">
                  <a16:creationId xmlns:a16="http://schemas.microsoft.com/office/drawing/2014/main" id="{E2DFE3EA-7662-47BE-B424-E55D47B3D03B}"/>
                </a:ext>
              </a:extLst>
            </p:cNvPr>
            <p:cNvSpPr txBox="1"/>
            <p:nvPr/>
          </p:nvSpPr>
          <p:spPr>
            <a:xfrm>
              <a:off x="609600" y="275298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Connected </a:t>
              </a:r>
            </a:p>
            <a:p>
              <a:pPr algn="ctr"/>
              <a:r>
                <a:rPr lang="en-US" sz="800" b="1" dirty="0">
                  <a:solidFill>
                    <a:srgbClr val="FFFFFF"/>
                  </a:solidFill>
                  <a:latin typeface="Calibri" pitchFamily="34" charset="0"/>
                  <a:ea typeface="MS PGothic"/>
                </a:rPr>
                <a:t>Eco-Driving</a:t>
              </a:r>
            </a:p>
          </p:txBody>
        </p:sp>
        <p:sp>
          <p:nvSpPr>
            <p:cNvPr id="89" name="Hexagon 88">
              <a:extLst>
                <a:ext uri="{FF2B5EF4-FFF2-40B4-BE49-F238E27FC236}">
                  <a16:creationId xmlns:a16="http://schemas.microsoft.com/office/drawing/2014/main" id="{8AC193D9-5373-4B6B-9EA9-1284E95D14CA}"/>
                </a:ext>
              </a:extLst>
            </p:cNvPr>
            <p:cNvSpPr/>
            <p:nvPr/>
          </p:nvSpPr>
          <p:spPr bwMode="auto">
            <a:xfrm>
              <a:off x="1230082" y="2928266"/>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90" name="TextBox 89">
              <a:extLst>
                <a:ext uri="{FF2B5EF4-FFF2-40B4-BE49-F238E27FC236}">
                  <a16:creationId xmlns:a16="http://schemas.microsoft.com/office/drawing/2014/main" id="{E58D8E94-9765-49CB-A440-0C22324997E4}"/>
                </a:ext>
              </a:extLst>
            </p:cNvPr>
            <p:cNvSpPr txBox="1"/>
            <p:nvPr/>
          </p:nvSpPr>
          <p:spPr>
            <a:xfrm>
              <a:off x="1153882" y="3015352"/>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Wireless Inductive Charging</a:t>
              </a:r>
            </a:p>
          </p:txBody>
        </p:sp>
      </p:grpSp>
      <p:grpSp>
        <p:nvGrpSpPr>
          <p:cNvPr id="91" name="Group 90">
            <a:extLst>
              <a:ext uri="{FF2B5EF4-FFF2-40B4-BE49-F238E27FC236}">
                <a16:creationId xmlns:a16="http://schemas.microsoft.com/office/drawing/2014/main" id="{56200403-1CAE-48B5-AEEA-AA461C1373C1}"/>
              </a:ext>
            </a:extLst>
          </p:cNvPr>
          <p:cNvGrpSpPr/>
          <p:nvPr/>
        </p:nvGrpSpPr>
        <p:grpSpPr>
          <a:xfrm>
            <a:off x="4509909" y="4024488"/>
            <a:ext cx="2933626" cy="2514600"/>
            <a:chOff x="5747748" y="4234540"/>
            <a:chExt cx="2933626" cy="2514600"/>
          </a:xfrm>
        </p:grpSpPr>
        <p:sp>
          <p:nvSpPr>
            <p:cNvPr id="92" name="Rounded Rectangle 287">
              <a:extLst>
                <a:ext uri="{FF2B5EF4-FFF2-40B4-BE49-F238E27FC236}">
                  <a16:creationId xmlns:a16="http://schemas.microsoft.com/office/drawing/2014/main" id="{346B4272-E13E-4DCF-B3D1-F19445BAC77D}"/>
                </a:ext>
              </a:extLst>
            </p:cNvPr>
            <p:cNvSpPr/>
            <p:nvPr/>
          </p:nvSpPr>
          <p:spPr bwMode="auto">
            <a:xfrm>
              <a:off x="5747748" y="4234540"/>
              <a:ext cx="2933626" cy="25146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93" name="Hexagon 92">
              <a:extLst>
                <a:ext uri="{FF2B5EF4-FFF2-40B4-BE49-F238E27FC236}">
                  <a16:creationId xmlns:a16="http://schemas.microsoft.com/office/drawing/2014/main" id="{79B7A920-E52C-4BE3-827F-9959330908B7}"/>
                </a:ext>
              </a:extLst>
            </p:cNvPr>
            <p:cNvSpPr/>
            <p:nvPr/>
          </p:nvSpPr>
          <p:spPr bwMode="auto">
            <a:xfrm>
              <a:off x="6613078" y="5165817"/>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94" name="Hexagon 93">
              <a:extLst>
                <a:ext uri="{FF2B5EF4-FFF2-40B4-BE49-F238E27FC236}">
                  <a16:creationId xmlns:a16="http://schemas.microsoft.com/office/drawing/2014/main" id="{BE9D1455-3A80-410F-9087-343892A45032}"/>
                </a:ext>
              </a:extLst>
            </p:cNvPr>
            <p:cNvSpPr/>
            <p:nvPr/>
          </p:nvSpPr>
          <p:spPr bwMode="auto">
            <a:xfrm>
              <a:off x="7674432" y="5148940"/>
              <a:ext cx="685800" cy="609600"/>
            </a:xfrm>
            <a:prstGeom prst="hexagon">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95" name="Hexagon 94">
              <a:extLst>
                <a:ext uri="{FF2B5EF4-FFF2-40B4-BE49-F238E27FC236}">
                  <a16:creationId xmlns:a16="http://schemas.microsoft.com/office/drawing/2014/main" id="{E03EE409-4480-4FB9-9B29-DBFCD506B483}"/>
                </a:ext>
              </a:extLst>
            </p:cNvPr>
            <p:cNvSpPr/>
            <p:nvPr/>
          </p:nvSpPr>
          <p:spPr bwMode="auto">
            <a:xfrm>
              <a:off x="7674432" y="5758540"/>
              <a:ext cx="685800" cy="609600"/>
            </a:xfrm>
            <a:prstGeom prst="hexagon">
              <a:avLst/>
            </a:prstGeom>
            <a:solidFill>
              <a:srgbClr val="89A4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96" name="Regular Pentagon 291">
              <a:extLst>
                <a:ext uri="{FF2B5EF4-FFF2-40B4-BE49-F238E27FC236}">
                  <a16:creationId xmlns:a16="http://schemas.microsoft.com/office/drawing/2014/main" id="{7E876C92-81D9-4C6E-B527-5AC0FF0C5DCB}"/>
                </a:ext>
              </a:extLst>
            </p:cNvPr>
            <p:cNvSpPr/>
            <p:nvPr/>
          </p:nvSpPr>
          <p:spPr bwMode="auto">
            <a:xfrm>
              <a:off x="6602202" y="4702623"/>
              <a:ext cx="685800" cy="457200"/>
            </a:xfrm>
            <a:prstGeom prst="pentagon">
              <a:avLst/>
            </a:prstGeom>
            <a:solidFill>
              <a:srgbClr val="FFFF6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97" name="TextBox 96">
              <a:extLst>
                <a:ext uri="{FF2B5EF4-FFF2-40B4-BE49-F238E27FC236}">
                  <a16:creationId xmlns:a16="http://schemas.microsoft.com/office/drawing/2014/main" id="{EA66457C-9F08-4B9E-B55E-B52CDF9E0B85}"/>
                </a:ext>
              </a:extLst>
            </p:cNvPr>
            <p:cNvSpPr txBox="1"/>
            <p:nvPr/>
          </p:nvSpPr>
          <p:spPr>
            <a:xfrm>
              <a:off x="6542318" y="4783721"/>
              <a:ext cx="838200" cy="338554"/>
            </a:xfrm>
            <a:prstGeom prst="rect">
              <a:avLst/>
            </a:prstGeom>
            <a:noFill/>
          </p:spPr>
          <p:txBody>
            <a:bodyPr wrap="square" rtlCol="0">
              <a:spAutoFit/>
            </a:bodyPr>
            <a:lstStyle/>
            <a:p>
              <a:pPr algn="ctr"/>
              <a:r>
                <a:rPr lang="en-US" sz="800" b="1" dirty="0">
                  <a:solidFill>
                    <a:srgbClr val="000000"/>
                  </a:solidFill>
                  <a:latin typeface="Calibri" pitchFamily="34" charset="0"/>
                  <a:ea typeface="MS PGothic"/>
                </a:rPr>
                <a:t>Performance Measures</a:t>
              </a:r>
            </a:p>
          </p:txBody>
        </p:sp>
        <p:sp>
          <p:nvSpPr>
            <p:cNvPr id="98" name="TextBox 97">
              <a:extLst>
                <a:ext uri="{FF2B5EF4-FFF2-40B4-BE49-F238E27FC236}">
                  <a16:creationId xmlns:a16="http://schemas.microsoft.com/office/drawing/2014/main" id="{13FBBA16-85C9-4135-B26B-8E0195C25EDC}"/>
                </a:ext>
              </a:extLst>
            </p:cNvPr>
            <p:cNvSpPr txBox="1"/>
            <p:nvPr/>
          </p:nvSpPr>
          <p:spPr>
            <a:xfrm>
              <a:off x="5747748" y="4326189"/>
              <a:ext cx="2933626" cy="338554"/>
            </a:xfrm>
            <a:prstGeom prst="rect">
              <a:avLst/>
            </a:prstGeom>
            <a:noFill/>
          </p:spPr>
          <p:txBody>
            <a:bodyPr wrap="square" rtlCol="0">
              <a:spAutoFit/>
            </a:bodyPr>
            <a:lstStyle/>
            <a:p>
              <a:pPr algn="ctr"/>
              <a:r>
                <a:rPr lang="en-US" sz="1600" b="1" dirty="0">
                  <a:latin typeface="Calibri" pitchFamily="34" charset="0"/>
                  <a:ea typeface="MS PGothic"/>
                </a:rPr>
                <a:t>Eco-Traveler Information</a:t>
              </a:r>
            </a:p>
          </p:txBody>
        </p:sp>
        <p:sp>
          <p:nvSpPr>
            <p:cNvPr id="99" name="Hexagon 98">
              <a:extLst>
                <a:ext uri="{FF2B5EF4-FFF2-40B4-BE49-F238E27FC236}">
                  <a16:creationId xmlns:a16="http://schemas.microsoft.com/office/drawing/2014/main" id="{2C95CC25-34C9-4C48-A8BC-BDE651FEB39E}"/>
                </a:ext>
              </a:extLst>
            </p:cNvPr>
            <p:cNvSpPr/>
            <p:nvPr/>
          </p:nvSpPr>
          <p:spPr bwMode="auto">
            <a:xfrm>
              <a:off x="6074232" y="605790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00" name="TextBox 99">
              <a:extLst>
                <a:ext uri="{FF2B5EF4-FFF2-40B4-BE49-F238E27FC236}">
                  <a16:creationId xmlns:a16="http://schemas.microsoft.com/office/drawing/2014/main" id="{F8A4B3A3-8330-42BD-AB59-6C8E2EE60592}"/>
                </a:ext>
              </a:extLst>
            </p:cNvPr>
            <p:cNvSpPr txBox="1"/>
            <p:nvPr/>
          </p:nvSpPr>
          <p:spPr>
            <a:xfrm>
              <a:off x="5998032" y="617654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Eco-Smart Parking</a:t>
              </a:r>
            </a:p>
          </p:txBody>
        </p:sp>
        <p:sp>
          <p:nvSpPr>
            <p:cNvPr id="101" name="TextBox 100">
              <a:extLst>
                <a:ext uri="{FF2B5EF4-FFF2-40B4-BE49-F238E27FC236}">
                  <a16:creationId xmlns:a16="http://schemas.microsoft.com/office/drawing/2014/main" id="{6C62CD42-7905-4D2C-80BE-137475D15182}"/>
                </a:ext>
              </a:extLst>
            </p:cNvPr>
            <p:cNvSpPr txBox="1"/>
            <p:nvPr/>
          </p:nvSpPr>
          <p:spPr>
            <a:xfrm>
              <a:off x="6531432" y="525780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Dynamic </a:t>
              </a:r>
            </a:p>
            <a:p>
              <a:pPr algn="ctr"/>
              <a:r>
                <a:rPr lang="en-US" sz="800" b="1" dirty="0">
                  <a:solidFill>
                    <a:srgbClr val="FFFFFF"/>
                  </a:solidFill>
                  <a:latin typeface="Calibri" pitchFamily="34" charset="0"/>
                  <a:ea typeface="MS PGothic"/>
                </a:rPr>
                <a:t>Eco-Routing</a:t>
              </a:r>
            </a:p>
          </p:txBody>
        </p:sp>
        <p:sp>
          <p:nvSpPr>
            <p:cNvPr id="102" name="TextBox 101">
              <a:extLst>
                <a:ext uri="{FF2B5EF4-FFF2-40B4-BE49-F238E27FC236}">
                  <a16:creationId xmlns:a16="http://schemas.microsoft.com/office/drawing/2014/main" id="{EC55E100-52B2-45A3-BC4B-E22E7F38459A}"/>
                </a:ext>
              </a:extLst>
            </p:cNvPr>
            <p:cNvSpPr txBox="1"/>
            <p:nvPr/>
          </p:nvSpPr>
          <p:spPr>
            <a:xfrm>
              <a:off x="7064832" y="5529940"/>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Multi-modal Traveler Information</a:t>
              </a:r>
            </a:p>
          </p:txBody>
        </p:sp>
        <p:sp>
          <p:nvSpPr>
            <p:cNvPr id="103" name="TextBox 102">
              <a:extLst>
                <a:ext uri="{FF2B5EF4-FFF2-40B4-BE49-F238E27FC236}">
                  <a16:creationId xmlns:a16="http://schemas.microsoft.com/office/drawing/2014/main" id="{6E6FDC75-5D3C-4C64-951B-0DF5DCCE2760}"/>
                </a:ext>
              </a:extLst>
            </p:cNvPr>
            <p:cNvSpPr txBox="1"/>
            <p:nvPr/>
          </p:nvSpPr>
          <p:spPr>
            <a:xfrm>
              <a:off x="7598232" y="53013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Regulatory / Policy Tools</a:t>
              </a:r>
            </a:p>
          </p:txBody>
        </p:sp>
        <p:sp>
          <p:nvSpPr>
            <p:cNvPr id="104" name="TextBox 103">
              <a:extLst>
                <a:ext uri="{FF2B5EF4-FFF2-40B4-BE49-F238E27FC236}">
                  <a16:creationId xmlns:a16="http://schemas.microsoft.com/office/drawing/2014/main" id="{446A9805-5EAC-42E0-A11E-5393E7D4A9E1}"/>
                </a:ext>
              </a:extLst>
            </p:cNvPr>
            <p:cNvSpPr txBox="1"/>
            <p:nvPr/>
          </p:nvSpPr>
          <p:spPr>
            <a:xfrm>
              <a:off x="7598232" y="59109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Educational Tools</a:t>
              </a:r>
            </a:p>
          </p:txBody>
        </p:sp>
        <p:sp>
          <p:nvSpPr>
            <p:cNvPr id="105" name="Hexagon 104">
              <a:extLst>
                <a:ext uri="{FF2B5EF4-FFF2-40B4-BE49-F238E27FC236}">
                  <a16:creationId xmlns:a16="http://schemas.microsoft.com/office/drawing/2014/main" id="{82B242AA-BA95-45BB-8273-2E434024FE8B}"/>
                </a:ext>
              </a:extLst>
            </p:cNvPr>
            <p:cNvSpPr/>
            <p:nvPr/>
          </p:nvSpPr>
          <p:spPr bwMode="auto">
            <a:xfrm>
              <a:off x="6607632" y="57585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06" name="TextBox 105">
              <a:extLst>
                <a:ext uri="{FF2B5EF4-FFF2-40B4-BE49-F238E27FC236}">
                  <a16:creationId xmlns:a16="http://schemas.microsoft.com/office/drawing/2014/main" id="{24C62155-D0A4-4E5D-A896-00B05DEC9B32}"/>
                </a:ext>
              </a:extLst>
            </p:cNvPr>
            <p:cNvSpPr txBox="1"/>
            <p:nvPr/>
          </p:nvSpPr>
          <p:spPr>
            <a:xfrm>
              <a:off x="6531432" y="5834740"/>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Dynamic </a:t>
              </a:r>
            </a:p>
            <a:p>
              <a:pPr algn="ctr"/>
              <a:r>
                <a:rPr lang="en-US" sz="800" b="1" dirty="0">
                  <a:solidFill>
                    <a:srgbClr val="FFFFFF"/>
                  </a:solidFill>
                  <a:latin typeface="Calibri" pitchFamily="34" charset="0"/>
                  <a:ea typeface="MS PGothic"/>
                </a:rPr>
                <a:t>Eco-Transit </a:t>
              </a:r>
            </a:p>
            <a:p>
              <a:pPr algn="ctr"/>
              <a:r>
                <a:rPr lang="en-US" sz="800" b="1" dirty="0">
                  <a:solidFill>
                    <a:srgbClr val="FFFFFF"/>
                  </a:solidFill>
                  <a:latin typeface="Calibri" pitchFamily="34" charset="0"/>
                  <a:ea typeface="MS PGothic"/>
                </a:rPr>
                <a:t>Routing</a:t>
              </a:r>
            </a:p>
          </p:txBody>
        </p:sp>
        <p:sp>
          <p:nvSpPr>
            <p:cNvPr id="107" name="Hexagon 106">
              <a:extLst>
                <a:ext uri="{FF2B5EF4-FFF2-40B4-BE49-F238E27FC236}">
                  <a16:creationId xmlns:a16="http://schemas.microsoft.com/office/drawing/2014/main" id="{EEBC2F69-8A0D-405E-B71D-07298FD0B4BD}"/>
                </a:ext>
              </a:extLst>
            </p:cNvPr>
            <p:cNvSpPr/>
            <p:nvPr/>
          </p:nvSpPr>
          <p:spPr bwMode="auto">
            <a:xfrm>
              <a:off x="7141032" y="54537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08" name="TextBox 107">
              <a:extLst>
                <a:ext uri="{FF2B5EF4-FFF2-40B4-BE49-F238E27FC236}">
                  <a16:creationId xmlns:a16="http://schemas.microsoft.com/office/drawing/2014/main" id="{A226227C-3FEA-4F6E-B2D3-E476F506268E}"/>
                </a:ext>
              </a:extLst>
            </p:cNvPr>
            <p:cNvSpPr txBox="1"/>
            <p:nvPr/>
          </p:nvSpPr>
          <p:spPr>
            <a:xfrm>
              <a:off x="7064832" y="5529940"/>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Multi-Modal Traveler Information</a:t>
              </a:r>
            </a:p>
          </p:txBody>
        </p:sp>
        <p:sp>
          <p:nvSpPr>
            <p:cNvPr id="109" name="Hexagon 108">
              <a:extLst>
                <a:ext uri="{FF2B5EF4-FFF2-40B4-BE49-F238E27FC236}">
                  <a16:creationId xmlns:a16="http://schemas.microsoft.com/office/drawing/2014/main" id="{0DF53EF7-6371-4F76-9F22-FDD514FEF0B8}"/>
                </a:ext>
              </a:extLst>
            </p:cNvPr>
            <p:cNvSpPr/>
            <p:nvPr/>
          </p:nvSpPr>
          <p:spPr bwMode="auto">
            <a:xfrm>
              <a:off x="7141032" y="60633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10" name="TextBox 109">
              <a:extLst>
                <a:ext uri="{FF2B5EF4-FFF2-40B4-BE49-F238E27FC236}">
                  <a16:creationId xmlns:a16="http://schemas.microsoft.com/office/drawing/2014/main" id="{396CDE53-6526-4896-8224-E7BCB9C90CE0}"/>
                </a:ext>
              </a:extLst>
            </p:cNvPr>
            <p:cNvSpPr txBox="1"/>
            <p:nvPr/>
          </p:nvSpPr>
          <p:spPr>
            <a:xfrm>
              <a:off x="7064832" y="61395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Connected </a:t>
              </a:r>
            </a:p>
            <a:p>
              <a:pPr algn="ctr"/>
              <a:r>
                <a:rPr lang="en-US" sz="800" b="1" dirty="0">
                  <a:solidFill>
                    <a:srgbClr val="FFFFFF"/>
                  </a:solidFill>
                  <a:latin typeface="Calibri" pitchFamily="34" charset="0"/>
                  <a:ea typeface="MS PGothic"/>
                </a:rPr>
                <a:t>Eco-Driving</a:t>
              </a:r>
            </a:p>
          </p:txBody>
        </p:sp>
        <p:sp>
          <p:nvSpPr>
            <p:cNvPr id="111" name="Hexagon 110">
              <a:extLst>
                <a:ext uri="{FF2B5EF4-FFF2-40B4-BE49-F238E27FC236}">
                  <a16:creationId xmlns:a16="http://schemas.microsoft.com/office/drawing/2014/main" id="{FDB2009B-6D92-400C-AA2C-B5F69CEDAEAE}"/>
                </a:ext>
              </a:extLst>
            </p:cNvPr>
            <p:cNvSpPr/>
            <p:nvPr/>
          </p:nvSpPr>
          <p:spPr bwMode="auto">
            <a:xfrm>
              <a:off x="6079678" y="54537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12" name="TextBox 111">
              <a:extLst>
                <a:ext uri="{FF2B5EF4-FFF2-40B4-BE49-F238E27FC236}">
                  <a16:creationId xmlns:a16="http://schemas.microsoft.com/office/drawing/2014/main" id="{F90051FD-68D7-46ED-8874-6A6523CE4978}"/>
                </a:ext>
              </a:extLst>
            </p:cNvPr>
            <p:cNvSpPr txBox="1"/>
            <p:nvPr/>
          </p:nvSpPr>
          <p:spPr>
            <a:xfrm>
              <a:off x="5998032" y="5529940"/>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Dynamic </a:t>
              </a:r>
            </a:p>
            <a:p>
              <a:pPr algn="ctr"/>
              <a:r>
                <a:rPr lang="en-US" sz="800" b="1" dirty="0">
                  <a:solidFill>
                    <a:srgbClr val="FFFFFF"/>
                  </a:solidFill>
                  <a:latin typeface="Calibri" pitchFamily="34" charset="0"/>
                  <a:ea typeface="MS PGothic"/>
                </a:rPr>
                <a:t>Eco-Freight </a:t>
              </a:r>
            </a:p>
            <a:p>
              <a:pPr algn="ctr"/>
              <a:r>
                <a:rPr lang="en-US" sz="800" b="1" dirty="0">
                  <a:solidFill>
                    <a:srgbClr val="FFFFFF"/>
                  </a:solidFill>
                  <a:latin typeface="Calibri" pitchFamily="34" charset="0"/>
                  <a:ea typeface="MS PGothic"/>
                </a:rPr>
                <a:t>Routing</a:t>
              </a:r>
            </a:p>
          </p:txBody>
        </p:sp>
        <p:sp>
          <p:nvSpPr>
            <p:cNvPr id="113" name="Hexagon 112">
              <a:extLst>
                <a:ext uri="{FF2B5EF4-FFF2-40B4-BE49-F238E27FC236}">
                  <a16:creationId xmlns:a16="http://schemas.microsoft.com/office/drawing/2014/main" id="{05C72B71-11C1-4CBC-BA95-4C99A5F1E05D}"/>
                </a:ext>
              </a:extLst>
            </p:cNvPr>
            <p:cNvSpPr/>
            <p:nvPr/>
          </p:nvSpPr>
          <p:spPr bwMode="auto">
            <a:xfrm>
              <a:off x="7143086" y="486821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14" name="TextBox 113">
              <a:extLst>
                <a:ext uri="{FF2B5EF4-FFF2-40B4-BE49-F238E27FC236}">
                  <a16:creationId xmlns:a16="http://schemas.microsoft.com/office/drawing/2014/main" id="{1E627242-8615-48D6-82DB-33722CB4CBAE}"/>
                </a:ext>
              </a:extLst>
            </p:cNvPr>
            <p:cNvSpPr txBox="1"/>
            <p:nvPr/>
          </p:nvSpPr>
          <p:spPr>
            <a:xfrm>
              <a:off x="7086600" y="4825425"/>
              <a:ext cx="838200" cy="58477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AFV </a:t>
              </a:r>
            </a:p>
            <a:p>
              <a:pPr algn="ctr"/>
              <a:r>
                <a:rPr lang="en-US" sz="800" b="1" dirty="0">
                  <a:solidFill>
                    <a:srgbClr val="FFFFFF"/>
                  </a:solidFill>
                  <a:latin typeface="Calibri" pitchFamily="34" charset="0"/>
                  <a:ea typeface="MS PGothic"/>
                </a:rPr>
                <a:t>Charging/ Fueling Information</a:t>
              </a:r>
            </a:p>
          </p:txBody>
        </p:sp>
      </p:grpSp>
      <p:grpSp>
        <p:nvGrpSpPr>
          <p:cNvPr id="116" name="Group 115">
            <a:extLst>
              <a:ext uri="{FF2B5EF4-FFF2-40B4-BE49-F238E27FC236}">
                <a16:creationId xmlns:a16="http://schemas.microsoft.com/office/drawing/2014/main" id="{6D3139DB-9D1E-462B-BB88-3CEE5E92C4D7}"/>
              </a:ext>
            </a:extLst>
          </p:cNvPr>
          <p:cNvGrpSpPr/>
          <p:nvPr/>
        </p:nvGrpSpPr>
        <p:grpSpPr>
          <a:xfrm>
            <a:off x="395109" y="4405488"/>
            <a:ext cx="3363712" cy="2150463"/>
            <a:chOff x="435402" y="3760463"/>
            <a:chExt cx="3363712" cy="2150463"/>
          </a:xfrm>
        </p:grpSpPr>
        <p:sp>
          <p:nvSpPr>
            <p:cNvPr id="117" name="Rounded Rectangle 312">
              <a:extLst>
                <a:ext uri="{FF2B5EF4-FFF2-40B4-BE49-F238E27FC236}">
                  <a16:creationId xmlns:a16="http://schemas.microsoft.com/office/drawing/2014/main" id="{DFFA6DD5-490D-47C3-87AE-3CCBCB606343}"/>
                </a:ext>
              </a:extLst>
            </p:cNvPr>
            <p:cNvSpPr/>
            <p:nvPr/>
          </p:nvSpPr>
          <p:spPr bwMode="auto">
            <a:xfrm>
              <a:off x="435402" y="3797937"/>
              <a:ext cx="3363712" cy="211298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118" name="Hexagon 117">
              <a:extLst>
                <a:ext uri="{FF2B5EF4-FFF2-40B4-BE49-F238E27FC236}">
                  <a16:creationId xmlns:a16="http://schemas.microsoft.com/office/drawing/2014/main" id="{DB3DBDFE-2053-4D59-9439-058C9F879525}"/>
                </a:ext>
              </a:extLst>
            </p:cNvPr>
            <p:cNvSpPr/>
            <p:nvPr/>
          </p:nvSpPr>
          <p:spPr bwMode="auto">
            <a:xfrm>
              <a:off x="2351317" y="4918263"/>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19" name="Hexagon 118">
              <a:extLst>
                <a:ext uri="{FF2B5EF4-FFF2-40B4-BE49-F238E27FC236}">
                  <a16:creationId xmlns:a16="http://schemas.microsoft.com/office/drawing/2014/main" id="{63F1299A-6F63-4EF4-BC05-C08FD66176FC}"/>
                </a:ext>
              </a:extLst>
            </p:cNvPr>
            <p:cNvSpPr/>
            <p:nvPr/>
          </p:nvSpPr>
          <p:spPr bwMode="auto">
            <a:xfrm>
              <a:off x="1240978" y="48441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20" name="Hexagon 119">
              <a:extLst>
                <a:ext uri="{FF2B5EF4-FFF2-40B4-BE49-F238E27FC236}">
                  <a16:creationId xmlns:a16="http://schemas.microsoft.com/office/drawing/2014/main" id="{EE4A0721-CE57-4BDE-9434-FE44E4B98243}"/>
                </a:ext>
              </a:extLst>
            </p:cNvPr>
            <p:cNvSpPr/>
            <p:nvPr/>
          </p:nvSpPr>
          <p:spPr bwMode="auto">
            <a:xfrm>
              <a:off x="1774378" y="4539340"/>
              <a:ext cx="685800" cy="609600"/>
            </a:xfrm>
            <a:prstGeom prst="hexagon">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21" name="Hexagon 120">
              <a:extLst>
                <a:ext uri="{FF2B5EF4-FFF2-40B4-BE49-F238E27FC236}">
                  <a16:creationId xmlns:a16="http://schemas.microsoft.com/office/drawing/2014/main" id="{AA123A02-E466-4EBD-8977-09B79D7C3E13}"/>
                </a:ext>
              </a:extLst>
            </p:cNvPr>
            <p:cNvSpPr/>
            <p:nvPr/>
          </p:nvSpPr>
          <p:spPr bwMode="auto">
            <a:xfrm>
              <a:off x="718436" y="4550210"/>
              <a:ext cx="685800" cy="609600"/>
            </a:xfrm>
            <a:prstGeom prst="hexagon">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22" name="Hexagon 121">
              <a:extLst>
                <a:ext uri="{FF2B5EF4-FFF2-40B4-BE49-F238E27FC236}">
                  <a16:creationId xmlns:a16="http://schemas.microsoft.com/office/drawing/2014/main" id="{3EB2D917-AD73-4A14-A75D-88EBA841F2D2}"/>
                </a:ext>
              </a:extLst>
            </p:cNvPr>
            <p:cNvSpPr/>
            <p:nvPr/>
          </p:nvSpPr>
          <p:spPr bwMode="auto">
            <a:xfrm>
              <a:off x="2841178" y="4539340"/>
              <a:ext cx="685800" cy="609600"/>
            </a:xfrm>
            <a:prstGeom prst="hexagon">
              <a:avLst/>
            </a:prstGeom>
            <a:solidFill>
              <a:schemeClr val="bg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23" name="Hexagon 122">
              <a:extLst>
                <a:ext uri="{FF2B5EF4-FFF2-40B4-BE49-F238E27FC236}">
                  <a16:creationId xmlns:a16="http://schemas.microsoft.com/office/drawing/2014/main" id="{E8A7F755-705D-492B-9D00-C01D1D12672C}"/>
                </a:ext>
              </a:extLst>
            </p:cNvPr>
            <p:cNvSpPr/>
            <p:nvPr/>
          </p:nvSpPr>
          <p:spPr bwMode="auto">
            <a:xfrm>
              <a:off x="2841178" y="5148940"/>
              <a:ext cx="685800" cy="609600"/>
            </a:xfrm>
            <a:prstGeom prst="hexagon">
              <a:avLst/>
            </a:prstGeom>
            <a:solidFill>
              <a:srgbClr val="89A4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24" name="Regular Pentagon 319">
              <a:extLst>
                <a:ext uri="{FF2B5EF4-FFF2-40B4-BE49-F238E27FC236}">
                  <a16:creationId xmlns:a16="http://schemas.microsoft.com/office/drawing/2014/main" id="{98BE37C9-CFA2-4CB1-87FC-C4159AB12F23}"/>
                </a:ext>
              </a:extLst>
            </p:cNvPr>
            <p:cNvSpPr/>
            <p:nvPr/>
          </p:nvSpPr>
          <p:spPr bwMode="auto">
            <a:xfrm>
              <a:off x="2307778" y="3777340"/>
              <a:ext cx="685800" cy="457200"/>
            </a:xfrm>
            <a:prstGeom prst="pentagon">
              <a:avLst/>
            </a:prstGeom>
            <a:solidFill>
              <a:srgbClr val="FFFF6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r"/>
              <a:endParaRPr lang="en-US" sz="1400" i="1" dirty="0">
                <a:solidFill>
                  <a:srgbClr val="FFFFFF"/>
                </a:solidFill>
              </a:endParaRPr>
            </a:p>
          </p:txBody>
        </p:sp>
        <p:sp>
          <p:nvSpPr>
            <p:cNvPr id="125" name="TextBox 124">
              <a:extLst>
                <a:ext uri="{FF2B5EF4-FFF2-40B4-BE49-F238E27FC236}">
                  <a16:creationId xmlns:a16="http://schemas.microsoft.com/office/drawing/2014/main" id="{D910A3BF-E315-45D1-92B2-1F56FDD1B085}"/>
                </a:ext>
              </a:extLst>
            </p:cNvPr>
            <p:cNvSpPr txBox="1"/>
            <p:nvPr/>
          </p:nvSpPr>
          <p:spPr>
            <a:xfrm>
              <a:off x="2231578" y="3853540"/>
              <a:ext cx="838200" cy="338554"/>
            </a:xfrm>
            <a:prstGeom prst="rect">
              <a:avLst/>
            </a:prstGeom>
            <a:noFill/>
          </p:spPr>
          <p:txBody>
            <a:bodyPr wrap="square" rtlCol="0">
              <a:spAutoFit/>
            </a:bodyPr>
            <a:lstStyle/>
            <a:p>
              <a:pPr algn="ctr"/>
              <a:r>
                <a:rPr lang="en-US" sz="800" b="1" dirty="0">
                  <a:solidFill>
                    <a:srgbClr val="000000"/>
                  </a:solidFill>
                  <a:latin typeface="Calibri" pitchFamily="34" charset="0"/>
                  <a:ea typeface="MS PGothic"/>
                </a:rPr>
                <a:t>Performance Measures</a:t>
              </a:r>
            </a:p>
          </p:txBody>
        </p:sp>
        <p:sp>
          <p:nvSpPr>
            <p:cNvPr id="126" name="TextBox 125">
              <a:extLst>
                <a:ext uri="{FF2B5EF4-FFF2-40B4-BE49-F238E27FC236}">
                  <a16:creationId xmlns:a16="http://schemas.microsoft.com/office/drawing/2014/main" id="{087E2C9D-AC30-45E2-B45C-07F543248E3D}"/>
                </a:ext>
              </a:extLst>
            </p:cNvPr>
            <p:cNvSpPr txBox="1"/>
            <p:nvPr/>
          </p:nvSpPr>
          <p:spPr>
            <a:xfrm>
              <a:off x="478978" y="3760463"/>
              <a:ext cx="2171700" cy="338554"/>
            </a:xfrm>
            <a:prstGeom prst="rect">
              <a:avLst/>
            </a:prstGeom>
            <a:noFill/>
          </p:spPr>
          <p:txBody>
            <a:bodyPr wrap="square" rtlCol="0">
              <a:spAutoFit/>
            </a:bodyPr>
            <a:lstStyle/>
            <a:p>
              <a:pPr algn="ctr"/>
              <a:r>
                <a:rPr lang="en-US" sz="1600" b="1" dirty="0">
                  <a:latin typeface="Calibri" pitchFamily="34" charset="0"/>
                  <a:ea typeface="MS PGothic"/>
                </a:rPr>
                <a:t>Eco-Lanes</a:t>
              </a:r>
            </a:p>
          </p:txBody>
        </p:sp>
        <p:sp>
          <p:nvSpPr>
            <p:cNvPr id="127" name="Hexagon 126">
              <a:extLst>
                <a:ext uri="{FF2B5EF4-FFF2-40B4-BE49-F238E27FC236}">
                  <a16:creationId xmlns:a16="http://schemas.microsoft.com/office/drawing/2014/main" id="{BD3B3039-E49D-48A1-B790-918306C6EBB9}"/>
                </a:ext>
              </a:extLst>
            </p:cNvPr>
            <p:cNvSpPr/>
            <p:nvPr/>
          </p:nvSpPr>
          <p:spPr bwMode="auto">
            <a:xfrm>
              <a:off x="2307778" y="42345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28" name="TextBox 127">
              <a:extLst>
                <a:ext uri="{FF2B5EF4-FFF2-40B4-BE49-F238E27FC236}">
                  <a16:creationId xmlns:a16="http://schemas.microsoft.com/office/drawing/2014/main" id="{0A310E17-F72C-4119-A8B9-75512D1E6968}"/>
                </a:ext>
              </a:extLst>
            </p:cNvPr>
            <p:cNvSpPr txBox="1"/>
            <p:nvPr/>
          </p:nvSpPr>
          <p:spPr>
            <a:xfrm>
              <a:off x="2242464" y="4310738"/>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Eco-Lanes </a:t>
              </a:r>
            </a:p>
            <a:p>
              <a:pPr algn="ctr"/>
              <a:r>
                <a:rPr lang="en-US" sz="800" b="1" dirty="0">
                  <a:solidFill>
                    <a:srgbClr val="FFFFFF"/>
                  </a:solidFill>
                  <a:latin typeface="Calibri" pitchFamily="34" charset="0"/>
                  <a:ea typeface="MS PGothic"/>
                </a:rPr>
                <a:t>Mgmt.</a:t>
              </a:r>
            </a:p>
          </p:txBody>
        </p:sp>
        <p:sp>
          <p:nvSpPr>
            <p:cNvPr id="129" name="TextBox 128">
              <a:extLst>
                <a:ext uri="{FF2B5EF4-FFF2-40B4-BE49-F238E27FC236}">
                  <a16:creationId xmlns:a16="http://schemas.microsoft.com/office/drawing/2014/main" id="{93158BD5-6201-4FD7-8BD1-F1B3AE01F601}"/>
                </a:ext>
              </a:extLst>
            </p:cNvPr>
            <p:cNvSpPr txBox="1"/>
            <p:nvPr/>
          </p:nvSpPr>
          <p:spPr>
            <a:xfrm>
              <a:off x="1698178" y="465798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Eco-Speed Harmonization</a:t>
              </a:r>
            </a:p>
          </p:txBody>
        </p:sp>
        <p:sp>
          <p:nvSpPr>
            <p:cNvPr id="130" name="TextBox 129">
              <a:extLst>
                <a:ext uri="{FF2B5EF4-FFF2-40B4-BE49-F238E27FC236}">
                  <a16:creationId xmlns:a16="http://schemas.microsoft.com/office/drawing/2014/main" id="{062ED164-7234-4365-98D3-8ABCF11BC558}"/>
                </a:ext>
              </a:extLst>
            </p:cNvPr>
            <p:cNvSpPr txBox="1"/>
            <p:nvPr/>
          </p:nvSpPr>
          <p:spPr>
            <a:xfrm>
              <a:off x="642236" y="4500377"/>
              <a:ext cx="838200" cy="707886"/>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Eco-Cooperative Adaptive Cruise </a:t>
              </a:r>
            </a:p>
            <a:p>
              <a:pPr algn="ctr"/>
              <a:r>
                <a:rPr lang="en-US" sz="800" b="1" dirty="0">
                  <a:solidFill>
                    <a:srgbClr val="FFFFFF"/>
                  </a:solidFill>
                  <a:latin typeface="Calibri" pitchFamily="34" charset="0"/>
                  <a:ea typeface="MS PGothic"/>
                </a:rPr>
                <a:t>Control</a:t>
              </a:r>
            </a:p>
          </p:txBody>
        </p:sp>
        <p:sp>
          <p:nvSpPr>
            <p:cNvPr id="131" name="TextBox 130">
              <a:extLst>
                <a:ext uri="{FF2B5EF4-FFF2-40B4-BE49-F238E27FC236}">
                  <a16:creationId xmlns:a16="http://schemas.microsoft.com/office/drawing/2014/main" id="{0D6CA51B-EAF3-4209-A8E0-2744769B3093}"/>
                </a:ext>
              </a:extLst>
            </p:cNvPr>
            <p:cNvSpPr txBox="1"/>
            <p:nvPr/>
          </p:nvSpPr>
          <p:spPr>
            <a:xfrm>
              <a:off x="2764978" y="465798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Regulatory / Policy Tools</a:t>
              </a:r>
            </a:p>
          </p:txBody>
        </p:sp>
        <p:sp>
          <p:nvSpPr>
            <p:cNvPr id="132" name="TextBox 131">
              <a:extLst>
                <a:ext uri="{FF2B5EF4-FFF2-40B4-BE49-F238E27FC236}">
                  <a16:creationId xmlns:a16="http://schemas.microsoft.com/office/drawing/2014/main" id="{1EAE6680-0D28-4CC0-BEC6-141341C54B8D}"/>
                </a:ext>
              </a:extLst>
            </p:cNvPr>
            <p:cNvSpPr txBox="1"/>
            <p:nvPr/>
          </p:nvSpPr>
          <p:spPr>
            <a:xfrm>
              <a:off x="2764978" y="526758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Educational Tools</a:t>
              </a:r>
            </a:p>
          </p:txBody>
        </p:sp>
        <p:sp>
          <p:nvSpPr>
            <p:cNvPr id="133" name="TextBox 132">
              <a:extLst>
                <a:ext uri="{FF2B5EF4-FFF2-40B4-BE49-F238E27FC236}">
                  <a16:creationId xmlns:a16="http://schemas.microsoft.com/office/drawing/2014/main" id="{922FBF76-6B91-43D6-B58D-EABB68716C66}"/>
                </a:ext>
              </a:extLst>
            </p:cNvPr>
            <p:cNvSpPr txBox="1"/>
            <p:nvPr/>
          </p:nvSpPr>
          <p:spPr>
            <a:xfrm>
              <a:off x="1164778" y="4962786"/>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Eco-Ramp Metering</a:t>
              </a:r>
            </a:p>
          </p:txBody>
        </p:sp>
        <p:sp>
          <p:nvSpPr>
            <p:cNvPr id="134" name="Hexagon 133">
              <a:extLst>
                <a:ext uri="{FF2B5EF4-FFF2-40B4-BE49-F238E27FC236}">
                  <a16:creationId xmlns:a16="http://schemas.microsoft.com/office/drawing/2014/main" id="{2F872154-B9F4-4465-A853-95DE8AB91998}"/>
                </a:ext>
              </a:extLst>
            </p:cNvPr>
            <p:cNvSpPr/>
            <p:nvPr/>
          </p:nvSpPr>
          <p:spPr bwMode="auto">
            <a:xfrm>
              <a:off x="2307778" y="48441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35" name="TextBox 134">
              <a:extLst>
                <a:ext uri="{FF2B5EF4-FFF2-40B4-BE49-F238E27FC236}">
                  <a16:creationId xmlns:a16="http://schemas.microsoft.com/office/drawing/2014/main" id="{41FAA1D7-D015-4248-9928-C240906E3CD2}"/>
                </a:ext>
              </a:extLst>
            </p:cNvPr>
            <p:cNvSpPr txBox="1"/>
            <p:nvPr/>
          </p:nvSpPr>
          <p:spPr>
            <a:xfrm>
              <a:off x="2253350" y="4855024"/>
              <a:ext cx="838200" cy="58477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Eco-</a:t>
              </a:r>
            </a:p>
            <a:p>
              <a:pPr algn="ctr"/>
              <a:r>
                <a:rPr lang="en-US" sz="800" b="1" dirty="0">
                  <a:solidFill>
                    <a:srgbClr val="FFFFFF"/>
                  </a:solidFill>
                  <a:latin typeface="Calibri" pitchFamily="34" charset="0"/>
                  <a:ea typeface="MS PGothic"/>
                </a:rPr>
                <a:t>Traveler Information</a:t>
              </a:r>
            </a:p>
            <a:p>
              <a:pPr algn="ctr"/>
              <a:r>
                <a:rPr lang="en-US" sz="800" b="1" dirty="0">
                  <a:solidFill>
                    <a:srgbClr val="FFFFFF"/>
                  </a:solidFill>
                  <a:latin typeface="Calibri" pitchFamily="34" charset="0"/>
                  <a:ea typeface="MS PGothic"/>
                </a:rPr>
                <a:t>Apps</a:t>
              </a:r>
            </a:p>
          </p:txBody>
        </p:sp>
        <p:sp>
          <p:nvSpPr>
            <p:cNvPr id="136" name="Hexagon 135">
              <a:extLst>
                <a:ext uri="{FF2B5EF4-FFF2-40B4-BE49-F238E27FC236}">
                  <a16:creationId xmlns:a16="http://schemas.microsoft.com/office/drawing/2014/main" id="{D9530EF0-4071-45E3-AD7C-7852A6F9DCC5}"/>
                </a:ext>
              </a:extLst>
            </p:cNvPr>
            <p:cNvSpPr/>
            <p:nvPr/>
          </p:nvSpPr>
          <p:spPr bwMode="auto">
            <a:xfrm>
              <a:off x="1240978" y="4234540"/>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37" name="TextBox 136">
              <a:extLst>
                <a:ext uri="{FF2B5EF4-FFF2-40B4-BE49-F238E27FC236}">
                  <a16:creationId xmlns:a16="http://schemas.microsoft.com/office/drawing/2014/main" id="{06FADF98-544C-4E60-B76F-E98607EC020B}"/>
                </a:ext>
              </a:extLst>
            </p:cNvPr>
            <p:cNvSpPr txBox="1"/>
            <p:nvPr/>
          </p:nvSpPr>
          <p:spPr>
            <a:xfrm>
              <a:off x="1164778" y="4310740"/>
              <a:ext cx="838200" cy="338554"/>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Connected </a:t>
              </a:r>
            </a:p>
            <a:p>
              <a:pPr algn="ctr"/>
              <a:r>
                <a:rPr lang="en-US" sz="800" b="1" dirty="0">
                  <a:solidFill>
                    <a:srgbClr val="FFFFFF"/>
                  </a:solidFill>
                  <a:latin typeface="Calibri" pitchFamily="34" charset="0"/>
                  <a:ea typeface="MS PGothic"/>
                </a:rPr>
                <a:t>Eco-Driving</a:t>
              </a:r>
            </a:p>
          </p:txBody>
        </p:sp>
        <p:sp>
          <p:nvSpPr>
            <p:cNvPr id="138" name="Hexagon 137">
              <a:extLst>
                <a:ext uri="{FF2B5EF4-FFF2-40B4-BE49-F238E27FC236}">
                  <a16:creationId xmlns:a16="http://schemas.microsoft.com/office/drawing/2014/main" id="{D3450FB2-C6B0-4642-A41D-F60DB2FD27F3}"/>
                </a:ext>
              </a:extLst>
            </p:cNvPr>
            <p:cNvSpPr/>
            <p:nvPr/>
          </p:nvSpPr>
          <p:spPr bwMode="auto">
            <a:xfrm>
              <a:off x="1774378" y="5134999"/>
              <a:ext cx="685800" cy="609600"/>
            </a:xfrm>
            <a:prstGeom prst="hexagon">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sz="1000" b="1" dirty="0">
                <a:solidFill>
                  <a:srgbClr val="FFFFFF"/>
                </a:solidFill>
              </a:endParaRPr>
            </a:p>
          </p:txBody>
        </p:sp>
        <p:sp>
          <p:nvSpPr>
            <p:cNvPr id="139" name="TextBox 138">
              <a:extLst>
                <a:ext uri="{FF2B5EF4-FFF2-40B4-BE49-F238E27FC236}">
                  <a16:creationId xmlns:a16="http://schemas.microsoft.com/office/drawing/2014/main" id="{7A7583BF-E71B-4035-9387-B7D4E5E6C9E6}"/>
                </a:ext>
              </a:extLst>
            </p:cNvPr>
            <p:cNvSpPr txBox="1"/>
            <p:nvPr/>
          </p:nvSpPr>
          <p:spPr>
            <a:xfrm>
              <a:off x="1698178" y="5246978"/>
              <a:ext cx="838200" cy="461665"/>
            </a:xfrm>
            <a:prstGeom prst="rect">
              <a:avLst/>
            </a:prstGeom>
            <a:noFill/>
          </p:spPr>
          <p:txBody>
            <a:bodyPr wrap="square" rtlCol="0">
              <a:spAutoFit/>
            </a:bodyPr>
            <a:lstStyle/>
            <a:p>
              <a:pPr algn="ctr"/>
              <a:r>
                <a:rPr lang="en-US" sz="800" b="1" dirty="0">
                  <a:solidFill>
                    <a:srgbClr val="FFFFFF"/>
                  </a:solidFill>
                  <a:latin typeface="Calibri" pitchFamily="34" charset="0"/>
                  <a:ea typeface="MS PGothic"/>
                </a:rPr>
                <a:t>Wireless Inductive Charging</a:t>
              </a:r>
            </a:p>
          </p:txBody>
        </p:sp>
      </p:grpSp>
      <p:sp>
        <p:nvSpPr>
          <p:cNvPr id="140" name="TextBox 139">
            <a:extLst>
              <a:ext uri="{FF2B5EF4-FFF2-40B4-BE49-F238E27FC236}">
                <a16:creationId xmlns:a16="http://schemas.microsoft.com/office/drawing/2014/main" id="{B047B92B-851E-484D-9EA4-28F97B498026}"/>
              </a:ext>
            </a:extLst>
          </p:cNvPr>
          <p:cNvSpPr txBox="1"/>
          <p:nvPr/>
        </p:nvSpPr>
        <p:spPr>
          <a:xfrm>
            <a:off x="6338709" y="1476134"/>
            <a:ext cx="2209800" cy="338554"/>
          </a:xfrm>
          <a:prstGeom prst="rect">
            <a:avLst/>
          </a:prstGeom>
          <a:noFill/>
        </p:spPr>
        <p:txBody>
          <a:bodyPr wrap="square" rtlCol="0">
            <a:spAutoFit/>
          </a:bodyPr>
          <a:lstStyle/>
          <a:p>
            <a:pPr algn="ctr"/>
            <a:r>
              <a:rPr lang="en-US" sz="1600" b="1" dirty="0">
                <a:latin typeface="Calibri" pitchFamily="34" charset="0"/>
                <a:ea typeface="MS PGothic"/>
              </a:rPr>
              <a:t>Low Emissions Zones</a:t>
            </a:r>
          </a:p>
        </p:txBody>
      </p:sp>
      <p:cxnSp>
        <p:nvCxnSpPr>
          <p:cNvPr id="141" name="Straight Connector 140">
            <a:extLst>
              <a:ext uri="{FF2B5EF4-FFF2-40B4-BE49-F238E27FC236}">
                <a16:creationId xmlns:a16="http://schemas.microsoft.com/office/drawing/2014/main" id="{1973C5DB-1925-4BBC-AA8E-242C917DEF0A}"/>
              </a:ext>
            </a:extLst>
          </p:cNvPr>
          <p:cNvCxnSpPr>
            <a:stCxn id="51" idx="3"/>
            <a:endCxn id="18" idx="3"/>
          </p:cNvCxnSpPr>
          <p:nvPr/>
        </p:nvCxnSpPr>
        <p:spPr bwMode="auto">
          <a:xfrm flipH="1" flipV="1">
            <a:off x="5881509" y="3366489"/>
            <a:ext cx="3407241" cy="505565"/>
          </a:xfrm>
          <a:prstGeom prst="line">
            <a:avLst/>
          </a:prstGeom>
          <a:noFill/>
          <a:ln w="38100" cap="flat" cmpd="sng" algn="ctr">
            <a:solidFill>
              <a:srgbClr val="4F81BD"/>
            </a:solidFill>
            <a:prstDash val="sysDot"/>
            <a:round/>
            <a:headEnd type="none" w="med" len="med"/>
            <a:tailEnd type="none" w="med" len="med"/>
          </a:ln>
          <a:effectLst/>
        </p:spPr>
      </p:cxnSp>
      <p:sp>
        <p:nvSpPr>
          <p:cNvPr id="142" name="Oval 141">
            <a:extLst>
              <a:ext uri="{FF2B5EF4-FFF2-40B4-BE49-F238E27FC236}">
                <a16:creationId xmlns:a16="http://schemas.microsoft.com/office/drawing/2014/main" id="{691571EB-D789-4C87-93B1-D0664DCCCA95}"/>
              </a:ext>
            </a:extLst>
          </p:cNvPr>
          <p:cNvSpPr/>
          <p:nvPr/>
        </p:nvSpPr>
        <p:spPr>
          <a:xfrm>
            <a:off x="1156423" y="2279637"/>
            <a:ext cx="713232" cy="71155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3" name="Oval 142">
            <a:extLst>
              <a:ext uri="{FF2B5EF4-FFF2-40B4-BE49-F238E27FC236}">
                <a16:creationId xmlns:a16="http://schemas.microsoft.com/office/drawing/2014/main" id="{08380458-0598-4634-9E57-44A30DE0AC51}"/>
              </a:ext>
            </a:extLst>
          </p:cNvPr>
          <p:cNvSpPr/>
          <p:nvPr/>
        </p:nvSpPr>
        <p:spPr>
          <a:xfrm>
            <a:off x="648093" y="5136293"/>
            <a:ext cx="713232" cy="71155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DF25FCC7-1B58-4856-B8AE-DEEF75CB6CE3}"/>
              </a:ext>
            </a:extLst>
          </p:cNvPr>
          <p:cNvSpPr/>
          <p:nvPr/>
        </p:nvSpPr>
        <p:spPr>
          <a:xfrm>
            <a:off x="9253897" y="6218899"/>
            <a:ext cx="1593706" cy="369332"/>
          </a:xfrm>
          <a:prstGeom prst="rect">
            <a:avLst/>
          </a:prstGeom>
        </p:spPr>
        <p:txBody>
          <a:bodyPr wrap="none">
            <a:spAutoFit/>
          </a:bodyPr>
          <a:lstStyle/>
          <a:p>
            <a:r>
              <a:rPr lang="en-US" dirty="0"/>
              <a:t>Source: USDOT</a:t>
            </a:r>
          </a:p>
        </p:txBody>
      </p:sp>
    </p:spTree>
    <p:extLst>
      <p:ext uri="{BB962C8B-B14F-4D97-AF65-F5344CB8AC3E}">
        <p14:creationId xmlns:p14="http://schemas.microsoft.com/office/powerpoint/2010/main" val="1351646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Eco-Approach and Departure (EAD)</a:t>
            </a:r>
            <a:endParaRPr lang="en-US" dirty="0"/>
          </a:p>
        </p:txBody>
      </p:sp>
      <p:sp>
        <p:nvSpPr>
          <p:cNvPr id="5" name="Content Placeholder 4">
            <a:extLst>
              <a:ext uri="{FF2B5EF4-FFF2-40B4-BE49-F238E27FC236}">
                <a16:creationId xmlns:a16="http://schemas.microsoft.com/office/drawing/2014/main" id="{050E8599-979E-4539-BE05-9BC7ED21F76B}"/>
              </a:ext>
            </a:extLst>
          </p:cNvPr>
          <p:cNvSpPr>
            <a:spLocks noGrp="1"/>
          </p:cNvSpPr>
          <p:nvPr>
            <p:ph idx="1"/>
          </p:nvPr>
        </p:nvSpPr>
        <p:spPr/>
        <p:txBody>
          <a:bodyPr/>
          <a:lstStyle/>
          <a:p>
            <a:pPr algn="just"/>
            <a:r>
              <a:rPr lang="en-US" sz="2400" dirty="0"/>
              <a:t>Utilizing traffic signal phase and timing (SPaT) data to provide driver recommendations that encourage “green” approaches to signalized intersections</a:t>
            </a:r>
          </a:p>
          <a:p>
            <a:endParaRPr lang="en-US" dirty="0"/>
          </a:p>
        </p:txBody>
      </p:sp>
      <p:pic>
        <p:nvPicPr>
          <p:cNvPr id="6" name="Picture 5">
            <a:extLst>
              <a:ext uri="{FF2B5EF4-FFF2-40B4-BE49-F238E27FC236}">
                <a16:creationId xmlns:a16="http://schemas.microsoft.com/office/drawing/2014/main" id="{89B4FE84-43A6-46E6-9DED-11AEC16DE186}"/>
              </a:ext>
            </a:extLst>
          </p:cNvPr>
          <p:cNvPicPr>
            <a:picLocks noChangeAspect="1"/>
          </p:cNvPicPr>
          <p:nvPr/>
        </p:nvPicPr>
        <p:blipFill rotWithShape="1">
          <a:blip r:embed="rId3"/>
          <a:srcRect t="-1" b="20716"/>
          <a:stretch/>
        </p:blipFill>
        <p:spPr>
          <a:xfrm>
            <a:off x="1395286" y="2371429"/>
            <a:ext cx="9358897" cy="4173804"/>
          </a:xfrm>
          <a:prstGeom prst="rect">
            <a:avLst/>
          </a:prstGeom>
        </p:spPr>
      </p:pic>
    </p:spTree>
    <p:extLst>
      <p:ext uri="{BB962C8B-B14F-4D97-AF65-F5344CB8AC3E}">
        <p14:creationId xmlns:p14="http://schemas.microsoft.com/office/powerpoint/2010/main" val="2651682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normAutofit/>
          </a:bodyPr>
          <a:lstStyle/>
          <a:p>
            <a:r>
              <a:rPr lang="en-US" altLang="zh-CN" dirty="0"/>
              <a:t>EAD Algorithms</a:t>
            </a:r>
            <a:endParaRPr lang="en-US" dirty="0"/>
          </a:p>
        </p:txBody>
      </p:sp>
      <p:sp>
        <p:nvSpPr>
          <p:cNvPr id="5" name="Content Placeholder 4">
            <a:extLst>
              <a:ext uri="{FF2B5EF4-FFF2-40B4-BE49-F238E27FC236}">
                <a16:creationId xmlns:a16="http://schemas.microsoft.com/office/drawing/2014/main" id="{050E8599-979E-4539-BE05-9BC7ED21F76B}"/>
              </a:ext>
            </a:extLst>
          </p:cNvPr>
          <p:cNvSpPr>
            <a:spLocks noGrp="1"/>
          </p:cNvSpPr>
          <p:nvPr>
            <p:ph idx="1"/>
          </p:nvPr>
        </p:nvSpPr>
        <p:spPr/>
        <p:txBody>
          <a:bodyPr/>
          <a:lstStyle/>
          <a:p>
            <a:pPr algn="just"/>
            <a:r>
              <a:rPr lang="en-US" sz="2400" dirty="0"/>
              <a:t>EAD algorithms aim to find the most environmental-friendly strategy to pass the intersection without any unnecessary idling or speed fluctuation. </a:t>
            </a:r>
          </a:p>
          <a:p>
            <a:pPr algn="just"/>
            <a:r>
              <a:rPr lang="en-US" sz="2400" dirty="0"/>
              <a:t>Multiple data sources, such as SPaT information, GPS location, vehicle dynamics and preceding vehicle information from radar, are integrated in this system. </a:t>
            </a:r>
          </a:p>
        </p:txBody>
      </p:sp>
      <p:pic>
        <p:nvPicPr>
          <p:cNvPr id="9" name="Picture 2">
            <a:extLst>
              <a:ext uri="{FF2B5EF4-FFF2-40B4-BE49-F238E27FC236}">
                <a16:creationId xmlns:a16="http://schemas.microsoft.com/office/drawing/2014/main" id="{B479B3E3-0732-428C-8961-D077BC74707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0891" y="3255817"/>
            <a:ext cx="4951153" cy="297653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050" name="Picture 2">
            <a:extLst>
              <a:ext uri="{FF2B5EF4-FFF2-40B4-BE49-F238E27FC236}">
                <a16:creationId xmlns:a16="http://schemas.microsoft.com/office/drawing/2014/main" id="{69D91637-CFFF-4ADB-99A6-4097D509B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757" y="3255817"/>
            <a:ext cx="5279065" cy="300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8C099126-1968-46DB-A2DB-21284AE1F64F}"/>
              </a:ext>
            </a:extLst>
          </p:cNvPr>
          <p:cNvSpPr/>
          <p:nvPr/>
        </p:nvSpPr>
        <p:spPr>
          <a:xfrm>
            <a:off x="1523080" y="6320160"/>
            <a:ext cx="4031680" cy="338554"/>
          </a:xfrm>
          <a:prstGeom prst="rect">
            <a:avLst/>
          </a:prstGeom>
        </p:spPr>
        <p:txBody>
          <a:bodyPr wrap="none">
            <a:spAutoFit/>
          </a:bodyPr>
          <a:lstStyle/>
          <a:p>
            <a:pPr algn="ctr"/>
            <a:r>
              <a:rPr lang="en-US" sz="1600" dirty="0"/>
              <a:t>Scenarios in EAD algorithm (Source: Xia, 2014)</a:t>
            </a:r>
          </a:p>
        </p:txBody>
      </p:sp>
      <p:sp>
        <p:nvSpPr>
          <p:cNvPr id="13" name="Rectangle 12">
            <a:extLst>
              <a:ext uri="{FF2B5EF4-FFF2-40B4-BE49-F238E27FC236}">
                <a16:creationId xmlns:a16="http://schemas.microsoft.com/office/drawing/2014/main" id="{2C82E5AF-BCED-4578-A1F7-7BCBCB2E1B69}"/>
              </a:ext>
            </a:extLst>
          </p:cNvPr>
          <p:cNvSpPr/>
          <p:nvPr/>
        </p:nvSpPr>
        <p:spPr>
          <a:xfrm>
            <a:off x="6512539" y="6320160"/>
            <a:ext cx="4528867" cy="338554"/>
          </a:xfrm>
          <a:prstGeom prst="rect">
            <a:avLst/>
          </a:prstGeom>
        </p:spPr>
        <p:txBody>
          <a:bodyPr wrap="none">
            <a:spAutoFit/>
          </a:bodyPr>
          <a:lstStyle/>
          <a:p>
            <a:pPr algn="ctr"/>
            <a:r>
              <a:rPr lang="en-US" sz="1600" dirty="0"/>
              <a:t>System Framework of EAD (Source: Hao et al., 2018)</a:t>
            </a:r>
          </a:p>
        </p:txBody>
      </p:sp>
    </p:spTree>
    <p:extLst>
      <p:ext uri="{BB962C8B-B14F-4D97-AF65-F5344CB8AC3E}">
        <p14:creationId xmlns:p14="http://schemas.microsoft.com/office/powerpoint/2010/main" val="1719671461"/>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25B2A"/>
      </a:dk2>
      <a:lt2>
        <a:srgbClr val="E7E6E6"/>
      </a:lt2>
      <a:accent1>
        <a:srgbClr val="AECE3F"/>
      </a:accent1>
      <a:accent2>
        <a:srgbClr val="A0B73A"/>
      </a:accent2>
      <a:accent3>
        <a:srgbClr val="A5A5A5"/>
      </a:accent3>
      <a:accent4>
        <a:srgbClr val="FFC000"/>
      </a:accent4>
      <a:accent5>
        <a:srgbClr val="D4F0FF"/>
      </a:accent5>
      <a:accent6>
        <a:srgbClr val="AAD0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5193</Words>
  <Application>Microsoft Office PowerPoint</Application>
  <PresentationFormat>Widescreen</PresentationFormat>
  <Paragraphs>473</Paragraphs>
  <Slides>23</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PowerPoint Presentation</vt:lpstr>
      <vt:lpstr>Lecture #54: Alternative and Emerging Technologies—Connected and Automated Vehicles</vt:lpstr>
      <vt:lpstr>Introduction</vt:lpstr>
      <vt:lpstr>Connected Vehicles</vt:lpstr>
      <vt:lpstr>Automated Vehicles</vt:lpstr>
      <vt:lpstr>CAV Applications for the Environment</vt:lpstr>
      <vt:lpstr>AERIS Operational Scenarios &amp; Applications </vt:lpstr>
      <vt:lpstr>Eco-Approach and Departure (EAD)</vt:lpstr>
      <vt:lpstr>EAD Algorithms</vt:lpstr>
      <vt:lpstr>Field Implementation of EAD</vt:lpstr>
      <vt:lpstr>Experiment Results</vt:lpstr>
      <vt:lpstr>GlidePath - Partially Automated EAD system</vt:lpstr>
      <vt:lpstr>Truck Eco-Drive</vt:lpstr>
      <vt:lpstr>Microsimulation results</vt:lpstr>
      <vt:lpstr>Cooperative Adaptive Cruise Control (CACC) </vt:lpstr>
      <vt:lpstr>Other CAV applications</vt:lpstr>
      <vt:lpstr>VMT increase due to CAVs</vt:lpstr>
      <vt:lpstr>Discussion</vt:lpstr>
      <vt:lpstr>Research Gaps and Future Directions</vt:lpstr>
      <vt:lpstr>Take-Home Messages</vt:lpstr>
      <vt:lpstr>List of Abbreviations</vt:lpstr>
      <vt:lpstr>References </vt:lpstr>
      <vt:lpstr>Further Readings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Glazener, Andrew</dc:creator>
  <cp:lastModifiedBy>Khreis, Haneen</cp:lastModifiedBy>
  <cp:revision>201</cp:revision>
  <dcterms:created xsi:type="dcterms:W3CDTF">2019-05-01T18:04:34Z</dcterms:created>
  <dcterms:modified xsi:type="dcterms:W3CDTF">2020-09-23T00:06:38Z</dcterms:modified>
</cp:coreProperties>
</file>