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445" r:id="rId2"/>
    <p:sldId id="446" r:id="rId3"/>
    <p:sldId id="457" r:id="rId4"/>
    <p:sldId id="482" r:id="rId5"/>
    <p:sldId id="485" r:id="rId6"/>
    <p:sldId id="483" r:id="rId7"/>
    <p:sldId id="486" r:id="rId8"/>
    <p:sldId id="490" r:id="rId9"/>
    <p:sldId id="489" r:id="rId10"/>
    <p:sldId id="493" r:id="rId11"/>
    <p:sldId id="496" r:id="rId12"/>
    <p:sldId id="497" r:id="rId13"/>
    <p:sldId id="492" r:id="rId14"/>
    <p:sldId id="494" r:id="rId15"/>
    <p:sldId id="495" r:id="rId16"/>
    <p:sldId id="478" r:id="rId17"/>
    <p:sldId id="459" r:id="rId18"/>
    <p:sldId id="460" r:id="rId19"/>
    <p:sldId id="461" r:id="rId20"/>
    <p:sldId id="462" r:id="rId21"/>
    <p:sldId id="4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8166" autoAdjust="0"/>
  </p:normalViewPr>
  <p:slideViewPr>
    <p:cSldViewPr snapToGrid="0">
      <p:cViewPr varScale="1">
        <p:scale>
          <a:sx n="58" d="100"/>
          <a:sy n="58" d="100"/>
        </p:scale>
        <p:origin x="164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9/22/2020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In longer term, TNCs may complement public transit by providing first and last mile services, or decrease transit ridership by competing with it. Hall et al. (2018) found that transit ridership decreased by 5.9% in smaller cities but increased by 0.8% in larger cities due to the entry of Uber. </a:t>
            </a:r>
            <a:r>
              <a:rPr lang="en-US" sz="1800" dirty="0" err="1">
                <a:effectLst/>
                <a:latin typeface="Times New Roman" panose="02020603050405020304" pitchFamily="18" charset="0"/>
                <a:ea typeface="Calibri" panose="020F0502020204030204" pitchFamily="34" charset="0"/>
              </a:rPr>
              <a:t>Clewlow</a:t>
            </a:r>
            <a:r>
              <a:rPr lang="en-US" sz="1800" dirty="0">
                <a:effectLst/>
                <a:latin typeface="Times New Roman" panose="02020603050405020304" pitchFamily="18" charset="0"/>
                <a:ea typeface="Calibri" panose="020F0502020204030204" pitchFamily="34" charset="0"/>
              </a:rPr>
              <a:t> and Mishra (2017) surveyed more than 4,000 residents in seven large cities in the US and found that 15% of public transit, 17% walk, and 7% bike trips were replaced by TNC trips, and that induced trips—trips which did not have happened if TNC service was not there—consisted of 22% of the total TNC trips. A similar study by </a:t>
            </a:r>
            <a:r>
              <a:rPr lang="en-US" sz="1800" dirty="0" err="1">
                <a:effectLst/>
                <a:latin typeface="Times New Roman" panose="02020603050405020304" pitchFamily="18" charset="0"/>
                <a:ea typeface="Calibri" panose="020F0502020204030204" pitchFamily="34" charset="0"/>
              </a:rPr>
              <a:t>Henao</a:t>
            </a:r>
            <a:r>
              <a:rPr lang="en-US" sz="1800" dirty="0">
                <a:effectLst/>
                <a:latin typeface="Times New Roman" panose="02020603050405020304" pitchFamily="18" charset="0"/>
                <a:ea typeface="Calibri" panose="020F0502020204030204" pitchFamily="34" charset="0"/>
              </a:rPr>
              <a:t> and Marshall (2018) conducted in Denver, Colorado, found that public transit trips replaced by TNCs and induced TNC trips were 22% and 12%, respectively.</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10</a:t>
            </a:fld>
            <a:endParaRPr lang="en-US"/>
          </a:p>
        </p:txBody>
      </p:sp>
    </p:spTree>
    <p:extLst>
      <p:ext uri="{BB962C8B-B14F-4D97-AF65-F5344CB8AC3E}">
        <p14:creationId xmlns:p14="http://schemas.microsoft.com/office/powerpoint/2010/main" val="943318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The different impacts of the three emerging technologies on emissions as discussed in the previous subsections are summarized in Table 1. Although there are many uncertainties in the different types of change, we have used the evidence that has been reviewed along with our best judgment to determine the likelihood, directionality, and magnitude of emissions impact. Three categories of likelihood are used – unlikely, somewhat likely, and extremely likely. The directionality is positive if emissions are expected to increase, and negative if the technology is expected to reduce emissions. Three magnitudes of emissions impact are postulated – low, moderate, and high. </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11</a:t>
            </a:fld>
            <a:endParaRPr lang="en-US"/>
          </a:p>
        </p:txBody>
      </p:sp>
    </p:spTree>
    <p:extLst>
      <p:ext uri="{BB962C8B-B14F-4D97-AF65-F5344CB8AC3E}">
        <p14:creationId xmlns:p14="http://schemas.microsoft.com/office/powerpoint/2010/main" val="1376413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On-demand mobility services that do not convert non-motorized and transit trips to vehicle trips and that promote ridesharing are expected to reduce the total VMT on the roadways, which would result in a reduction in emissions. Alonso-Mora et al. (2017) compared 14,000 New York City taxi trips with a hypothetical ride-sharing operation. They found that 98% of the total taxi trips could be replaced by 3,000 ride-share vehicles with capacity of 4 passengers per vehicle or 2,000 vehicles with 10 passengers per vehicle. Bischoff and </a:t>
            </a:r>
            <a:r>
              <a:rPr lang="en-US" sz="1800" dirty="0" err="1">
                <a:effectLst/>
                <a:latin typeface="Times New Roman" panose="02020603050405020304" pitchFamily="18" charset="0"/>
                <a:ea typeface="Calibri" panose="020F0502020204030204" pitchFamily="34" charset="0"/>
              </a:rPr>
              <a:t>Maciejewski</a:t>
            </a:r>
            <a:r>
              <a:rPr lang="en-US" sz="1800" dirty="0">
                <a:effectLst/>
                <a:latin typeface="Times New Roman" panose="02020603050405020304" pitchFamily="18" charset="0"/>
                <a:ea typeface="Calibri" panose="020F0502020204030204" pitchFamily="34" charset="0"/>
              </a:rPr>
              <a:t> (2016) simulated trips from 1.1 million personal vehicles in the city of Berlin, Germany, and found that a fleet of 100,000 shared autonomous vehicles would be able to serve those trips sufficiently. In these simulation studies, no barriers to the adoption of ride-sharing were assumed and, therefore, they represent an ideal scenario.</a:t>
            </a: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 </a:t>
            </a: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Evidence of the real-world impacts of TNCs, especially on VMT and congestion, has begun to emerge recently. In the short term, TNCs can incur a significant amount of “deadhead” miles, which are the miles where the driver is driving without any passenger, such as from the drop-off location of one trip to the pick-up location of the next trip (Wenzel et al. 2019). A recent paper (</a:t>
            </a:r>
            <a:r>
              <a:rPr lang="en-US" sz="1800" dirty="0" err="1">
                <a:effectLst/>
                <a:latin typeface="Times New Roman" panose="02020603050405020304" pitchFamily="18" charset="0"/>
                <a:ea typeface="Calibri" panose="020F0502020204030204" pitchFamily="34" charset="0"/>
              </a:rPr>
              <a:t>Komanduri</a:t>
            </a:r>
            <a:r>
              <a:rPr lang="en-US" sz="1800" dirty="0">
                <a:effectLst/>
                <a:latin typeface="Times New Roman" panose="02020603050405020304" pitchFamily="18" charset="0"/>
                <a:ea typeface="Calibri" panose="020F0502020204030204" pitchFamily="34" charset="0"/>
              </a:rPr>
              <a:t> et al. 2018) using </a:t>
            </a:r>
            <a:r>
              <a:rPr lang="en-US" sz="1800" dirty="0" err="1">
                <a:effectLst/>
                <a:latin typeface="Times New Roman" panose="02020603050405020304" pitchFamily="18" charset="0"/>
                <a:ea typeface="Calibri" panose="020F0502020204030204" pitchFamily="34" charset="0"/>
              </a:rPr>
              <a:t>RideAustin</a:t>
            </a:r>
            <a:r>
              <a:rPr lang="en-US" sz="1800" dirty="0">
                <a:effectLst/>
                <a:latin typeface="Times New Roman" panose="02020603050405020304" pitchFamily="18" charset="0"/>
                <a:ea typeface="Calibri" panose="020F0502020204030204" pitchFamily="34" charset="0"/>
              </a:rPr>
              <a:t> data estimated that 37% of all the miles are due to deadheading. It was estimated to be around 20% in San Francisco (Castiglione et al, 2018) and about 50% in New York City (Schaller, 2018). Castillo et al. (2018) presented a condition of matching failure by TNCs where there is fewer number of available vehicles nearby than there are trip requests. Such failure may contribute to a substantially increased amount of deadhead miles. The number of these empty passenger trips can be reduced significantly by imposing an adaptive matching radii within which the driver supply and trip demand matching must occur (Xu et al., 2019). </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12</a:t>
            </a:fld>
            <a:endParaRPr lang="en-US"/>
          </a:p>
        </p:txBody>
      </p:sp>
    </p:spTree>
    <p:extLst>
      <p:ext uri="{BB962C8B-B14F-4D97-AF65-F5344CB8AC3E}">
        <p14:creationId xmlns:p14="http://schemas.microsoft.com/office/powerpoint/2010/main" val="3493082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OT596495f2"/>
              </a:rPr>
              <a:t>Data on 1.5 million individual rides were used to estimate the additional miles </a:t>
            </a:r>
            <a:r>
              <a:rPr lang="en-US" sz="1800" b="0" i="0" u="none" strike="noStrike" baseline="0" dirty="0" err="1">
                <a:latin typeface="AdvOT596495f2"/>
              </a:rPr>
              <a:t>RideAustin</a:t>
            </a:r>
            <a:r>
              <a:rPr lang="en-US" sz="1800" b="0" i="0" u="none" strike="noStrike" baseline="0" dirty="0">
                <a:latin typeface="AdvOT596495f2"/>
              </a:rPr>
              <a:t> drivers travel to reach a rider, as well as the additional miles driven between consecutive rides (referred to as deadheading). Relative to the distance from passenger pick up to drop o</a:t>
            </a:r>
            <a:r>
              <a:rPr lang="en-US" sz="1800" b="0" i="0" u="none" strike="noStrike" baseline="0" dirty="0">
                <a:latin typeface="AdvOT596495f2+fb"/>
              </a:rPr>
              <a:t>ff</a:t>
            </a:r>
            <a:r>
              <a:rPr lang="en-US" sz="1800" b="0" i="0" u="none" strike="noStrike" baseline="0" dirty="0">
                <a:latin typeface="AdvOT596495f2"/>
              </a:rPr>
              <a:t>, </a:t>
            </a:r>
            <a:r>
              <a:rPr lang="en-US" sz="1800" b="0" i="0" u="none" strike="noStrike" baseline="0" dirty="0" err="1">
                <a:latin typeface="AdvOT596495f2"/>
              </a:rPr>
              <a:t>RideAustin</a:t>
            </a:r>
            <a:r>
              <a:rPr lang="en-US" sz="1800" b="0" i="0" u="none" strike="noStrike" baseline="0" dirty="0">
                <a:latin typeface="AdvOT596495f2"/>
              </a:rPr>
              <a:t> drivers traveled 21% more miles just to reach their passenger(s) after accepting the ride request; and drivers traveled an estimated 55% more miles between the end of a ride and the start of the next ride (including the distance traveled to reach the rider who requested the ride) for rides within 60 min of each other. The estimated distance driven by a driver between rides is greater than the measured distance between when a driver accepted a ride request and reached their rider, suggesting that </a:t>
            </a:r>
            <a:r>
              <a:rPr lang="en-US" sz="1800" b="0" i="0" u="none" strike="noStrike" baseline="0" dirty="0" err="1">
                <a:latin typeface="AdvOT596495f2"/>
              </a:rPr>
              <a:t>RideAustin</a:t>
            </a:r>
            <a:r>
              <a:rPr lang="en-US" sz="1800" b="0" i="0" u="none" strike="noStrike" baseline="0" dirty="0">
                <a:latin typeface="AdvOT596495f2"/>
              </a:rPr>
              <a:t> drivers are not parking their vehicles but are driving or circling while awaiting their next ride request. However, </a:t>
            </a:r>
            <a:r>
              <a:rPr lang="en-US" sz="1800" b="0" i="0" u="none" strike="noStrike" baseline="0" dirty="0" err="1">
                <a:latin typeface="AdvOT596495f2"/>
              </a:rPr>
              <a:t>RideAustin</a:t>
            </a:r>
            <a:r>
              <a:rPr lang="en-US" sz="1800" b="0" i="0" u="none" strike="noStrike" baseline="0" dirty="0">
                <a:latin typeface="AdvOT596495f2"/>
              </a:rPr>
              <a:t> vehicles are more e</a:t>
            </a:r>
            <a:r>
              <a:rPr lang="en-US" sz="1800" b="0" i="0" u="none" strike="noStrike" baseline="0" dirty="0">
                <a:latin typeface="AdvOT596495f2+fb"/>
              </a:rPr>
              <a:t>ffi</a:t>
            </a:r>
            <a:r>
              <a:rPr lang="en-US" sz="1800" b="0" i="0" u="none" strike="noStrike" baseline="0" dirty="0">
                <a:latin typeface="AdvOT596495f2"/>
              </a:rPr>
              <a:t>cient than the average vehicle registered in Austin, partially o</a:t>
            </a:r>
            <a:r>
              <a:rPr lang="en-US" sz="1800" b="0" i="0" u="none" strike="noStrike" baseline="0" dirty="0">
                <a:latin typeface="AdvOT596495f2+fb"/>
              </a:rPr>
              <a:t>ff</a:t>
            </a:r>
            <a:r>
              <a:rPr lang="en-US" sz="1800" b="0" i="0" u="none" strike="noStrike" baseline="0" dirty="0">
                <a:latin typeface="AdvOT596495f2"/>
              </a:rPr>
              <a:t>setting the increased energy use from additional VMT.</a:t>
            </a:r>
          </a:p>
          <a:p>
            <a:pPr algn="l"/>
            <a:endParaRPr lang="en-US" sz="1800" b="0" i="0" u="none" strike="noStrike" baseline="0" dirty="0">
              <a:latin typeface="AdvOT596495f2"/>
            </a:endParaRPr>
          </a:p>
          <a:p>
            <a:pPr algn="l"/>
            <a:r>
              <a:rPr lang="en-US" sz="1800" b="0" i="0" u="none" strike="noStrike" baseline="0" dirty="0">
                <a:latin typeface="AdvOT596495f2"/>
              </a:rPr>
              <a:t>Out of the total miles driven by </a:t>
            </a:r>
            <a:r>
              <a:rPr lang="en-US" sz="1800" b="0" i="0" u="none" strike="noStrike" baseline="0" dirty="0" err="1">
                <a:latin typeface="AdvOT596495f2"/>
              </a:rPr>
              <a:t>RideAustin</a:t>
            </a:r>
            <a:r>
              <a:rPr lang="en-US" sz="1800" b="0" i="0" u="none" strike="noStrike" baseline="0" dirty="0">
                <a:latin typeface="AdvOT596495f2"/>
              </a:rPr>
              <a:t> drivers, 26% correspond to between-ride deadheading and 19% to drivers</a:t>
            </a:r>
            <a:r>
              <a:rPr lang="en-US" sz="1800" b="0" i="0" u="none" strike="noStrike" baseline="0" dirty="0">
                <a:latin typeface="AdvOT596495f2+20"/>
              </a:rPr>
              <a:t>’ </a:t>
            </a:r>
            <a:r>
              <a:rPr lang="en-US" sz="1800" b="0" i="0" u="none" strike="noStrike" baseline="0" dirty="0">
                <a:latin typeface="AdvOT596495f2"/>
              </a:rPr>
              <a:t>commuting. Three distinct types of drivers are examined, based on the frequency of their driving shifts; the 40% of drivers that are halftime drivers conduct more than half of the </a:t>
            </a:r>
            <a:r>
              <a:rPr lang="en-US" sz="1800" b="0" i="0" u="none" strike="noStrike" baseline="0" dirty="0" err="1">
                <a:latin typeface="AdvOT596495f2"/>
              </a:rPr>
              <a:t>ridesourcing</a:t>
            </a:r>
            <a:r>
              <a:rPr lang="en-US" sz="1800" b="0" i="0" u="none" strike="noStrike" baseline="0" dirty="0">
                <a:latin typeface="AdvOT596495f2"/>
              </a:rPr>
              <a:t> rides, and 57% of all </a:t>
            </a:r>
            <a:r>
              <a:rPr lang="en-US" sz="1800" b="0" i="0" u="none" strike="noStrike" baseline="0" dirty="0" err="1">
                <a:latin typeface="AdvOT596495f2"/>
              </a:rPr>
              <a:t>ridesourcing</a:t>
            </a:r>
            <a:r>
              <a:rPr lang="en-US" sz="1800" b="0" i="0" u="none" strike="noStrike" baseline="0" dirty="0">
                <a:latin typeface="AdvOT596495f2"/>
              </a:rPr>
              <a:t> VMT, while the 11% of drivers that are fulltime drivers conduct almost 30% of rides with average daily distance of 109 miles. Full-time drivers could complete over 94% of their shifts on a single charge in the latest generation electric vehicles (with around 200 miles real-world range); in addition, 35% of fulltime drivers never exceeded 200 miles in one shift during the study period. In the current situation where the TNC has little control over the number of drivers and vehicles, other than pricing incentives, the supply of drivers may be short of the optimum necessary to</a:t>
            </a:r>
          </a:p>
          <a:p>
            <a:pPr algn="l"/>
            <a:r>
              <a:rPr lang="en-US" sz="1800" b="0" i="0" u="none" strike="noStrike" baseline="0" dirty="0">
                <a:latin typeface="AdvOT596495f2"/>
              </a:rPr>
              <a:t>minimize rider wait times and deadheading. When </a:t>
            </a:r>
            <a:r>
              <a:rPr lang="en-US" sz="1800" b="0" i="0" u="none" strike="noStrike" baseline="0" dirty="0" err="1">
                <a:latin typeface="AdvOT596495f2"/>
              </a:rPr>
              <a:t>ridesourcing</a:t>
            </a:r>
            <a:r>
              <a:rPr lang="en-US" sz="1800" b="0" i="0" u="none" strike="noStrike" baseline="0" dirty="0">
                <a:latin typeface="AdvOT596495f2"/>
              </a:rPr>
              <a:t> operations are conducted by a centrally managed </a:t>
            </a:r>
            <a:r>
              <a:rPr lang="en-US" sz="1800" b="0" i="0" u="none" strike="noStrike" baseline="0" dirty="0">
                <a:latin typeface="AdvOT596495f2+fb"/>
              </a:rPr>
              <a:t>fl</a:t>
            </a:r>
            <a:r>
              <a:rPr lang="en-US" sz="1800" b="0" i="0" u="none" strike="noStrike" baseline="0" dirty="0">
                <a:latin typeface="AdvOT596495f2"/>
              </a:rPr>
              <a:t>eet of automated vehicles, TNCs will have the capability to better balance the supply of vehicles in order to meet the demand for rides, thereby reducing wait times and between-ride deadheading. In addition, a centrally managed fleet of automated vehicles likely will reduce commute deadheading, as well as minimize between-ride deadheading by parking vehicles until their next ride request (Bauer et al., 2018).</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13</a:t>
            </a:fld>
            <a:endParaRPr lang="en-US"/>
          </a:p>
        </p:txBody>
      </p:sp>
    </p:spTree>
    <p:extLst>
      <p:ext uri="{BB962C8B-B14F-4D97-AF65-F5344CB8AC3E}">
        <p14:creationId xmlns:p14="http://schemas.microsoft.com/office/powerpoint/2010/main" val="2270056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proxima-nova"/>
              </a:rPr>
              <a:t>POLARIS is a high-performance, open-source agent-based modeling framework designed for simulating large-scale transportation systems. The suite includes a discrete-event engine, memory management, visualization capabilities, and an extensible repository of common transportation objects which allows the rapid development of simulation software that satisfy individual project needs. A full-featured transportation systems simulation has been created using this framework and includes traffic flow simulation, activity based demand simulation, model building and analysis geographic information system (GIS) tools, and tools for result analysis. The key feature of the framework is that it allows for developing integrated models. For example, in integrated network-demand model, all of the aspects of travel decisions (departure time, destination choice, planning and rescheduling as well as route choices) can be modeled simultaneously. POLARIS enables the creation of integrated, interoperable, and extensible transportation systems models to evaluate transportation improvements, such as management and operations policies, new mobility options and new technologies. POLARIS is integrated with powertrain simulator </a:t>
            </a:r>
            <a:r>
              <a:rPr lang="en-US" b="0" i="0" dirty="0" err="1">
                <a:solidFill>
                  <a:srgbClr val="333333"/>
                </a:solidFill>
                <a:effectLst/>
                <a:latin typeface="proxima-nova"/>
              </a:rPr>
              <a:t>Autonomie</a:t>
            </a:r>
            <a:r>
              <a:rPr lang="en-US" b="0" i="0" dirty="0">
                <a:solidFill>
                  <a:srgbClr val="333333"/>
                </a:solidFill>
                <a:effectLst/>
                <a:latin typeface="proxima-nova"/>
              </a:rPr>
              <a:t> to perform regional energy use analysis.</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14</a:t>
            </a:fld>
            <a:endParaRPr lang="en-US"/>
          </a:p>
        </p:txBody>
      </p:sp>
    </p:spTree>
    <p:extLst>
      <p:ext uri="{BB962C8B-B14F-4D97-AF65-F5344CB8AC3E}">
        <p14:creationId xmlns:p14="http://schemas.microsoft.com/office/powerpoint/2010/main" val="4005814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04040"/>
                </a:solidFill>
                <a:effectLst/>
                <a:latin typeface="Lato"/>
              </a:rPr>
              <a:t>BEAM stands for Behavior, Energy, Autonomy, and Mobility. The model is being developed as a framework for a series of research studies in sustainable transportation at Lawrence Berkeley National Laboratory and the UC Berkeley Institute for Transportation Studies.</a:t>
            </a:r>
          </a:p>
          <a:p>
            <a:pPr algn="l"/>
            <a:endParaRPr lang="en-US" b="0" i="0" dirty="0">
              <a:solidFill>
                <a:srgbClr val="404040"/>
              </a:solidFill>
              <a:effectLst/>
              <a:latin typeface="Lato"/>
            </a:endParaRPr>
          </a:p>
          <a:p>
            <a:pPr algn="l"/>
            <a:r>
              <a:rPr lang="en-US" b="0" i="0" dirty="0">
                <a:solidFill>
                  <a:srgbClr val="404040"/>
                </a:solidFill>
                <a:effectLst/>
                <a:latin typeface="Lato"/>
              </a:rPr>
              <a:t>BEAM is an extension to the </a:t>
            </a:r>
            <a:r>
              <a:rPr lang="en-US" b="0" i="0" dirty="0" err="1">
                <a:solidFill>
                  <a:srgbClr val="404040"/>
                </a:solidFill>
                <a:effectLst/>
                <a:latin typeface="Lato"/>
              </a:rPr>
              <a:t>MATSim</a:t>
            </a:r>
            <a:r>
              <a:rPr lang="en-US" b="0" i="0" dirty="0">
                <a:solidFill>
                  <a:srgbClr val="404040"/>
                </a:solidFill>
                <a:effectLst/>
                <a:latin typeface="Lato"/>
              </a:rPr>
              <a:t> (Multi-Agent Transportation Simulation) model, where agents employ reinforcement learning across successive simulated days to maximize their personal utility through plan mutation (exploration) and selecting between previously executed plans (exploitation). The BEAM model shifts some of the behavioral emphasis in </a:t>
            </a:r>
            <a:r>
              <a:rPr lang="en-US" b="0" i="0" dirty="0" err="1">
                <a:solidFill>
                  <a:srgbClr val="404040"/>
                </a:solidFill>
                <a:effectLst/>
                <a:latin typeface="Lato"/>
              </a:rPr>
              <a:t>MATSim</a:t>
            </a:r>
            <a:r>
              <a:rPr lang="en-US" b="0" i="0" dirty="0">
                <a:solidFill>
                  <a:srgbClr val="404040"/>
                </a:solidFill>
                <a:effectLst/>
                <a:latin typeface="Lato"/>
              </a:rPr>
              <a:t> from across-day planning to within-day planning, where agents dynamically respond to the state of the system during the mobility simulation. In BEAM, agents can plan across all major modes of travel including driving, walking, biking, transit, and transportation network companies (TNCs).</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15</a:t>
            </a:fld>
            <a:endParaRPr lang="en-US"/>
          </a:p>
        </p:txBody>
      </p:sp>
    </p:spTree>
    <p:extLst>
      <p:ext uri="{BB962C8B-B14F-4D97-AF65-F5344CB8AC3E}">
        <p14:creationId xmlns:p14="http://schemas.microsoft.com/office/powerpoint/2010/main" val="2293165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16</a:t>
            </a:fld>
            <a:endParaRPr lang="en-US"/>
          </a:p>
        </p:txBody>
      </p:sp>
    </p:spTree>
    <p:extLst>
      <p:ext uri="{BB962C8B-B14F-4D97-AF65-F5344CB8AC3E}">
        <p14:creationId xmlns:p14="http://schemas.microsoft.com/office/powerpoint/2010/main" val="2747849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17</a:t>
            </a:fld>
            <a:endParaRPr lang="en-US"/>
          </a:p>
        </p:txBody>
      </p:sp>
    </p:spTree>
    <p:extLst>
      <p:ext uri="{BB962C8B-B14F-4D97-AF65-F5344CB8AC3E}">
        <p14:creationId xmlns:p14="http://schemas.microsoft.com/office/powerpoint/2010/main" val="2417865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Promotion of ridesharing and public transportation are the two most effective measures to reduce the negative consequences of on-demand mobility services. Imposing restrictions on single passenger TNC trips can help reduce VMT generated by TNCs. Using on-demand mobility services to provide first-mile and last-mile connections with public transit systems can help promote the use of public transit. On the other hand, multimodal facilities should be modified or upgraded to better accommodate TNC pick-ups and drop-offs. Similarly, better curb space management is needed in city centers and major trip destinations to reduce traffic congestion and idle emissions in those areas, as well as to reduce the wait time where travelers are exposed to traffic-related air pollution.</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18</a:t>
            </a:fld>
            <a:endParaRPr lang="en-US"/>
          </a:p>
        </p:txBody>
      </p:sp>
    </p:spTree>
    <p:extLst>
      <p:ext uri="{BB962C8B-B14F-4D97-AF65-F5344CB8AC3E}">
        <p14:creationId xmlns:p14="http://schemas.microsoft.com/office/powerpoint/2010/main" val="943260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Transportation activities, including both goods and people movement, have been playing a crucial role in fossil fuel consumption and air pollutant emissions. In 2015, the United States consumed </a:t>
            </a:r>
            <a:r>
              <a:rPr lang="en-US" sz="1200" kern="1200" dirty="0" err="1">
                <a:solidFill>
                  <a:schemeClr val="tx1"/>
                </a:solidFill>
                <a:effectLst/>
                <a:latin typeface="+mn-lt"/>
                <a:ea typeface="+mn-ea"/>
                <a:cs typeface="+mn-cs"/>
              </a:rPr>
              <a:t>approximitely</a:t>
            </a:r>
            <a:r>
              <a:rPr lang="en-US" sz="1200" kern="1200" dirty="0">
                <a:solidFill>
                  <a:schemeClr val="tx1"/>
                </a:solidFill>
                <a:effectLst/>
                <a:latin typeface="+mn-lt"/>
                <a:ea typeface="+mn-ea"/>
                <a:cs typeface="+mn-cs"/>
              </a:rPr>
              <a:t> 97.5 quadrillion BTUs (Quads) of energy, and 28.4% of this was used for transportation purposes. According to the estimation from U.S. Environmental Protection Agency (USEPA), transportation activities were responsible for about 26% of the total U.S. greenhouse gas (GHG) emissions in 2014. Meanwhile, in many areas, vehicle emissions have become the dominant source of air pollutants, including greenhouse gas (GHG), carbon monoxide (CO), volatile organic compound (VOCs), nitrogen oxides (NOx), particulate matter (PM), and polycyclic aromatic hydrocarbons (PAH).</a:t>
            </a:r>
          </a:p>
          <a:p>
            <a:endParaRPr lang="en-US" sz="1200" kern="1200" dirty="0">
              <a:solidFill>
                <a:schemeClr val="tx1"/>
              </a:solidFill>
              <a:effectLst/>
              <a:latin typeface="+mn-lt"/>
              <a:ea typeface="+mn-ea"/>
              <a:cs typeface="+mn-cs"/>
            </a:endParaRP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The transportation sector is going through a major revolution with the emergence of three potentially transformative technologies – connectivity and automation, electrification, and shared mobility (Fulton et al., 2017). Connectivity and automation together are the driving force for many applications that promote safety and efficiency of transportation systems (</a:t>
            </a:r>
            <a:r>
              <a:rPr lang="en-US" sz="1800" dirty="0">
                <a:solidFill>
                  <a:srgbClr val="222222"/>
                </a:solidFill>
                <a:effectLst/>
                <a:latin typeface="Times New Roman" panose="02020603050405020304" pitchFamily="18" charset="0"/>
                <a:ea typeface="Calibri" panose="020F0502020204030204" pitchFamily="34" charset="0"/>
              </a:rPr>
              <a:t>McGuckin et al., 2017</a:t>
            </a:r>
            <a:r>
              <a:rPr lang="en-US" sz="1800" dirty="0">
                <a:effectLst/>
                <a:latin typeface="Times New Roman" panose="02020603050405020304" pitchFamily="18" charset="0"/>
                <a:ea typeface="Calibri" panose="020F0502020204030204" pitchFamily="34" charset="0"/>
              </a:rPr>
              <a:t>). Electrification of transportation systems involves no direct combustion of fossil fuel on-board, and instead relies on electrical grid for fuel. Shared mobility is achieved through sharing single mode of travel among multiple travelers. In addition to the safety and mobility benefits, energy efficiency improvement and emissions reduction are often touted as co-benefits from connected and autonomous vehicles (Rios-Torres &amp; Malikopoulos, 2017). However, proper estimation of emissions reduction benefits is difficult because of uncertainties regarding the final form of technology as well as end user adoption and adaptation rates. Similar uncertainties exist in the estimation of emissions reduction benefits of electrification and shared mobility.</a:t>
            </a:r>
          </a:p>
        </p:txBody>
      </p:sp>
      <p:sp>
        <p:nvSpPr>
          <p:cNvPr id="4" name="Slide Number Placeholder 3"/>
          <p:cNvSpPr>
            <a:spLocks noGrp="1"/>
          </p:cNvSpPr>
          <p:nvPr>
            <p:ph type="sldNum" sz="quarter" idx="5"/>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120683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Traffic-related emissions are a function of total vehicle miles traveled (VMT) and emission factors for the particular pollutant per unit distance. Once released into the air, these emissions are dispersed and exposed by nearby population, potentially affecting their health. The level of exposure to traffic-related emissions and any consequent health impacts depend on several factors such as proximity to major roadways, meteorological conditions, and demographics. Any technological change which increases VMT and/or induce a condition that results in a higher emission factor will lead to an increase in traffic-related emissions. Emission factors depend not only on the specific vehicle under consideration but also on the traffic and environmental conditions under which the vehicle operates. For example, emission factors are often represented as a function of average traffic speed on the roadway link under consideration. Typically, the function has a “U” shape with higher emission factors at very low and very high average speeds. </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4</a:t>
            </a:fld>
            <a:endParaRPr lang="en-US"/>
          </a:p>
        </p:txBody>
      </p:sp>
    </p:spTree>
    <p:extLst>
      <p:ext uri="{BB962C8B-B14F-4D97-AF65-F5344CB8AC3E}">
        <p14:creationId xmlns:p14="http://schemas.microsoft.com/office/powerpoint/2010/main" val="3718044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On-demand mobility services involves arranging for travel on-demand. Usually, the travelers request their “rides” on automobile or paratransit using a smartphone app. The service provider typically manages a fleet of vehicles and optimizes the vehicles’ locations and route assignments based on the dynamic demand of subscribers. Greenblatt and </a:t>
            </a:r>
            <a:r>
              <a:rPr lang="en-US" sz="1800" dirty="0" err="1">
                <a:effectLst/>
                <a:latin typeface="Times New Roman" panose="02020603050405020304" pitchFamily="18" charset="0"/>
                <a:ea typeface="Calibri" panose="020F0502020204030204" pitchFamily="34" charset="0"/>
              </a:rPr>
              <a:t>Shaheen</a:t>
            </a:r>
            <a:r>
              <a:rPr lang="en-US" sz="1800" dirty="0">
                <a:effectLst/>
                <a:latin typeface="Times New Roman" panose="02020603050405020304" pitchFamily="18" charset="0"/>
                <a:ea typeface="Calibri" panose="020F0502020204030204" pitchFamily="34" charset="0"/>
              </a:rPr>
              <a:t> (2017) classified on-demand mobility services in four major categories – transport network companies (TNCs), carsharing, ridesharing, and e-hailing. </a:t>
            </a: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 </a:t>
            </a: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TNCs such as Uber and Lyft match drivers who subscribe to their platform with trip requests from individuals. Most of the trip requests are from single travelers; therefore, the majority of the TNC trips are not shared rides. For example, according to a recent study in Boston the average occupancy rate for TNC trips is 1.5, including the driver (MAPC, 2018). To promote ridesharing, major TNCs offer shared ride service options such as </a:t>
            </a:r>
            <a:r>
              <a:rPr lang="en-US" sz="1800" dirty="0" err="1">
                <a:effectLst/>
                <a:latin typeface="Times New Roman" panose="02020603050405020304" pitchFamily="18" charset="0"/>
                <a:ea typeface="Calibri" panose="020F0502020204030204" pitchFamily="34" charset="0"/>
              </a:rPr>
              <a:t>UberPOOL</a:t>
            </a:r>
            <a:r>
              <a:rPr lang="en-US" sz="1800" dirty="0">
                <a:effectLst/>
                <a:latin typeface="Times New Roman" panose="02020603050405020304" pitchFamily="18" charset="0"/>
                <a:ea typeface="Calibri" panose="020F0502020204030204" pitchFamily="34" charset="0"/>
              </a:rPr>
              <a:t> and Lyft Line in major cities. However, only a small fraction of users who have access to these shared ride options request them, and even a smaller number of those trip requests are actually matched as shared rides.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The National Household Travel Survey (NHTS) is the only nationwide data available on the usage of different travel modes including on-demand mobility services in the US. Among the 92,400 reported trips in the 2016-17 NHTS survey, 3,463 were classified as “Taxi/Limo”. The 2017 NHTS survey also indicated that people used their private vehicles less compared to previous years, and instead used ride-hailing options more. According to Lyft submitted prospectus to the US Securities and Exchange Commission (Lyft Inc., 2019), their number of annual rides increased from 162 million in 2016 to 619 million in 2018. </a:t>
            </a:r>
            <a:r>
              <a:rPr lang="en-US" sz="1800" dirty="0">
                <a:effectLst/>
                <a:latin typeface="Times New Roman" panose="02020603050405020304" pitchFamily="18" charset="0"/>
                <a:ea typeface="Calibri" panose="020F0502020204030204" pitchFamily="34" charset="0"/>
                <a:cs typeface="Vrinda" panose="020B0502040204020203" pitchFamily="34" charset="0"/>
              </a:rPr>
              <a:t>A recent article (Gessner, 2019) reported the February 2019 TNC market share of Uber, Lyft, and others at 67.3%, 30.3%, and 2.4% respectively. Thus, the total estimated TNC rides for 2018 in the US is about 2.04 billion.</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5</a:t>
            </a:fld>
            <a:endParaRPr lang="en-US"/>
          </a:p>
        </p:txBody>
      </p:sp>
    </p:spTree>
    <p:extLst>
      <p:ext uri="{BB962C8B-B14F-4D97-AF65-F5344CB8AC3E}">
        <p14:creationId xmlns:p14="http://schemas.microsoft.com/office/powerpoint/2010/main" val="3066022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The traffic-related emissions and the associated air quality, exposure, and health impacts ensue from the underlying need for the movement of people and goods. Some of the potential changes in emissions due to the adoption of emerging technologies happen indirectly, at the very root of how people decide to make trips. Other changes affect the level of emissions and their distribution more directly. In this chapter, we categorize the potential changes as follows:</a:t>
            </a: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 </a:t>
            </a:r>
          </a:p>
          <a:p>
            <a:pPr marL="342900" marR="0" lvl="0" indent="-342900" algn="just">
              <a:spcBef>
                <a:spcPts val="0"/>
              </a:spcBef>
              <a:spcAft>
                <a:spcPts val="0"/>
              </a:spcAft>
              <a:buFont typeface="+mj-lt"/>
              <a:buAutoNum type="arabicPeriod"/>
            </a:pPr>
            <a:r>
              <a:rPr lang="en-US" sz="1800" u="sng" dirty="0">
                <a:effectLst/>
                <a:latin typeface="Times New Roman" panose="02020603050405020304" pitchFamily="18" charset="0"/>
                <a:ea typeface="Calibri" panose="020F0502020204030204" pitchFamily="34" charset="0"/>
              </a:rPr>
              <a:t>Change in Exposure Time</a:t>
            </a:r>
            <a:r>
              <a:rPr lang="en-US" sz="1800" dirty="0">
                <a:effectLst/>
                <a:latin typeface="Times New Roman" panose="02020603050405020304" pitchFamily="18" charset="0"/>
                <a:ea typeface="Calibri" panose="020F0502020204030204" pitchFamily="34" charset="0"/>
              </a:rPr>
              <a:t>:  Exposure time, in the context of this chapter, refers to the amount of time people spend in the microenvironments impacted by traffic-related emissions. Any changes which increase exposure are likely to increase health-related impacts as well. Increased exposure may or may not be a direct result of adopting the technologies.</a:t>
            </a:r>
          </a:p>
          <a:p>
            <a:pPr marL="45720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 </a:t>
            </a:r>
          </a:p>
          <a:p>
            <a:pPr marL="342900" marR="0" lvl="0" indent="-342900" algn="just">
              <a:spcBef>
                <a:spcPts val="0"/>
              </a:spcBef>
              <a:spcAft>
                <a:spcPts val="0"/>
              </a:spcAft>
              <a:buFont typeface="+mj-lt"/>
              <a:buAutoNum type="arabicPeriod"/>
            </a:pPr>
            <a:r>
              <a:rPr lang="en-US" sz="1800" u="sng" dirty="0">
                <a:effectLst/>
                <a:latin typeface="Times New Roman" panose="02020603050405020304" pitchFamily="18" charset="0"/>
                <a:ea typeface="Calibri" panose="020F0502020204030204" pitchFamily="34" charset="0"/>
              </a:rPr>
              <a:t>Change in Vehicle and Fuel Technologies</a:t>
            </a:r>
            <a:r>
              <a:rPr lang="en-US" sz="1800" dirty="0">
                <a:effectLst/>
                <a:latin typeface="Times New Roman" panose="02020603050405020304" pitchFamily="18" charset="0"/>
                <a:ea typeface="Calibri" panose="020F0502020204030204" pitchFamily="34" charset="0"/>
              </a:rPr>
              <a:t>: Any increase or decrease in emissions resulting from a change in the vehicle and/or fuel technologies is likely to impact public health in the same direction, given that there are no changes in exposure time. Changes in these technologies may be different geographically and across time.</a:t>
            </a: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 </a:t>
            </a:r>
          </a:p>
          <a:p>
            <a:pPr marL="342900" marR="0" lvl="0" indent="-342900" algn="just">
              <a:spcBef>
                <a:spcPts val="0"/>
              </a:spcBef>
              <a:spcAft>
                <a:spcPts val="0"/>
              </a:spcAft>
              <a:buFont typeface="+mj-lt"/>
              <a:buAutoNum type="arabicPeriod"/>
            </a:pPr>
            <a:r>
              <a:rPr lang="en-US" sz="1800" u="sng" dirty="0">
                <a:effectLst/>
                <a:latin typeface="Times New Roman" panose="02020603050405020304" pitchFamily="18" charset="0"/>
                <a:ea typeface="Calibri" panose="020F0502020204030204" pitchFamily="34" charset="0"/>
              </a:rPr>
              <a:t>Change in Short Term Travel Activity</a:t>
            </a:r>
            <a:r>
              <a:rPr lang="en-US" sz="1800" dirty="0">
                <a:effectLst/>
                <a:latin typeface="Times New Roman" panose="02020603050405020304" pitchFamily="18" charset="0"/>
                <a:ea typeface="Calibri" panose="020F0502020204030204" pitchFamily="34" charset="0"/>
              </a:rPr>
              <a:t>: Changes in short-term travel-related activity resulting from the adoption of emerging technologies may include trip-specific decisions such as driving more or less, sharing a ride, choosing a different departure time, and adopting a more efficient driving style. They do not include long-term travel-related decisions such as mode choice for daily commute and residential location choice. </a:t>
            </a:r>
          </a:p>
          <a:p>
            <a:pPr marL="45720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 </a:t>
            </a:r>
          </a:p>
          <a:p>
            <a:pPr marL="342900" marR="0" lvl="0" indent="-342900" algn="just">
              <a:spcBef>
                <a:spcPts val="0"/>
              </a:spcBef>
              <a:spcAft>
                <a:spcPts val="0"/>
              </a:spcAft>
              <a:buFont typeface="+mj-lt"/>
              <a:buAutoNum type="arabicPeriod"/>
            </a:pPr>
            <a:r>
              <a:rPr lang="en-US" sz="1800" u="sng" dirty="0">
                <a:effectLst/>
                <a:latin typeface="Times New Roman" panose="02020603050405020304" pitchFamily="18" charset="0"/>
                <a:ea typeface="Calibri" panose="020F0502020204030204" pitchFamily="34" charset="0"/>
              </a:rPr>
              <a:t>Change in Long Term Travel Behavior</a:t>
            </a:r>
            <a:r>
              <a:rPr lang="en-US" sz="1800" dirty="0">
                <a:effectLst/>
                <a:latin typeface="Times New Roman" panose="02020603050405020304" pitchFamily="18" charset="0"/>
                <a:ea typeface="Calibri" panose="020F0502020204030204" pitchFamily="34" charset="0"/>
              </a:rPr>
              <a:t>: In addition to the short-term activity changes, the emerging technologies may also induce lifestyle changes that impact travel behavior such as foregoing vehicle ownership, moving to a new location, and making new types of trips. Such long-term changes may have a lesser immediate effect as compared to the other three categories, but the magnitude of the effect in the long run may be significant depending on the technology and the type of behavior influenced. </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6</a:t>
            </a:fld>
            <a:endParaRPr lang="en-US"/>
          </a:p>
        </p:txBody>
      </p:sp>
    </p:spTree>
    <p:extLst>
      <p:ext uri="{BB962C8B-B14F-4D97-AF65-F5344CB8AC3E}">
        <p14:creationId xmlns:p14="http://schemas.microsoft.com/office/powerpoint/2010/main" val="4137639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Current TNC operation is primarily based on existing vehicle and fuel technologies and is expected to remain the same in the near future. However, TNCs are likely to be early adopters of fuel-efficient and alternative fuel vehicles as fuel cost accounts for a significant portion of their total operating costs. Hu et al. (2018) studied the potential of replacing New York City taxi trips with TNC services. They found that 94% of the TNC trips required would be shorter than 200 miles.</a:t>
            </a:r>
            <a:r>
              <a:rPr lang="en-US" sz="1800" dirty="0">
                <a:solidFill>
                  <a:srgbClr val="FF0000"/>
                </a:solidFill>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Considering the range of current electric vehicles in the market, TNC drivers can practically switch to electric vehicles.</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7</a:t>
            </a:fld>
            <a:endParaRPr lang="en-US"/>
          </a:p>
        </p:txBody>
      </p:sp>
    </p:spTree>
    <p:extLst>
      <p:ext uri="{BB962C8B-B14F-4D97-AF65-F5344CB8AC3E}">
        <p14:creationId xmlns:p14="http://schemas.microsoft.com/office/powerpoint/2010/main" val="387044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Current TNC operation is primarily based on existing vehicle and fuel technologies and is expected to remain the same in the near future. However, TNCs are likely to be early adopters of fuel-efficient and alternative fuel vehicles as fuel cost accounts for a significant portion of their total operating costs. Hu et al. (2018) studied the potential of replacing New York City taxi trips with TNC services. They found that 94% of the TNC trips required would be shorter than 200 miles.</a:t>
            </a:r>
            <a:r>
              <a:rPr lang="en-US" sz="1800" dirty="0">
                <a:solidFill>
                  <a:srgbClr val="FF0000"/>
                </a:solidFill>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Considering the range of current electric vehicles in the market, TNC drivers can practically switch to electric vehicles.</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8</a:t>
            </a:fld>
            <a:endParaRPr lang="en-US"/>
          </a:p>
        </p:txBody>
      </p:sp>
    </p:spTree>
    <p:extLst>
      <p:ext uri="{BB962C8B-B14F-4D97-AF65-F5344CB8AC3E}">
        <p14:creationId xmlns:p14="http://schemas.microsoft.com/office/powerpoint/2010/main" val="3178663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On-demand mobility services that do not convert non-motorized and transit trips to vehicle trips and that promote ridesharing are expected to reduce the total VMT on the roadways, which would result in a reduction in emissions. Alonso-Mora et al. (2017) compared 14,000 New York City taxi trips with a hypothetical ride-sharing operation. They found that 98% of the total taxi trips could be replaced by 3,000 ride-share vehicles with capacity of 4 passengers per vehicle or 2,000 vehicles with 10 passengers per vehicle. Bischoff and </a:t>
            </a:r>
            <a:r>
              <a:rPr lang="en-US" sz="1800" dirty="0" err="1">
                <a:effectLst/>
                <a:latin typeface="Times New Roman" panose="02020603050405020304" pitchFamily="18" charset="0"/>
                <a:ea typeface="Calibri" panose="020F0502020204030204" pitchFamily="34" charset="0"/>
              </a:rPr>
              <a:t>Maciejewski</a:t>
            </a:r>
            <a:r>
              <a:rPr lang="en-US" sz="1800" dirty="0">
                <a:effectLst/>
                <a:latin typeface="Times New Roman" panose="02020603050405020304" pitchFamily="18" charset="0"/>
                <a:ea typeface="Calibri" panose="020F0502020204030204" pitchFamily="34" charset="0"/>
              </a:rPr>
              <a:t> (2016) simulated trips from 1.1 million personal vehicles in the city of Berlin, Germany, and found that a fleet of 100,000 shared autonomous vehicles would be able to serve those trips sufficiently. In these simulation studies, no barriers to the adoption of ride-sharing were assumed and, therefore, they represent an ideal scenario.</a:t>
            </a: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 </a:t>
            </a: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Evidence of the real-world impacts of TNCs, especially on VMT and congestion, has begun to emerge recently. In the short term, TNCs can incur a significant amount of “deadhead” miles, which are the miles where the driver is driving without any passenger, such as from the drop-off location of one trip to the pick-up location of the next trip (Wenzel et al. 2019). A recent paper (</a:t>
            </a:r>
            <a:r>
              <a:rPr lang="en-US" sz="1800" dirty="0" err="1">
                <a:effectLst/>
                <a:latin typeface="Times New Roman" panose="02020603050405020304" pitchFamily="18" charset="0"/>
                <a:ea typeface="Calibri" panose="020F0502020204030204" pitchFamily="34" charset="0"/>
              </a:rPr>
              <a:t>Komanduri</a:t>
            </a:r>
            <a:r>
              <a:rPr lang="en-US" sz="1800" dirty="0">
                <a:effectLst/>
                <a:latin typeface="Times New Roman" panose="02020603050405020304" pitchFamily="18" charset="0"/>
                <a:ea typeface="Calibri" panose="020F0502020204030204" pitchFamily="34" charset="0"/>
              </a:rPr>
              <a:t> et al. 2018) using </a:t>
            </a:r>
            <a:r>
              <a:rPr lang="en-US" sz="1800" dirty="0" err="1">
                <a:effectLst/>
                <a:latin typeface="Times New Roman" panose="02020603050405020304" pitchFamily="18" charset="0"/>
                <a:ea typeface="Calibri" panose="020F0502020204030204" pitchFamily="34" charset="0"/>
              </a:rPr>
              <a:t>RideAustin</a:t>
            </a:r>
            <a:r>
              <a:rPr lang="en-US" sz="1800" dirty="0">
                <a:effectLst/>
                <a:latin typeface="Times New Roman" panose="02020603050405020304" pitchFamily="18" charset="0"/>
                <a:ea typeface="Calibri" panose="020F0502020204030204" pitchFamily="34" charset="0"/>
              </a:rPr>
              <a:t> data estimated that 37% of all the miles are due to deadheading. It was estimated to be around 20% in San Francisco (Castiglione et al, 2018) and about 50% in New York City (Schaller, 2018). Castillo et al. (2018) presented a condition of matching failure by TNCs where there is fewer number of available vehicles nearby than there are trip requests. Such failure may contribute to a substantially increased amount of deadhead miles. The number of these empty passenger trips can be reduced significantly by imposing an adaptive matching radii within which the driver supply and trip demand matching must occur (Xu et al., 2019). </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9</a:t>
            </a:fld>
            <a:endParaRPr lang="en-US"/>
          </a:p>
        </p:txBody>
      </p:sp>
    </p:spTree>
    <p:extLst>
      <p:ext uri="{BB962C8B-B14F-4D97-AF65-F5344CB8AC3E}">
        <p14:creationId xmlns:p14="http://schemas.microsoft.com/office/powerpoint/2010/main" val="1001897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haop@cert.ucr.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reuters.com/article/us-uber-selfdriving/uber-resuming-self-driving-car-testing-in-pennsylvania-idUSKCN1OJ1OD" TargetMode="External"/><Relationship Id="rId2" Type="http://schemas.openxmlformats.org/officeDocument/2006/relationships/hyperlink" Target="http://www.mapc.org/wp-content/uploads/2018/02/Fare-Choices-MAPC.pdf" TargetMode="External"/><Relationship Id="rId1" Type="http://schemas.openxmlformats.org/officeDocument/2006/relationships/slideLayout" Target="../slideLayouts/slideLayout1.xml"/><Relationship Id="rId4" Type="http://schemas.openxmlformats.org/officeDocument/2006/relationships/hyperlink" Target="https://theicct.org/sites/default/files/publications/EV_ridehailing_policy_approaches_20190108.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pPr algn="just"/>
            <a:r>
              <a:rPr lang="en-US" sz="2400" dirty="0"/>
              <a:t>Positive </a:t>
            </a:r>
            <a:r>
              <a:rPr lang="en-US" altLang="zh-CN" sz="2400" dirty="0"/>
              <a:t>impacts:</a:t>
            </a:r>
            <a:endParaRPr lang="en-US" sz="2400" dirty="0"/>
          </a:p>
          <a:p>
            <a:pPr lvl="1" algn="just"/>
            <a:r>
              <a:rPr lang="en-US" sz="2200" dirty="0"/>
              <a:t>TNCs may reduce the ownership of private cars</a:t>
            </a:r>
          </a:p>
          <a:p>
            <a:pPr lvl="1" algn="just"/>
            <a:r>
              <a:rPr lang="en-US" sz="2200" dirty="0"/>
              <a:t>TNCs may complement public transit by providing first and last mile services</a:t>
            </a:r>
          </a:p>
          <a:p>
            <a:pPr lvl="1" algn="just"/>
            <a:r>
              <a:rPr lang="en-US" sz="2200" dirty="0"/>
              <a:t>Hall et al. (2018) found that transit ridership decreased by 5.9% in smaller cities but increased by 0.8% in larger cities due to the entry of Uber. </a:t>
            </a:r>
          </a:p>
          <a:p>
            <a:pPr algn="just"/>
            <a:r>
              <a:rPr lang="en-US" sz="2400" dirty="0"/>
              <a:t>Negative </a:t>
            </a:r>
            <a:r>
              <a:rPr lang="en-US" altLang="zh-CN" sz="2400" dirty="0"/>
              <a:t>impacts – mode replacement</a:t>
            </a:r>
            <a:endParaRPr lang="en-US" sz="2400" dirty="0"/>
          </a:p>
          <a:p>
            <a:pPr algn="just"/>
            <a:endParaRPr lang="en-US" sz="2200" dirty="0"/>
          </a:p>
          <a:p>
            <a:pPr algn="just"/>
            <a:endParaRPr lang="en-US" sz="2400" dirty="0"/>
          </a:p>
          <a:p>
            <a:pPr algn="just"/>
            <a:endParaRPr lang="en-US" sz="22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sz="4400" b="1" dirty="0"/>
              <a:t>Change in Long Term Travel Activity</a:t>
            </a:r>
            <a:endParaRPr lang="en-US" sz="4200" dirty="0"/>
          </a:p>
        </p:txBody>
      </p:sp>
      <p:pic>
        <p:nvPicPr>
          <p:cNvPr id="5" name="Picture 4">
            <a:extLst>
              <a:ext uri="{FF2B5EF4-FFF2-40B4-BE49-F238E27FC236}">
                <a16:creationId xmlns:a16="http://schemas.microsoft.com/office/drawing/2014/main" id="{C69C5D83-D271-42ED-81B9-D361CFB1AA6A}"/>
              </a:ext>
            </a:extLst>
          </p:cNvPr>
          <p:cNvPicPr>
            <a:picLocks noChangeAspect="1"/>
          </p:cNvPicPr>
          <p:nvPr/>
        </p:nvPicPr>
        <p:blipFill>
          <a:blip r:embed="rId3"/>
          <a:stretch>
            <a:fillRect/>
          </a:stretch>
        </p:blipFill>
        <p:spPr>
          <a:xfrm>
            <a:off x="1371600" y="3956926"/>
            <a:ext cx="9652224" cy="2399423"/>
          </a:xfrm>
          <a:prstGeom prst="rect">
            <a:avLst/>
          </a:prstGeom>
        </p:spPr>
      </p:pic>
      <p:sp>
        <p:nvSpPr>
          <p:cNvPr id="7" name="TextBox 6">
            <a:extLst>
              <a:ext uri="{FF2B5EF4-FFF2-40B4-BE49-F238E27FC236}">
                <a16:creationId xmlns:a16="http://schemas.microsoft.com/office/drawing/2014/main" id="{98166D8F-2F1E-4760-8DB7-6F86EAA6D71E}"/>
              </a:ext>
            </a:extLst>
          </p:cNvPr>
          <p:cNvSpPr txBox="1"/>
          <p:nvPr/>
        </p:nvSpPr>
        <p:spPr>
          <a:xfrm>
            <a:off x="8277827" y="6356349"/>
            <a:ext cx="3075973" cy="373655"/>
          </a:xfrm>
          <a:prstGeom prst="rect">
            <a:avLst/>
          </a:prstGeom>
          <a:noFill/>
        </p:spPr>
        <p:txBody>
          <a:bodyPr wrap="square">
            <a:spAutoFit/>
          </a:bodyPr>
          <a:lstStyle/>
          <a:p>
            <a:r>
              <a:rPr lang="en-US" dirty="0"/>
              <a:t>Source: Wenzel et al.</a:t>
            </a:r>
            <a:r>
              <a:rPr lang="zh-CN" altLang="en-US" dirty="0"/>
              <a:t> </a:t>
            </a:r>
            <a:r>
              <a:rPr lang="en-US" altLang="zh-CN" dirty="0"/>
              <a:t>(2019)</a:t>
            </a:r>
            <a:endParaRPr lang="en-US" dirty="0"/>
          </a:p>
        </p:txBody>
      </p:sp>
    </p:spTree>
    <p:extLst>
      <p:ext uri="{BB962C8B-B14F-4D97-AF65-F5344CB8AC3E}">
        <p14:creationId xmlns:p14="http://schemas.microsoft.com/office/powerpoint/2010/main" val="2152471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pPr algn="just"/>
            <a:endParaRPr lang="en-US" sz="2200" dirty="0"/>
          </a:p>
          <a:p>
            <a:pPr algn="just"/>
            <a:endParaRPr lang="en-US" sz="2400" dirty="0"/>
          </a:p>
          <a:p>
            <a:pPr algn="just"/>
            <a:endParaRPr lang="en-US" sz="22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sz="4200" b="1" dirty="0"/>
              <a:t>Anticipated Impacts on Emissions and Exposure </a:t>
            </a:r>
            <a:endParaRPr lang="en-US" sz="4200" dirty="0"/>
          </a:p>
        </p:txBody>
      </p:sp>
      <p:pic>
        <p:nvPicPr>
          <p:cNvPr id="42" name="Picture 41">
            <a:extLst>
              <a:ext uri="{FF2B5EF4-FFF2-40B4-BE49-F238E27FC236}">
                <a16:creationId xmlns:a16="http://schemas.microsoft.com/office/drawing/2014/main" id="{0111D38F-0DCD-4A1A-8254-CF5B0645F94C}"/>
              </a:ext>
            </a:extLst>
          </p:cNvPr>
          <p:cNvPicPr>
            <a:picLocks noChangeAspect="1"/>
          </p:cNvPicPr>
          <p:nvPr/>
        </p:nvPicPr>
        <p:blipFill>
          <a:blip r:embed="rId3"/>
          <a:stretch>
            <a:fillRect/>
          </a:stretch>
        </p:blipFill>
        <p:spPr>
          <a:xfrm>
            <a:off x="1266934" y="4780171"/>
            <a:ext cx="8331200" cy="1723512"/>
          </a:xfrm>
          <a:prstGeom prst="rect">
            <a:avLst/>
          </a:prstGeom>
        </p:spPr>
      </p:pic>
      <p:pic>
        <p:nvPicPr>
          <p:cNvPr id="44" name="Picture 43">
            <a:extLst>
              <a:ext uri="{FF2B5EF4-FFF2-40B4-BE49-F238E27FC236}">
                <a16:creationId xmlns:a16="http://schemas.microsoft.com/office/drawing/2014/main" id="{0D210EF2-113E-4209-A5CE-96BF181633B0}"/>
              </a:ext>
            </a:extLst>
          </p:cNvPr>
          <p:cNvPicPr>
            <a:picLocks noChangeAspect="1"/>
          </p:cNvPicPr>
          <p:nvPr/>
        </p:nvPicPr>
        <p:blipFill>
          <a:blip r:embed="rId4"/>
          <a:stretch>
            <a:fillRect/>
          </a:stretch>
        </p:blipFill>
        <p:spPr>
          <a:xfrm>
            <a:off x="0" y="1265249"/>
            <a:ext cx="10865069" cy="3933832"/>
          </a:xfrm>
          <a:prstGeom prst="rect">
            <a:avLst/>
          </a:prstGeom>
        </p:spPr>
      </p:pic>
      <p:grpSp>
        <p:nvGrpSpPr>
          <p:cNvPr id="2072" name="Group 20"/>
          <p:cNvGrpSpPr>
            <a:grpSpLocks/>
          </p:cNvGrpSpPr>
          <p:nvPr/>
        </p:nvGrpSpPr>
        <p:grpSpPr bwMode="auto">
          <a:xfrm>
            <a:off x="58738" y="53975"/>
            <a:ext cx="192087" cy="182563"/>
            <a:chOff x="0" y="0"/>
            <a:chExt cx="191934" cy="182880"/>
          </a:xfrm>
        </p:grpSpPr>
      </p:grpSp>
      <p:grpSp>
        <p:nvGrpSpPr>
          <p:cNvPr id="2078" name="Group 74"/>
          <p:cNvGrpSpPr>
            <a:grpSpLocks/>
          </p:cNvGrpSpPr>
          <p:nvPr/>
        </p:nvGrpSpPr>
        <p:grpSpPr bwMode="auto">
          <a:xfrm>
            <a:off x="60325" y="68263"/>
            <a:ext cx="192088" cy="182562"/>
            <a:chOff x="0" y="0"/>
            <a:chExt cx="191934" cy="182880"/>
          </a:xfrm>
        </p:grpSpPr>
      </p:grpSp>
      <p:grpSp>
        <p:nvGrpSpPr>
          <p:cNvPr id="2075" name="Group 77"/>
          <p:cNvGrpSpPr>
            <a:grpSpLocks/>
          </p:cNvGrpSpPr>
          <p:nvPr/>
        </p:nvGrpSpPr>
        <p:grpSpPr bwMode="auto">
          <a:xfrm>
            <a:off x="133350" y="4763"/>
            <a:ext cx="88900" cy="228600"/>
            <a:chOff x="0" y="0"/>
            <a:chExt cx="88900" cy="228904"/>
          </a:xfrm>
        </p:grpSpPr>
      </p:grpSp>
      <p:grpSp>
        <p:nvGrpSpPr>
          <p:cNvPr id="2062" name="Group 26"/>
          <p:cNvGrpSpPr>
            <a:grpSpLocks/>
          </p:cNvGrpSpPr>
          <p:nvPr/>
        </p:nvGrpSpPr>
        <p:grpSpPr bwMode="auto">
          <a:xfrm>
            <a:off x="57150" y="31750"/>
            <a:ext cx="192088" cy="182563"/>
            <a:chOff x="0" y="0"/>
            <a:chExt cx="191934" cy="182880"/>
          </a:xfrm>
        </p:grpSpPr>
      </p:grpSp>
      <p:grpSp>
        <p:nvGrpSpPr>
          <p:cNvPr id="2065" name="Group 37"/>
          <p:cNvGrpSpPr>
            <a:grpSpLocks/>
          </p:cNvGrpSpPr>
          <p:nvPr/>
        </p:nvGrpSpPr>
        <p:grpSpPr bwMode="auto">
          <a:xfrm>
            <a:off x="63500" y="400050"/>
            <a:ext cx="192088" cy="182563"/>
            <a:chOff x="0" y="0"/>
            <a:chExt cx="191934" cy="182880"/>
          </a:xfrm>
        </p:grpSpPr>
      </p:grpSp>
      <p:grpSp>
        <p:nvGrpSpPr>
          <p:cNvPr id="2068" name="Group 87"/>
          <p:cNvGrpSpPr>
            <a:grpSpLocks/>
          </p:cNvGrpSpPr>
          <p:nvPr/>
        </p:nvGrpSpPr>
        <p:grpSpPr bwMode="auto">
          <a:xfrm>
            <a:off x="134938" y="23813"/>
            <a:ext cx="95250" cy="227012"/>
            <a:chOff x="0" y="0"/>
            <a:chExt cx="95250" cy="227828"/>
          </a:xfrm>
        </p:grpSpPr>
      </p:grpSp>
      <p:grpSp>
        <p:nvGrpSpPr>
          <p:cNvPr id="2058" name="Group 88"/>
          <p:cNvGrpSpPr>
            <a:grpSpLocks/>
          </p:cNvGrpSpPr>
          <p:nvPr/>
        </p:nvGrpSpPr>
        <p:grpSpPr bwMode="auto">
          <a:xfrm>
            <a:off x="138113" y="34925"/>
            <a:ext cx="95250" cy="231775"/>
            <a:chOff x="0" y="0"/>
            <a:chExt cx="95250" cy="231155"/>
          </a:xfrm>
        </p:grpSpPr>
      </p:grpSp>
      <p:grpSp>
        <p:nvGrpSpPr>
          <p:cNvPr id="2049" name="Group 43"/>
          <p:cNvGrpSpPr>
            <a:grpSpLocks/>
          </p:cNvGrpSpPr>
          <p:nvPr/>
        </p:nvGrpSpPr>
        <p:grpSpPr bwMode="auto">
          <a:xfrm>
            <a:off x="77788" y="-12700"/>
            <a:ext cx="192087" cy="182563"/>
            <a:chOff x="0" y="0"/>
            <a:chExt cx="191934" cy="182880"/>
          </a:xfrm>
        </p:grpSpPr>
      </p:grpSp>
      <p:grpSp>
        <p:nvGrpSpPr>
          <p:cNvPr id="2055" name="Group 71"/>
          <p:cNvGrpSpPr>
            <a:grpSpLocks/>
          </p:cNvGrpSpPr>
          <p:nvPr/>
        </p:nvGrpSpPr>
        <p:grpSpPr bwMode="auto">
          <a:xfrm>
            <a:off x="77788" y="47625"/>
            <a:ext cx="192087" cy="182563"/>
            <a:chOff x="0" y="0"/>
            <a:chExt cx="191934" cy="182880"/>
          </a:xfrm>
        </p:grpSpPr>
      </p:grpSp>
      <p:grpSp>
        <p:nvGrpSpPr>
          <p:cNvPr id="2052" name="Group 89"/>
          <p:cNvGrpSpPr>
            <a:grpSpLocks/>
          </p:cNvGrpSpPr>
          <p:nvPr/>
        </p:nvGrpSpPr>
        <p:grpSpPr bwMode="auto">
          <a:xfrm>
            <a:off x="133350" y="33338"/>
            <a:ext cx="95250" cy="231775"/>
            <a:chOff x="0" y="0"/>
            <a:chExt cx="95250" cy="231155"/>
          </a:xfrm>
        </p:grpSpPr>
      </p:grpSp>
      <p:sp>
        <p:nvSpPr>
          <p:cNvPr id="4" name="TextBox 3">
            <a:extLst>
              <a:ext uri="{FF2B5EF4-FFF2-40B4-BE49-F238E27FC236}">
                <a16:creationId xmlns:a16="http://schemas.microsoft.com/office/drawing/2014/main" id="{C0B6D936-5C51-4066-8248-39140DDEE6B2}"/>
              </a:ext>
            </a:extLst>
          </p:cNvPr>
          <p:cNvSpPr txBox="1"/>
          <p:nvPr/>
        </p:nvSpPr>
        <p:spPr>
          <a:xfrm>
            <a:off x="10177461" y="4995596"/>
            <a:ext cx="1495210" cy="646331"/>
          </a:xfrm>
          <a:prstGeom prst="rect">
            <a:avLst/>
          </a:prstGeom>
          <a:noFill/>
        </p:spPr>
        <p:txBody>
          <a:bodyPr wrap="square">
            <a:spAutoFit/>
          </a:bodyPr>
          <a:lstStyle/>
          <a:p>
            <a:r>
              <a:rPr lang="en-US" dirty="0"/>
              <a:t>Source: Tanvir et al. </a:t>
            </a:r>
            <a:r>
              <a:rPr lang="en-US" altLang="zh-CN" dirty="0"/>
              <a:t>(2020)</a:t>
            </a:r>
            <a:endParaRPr lang="en-US" dirty="0"/>
          </a:p>
        </p:txBody>
      </p:sp>
    </p:spTree>
    <p:extLst>
      <p:ext uri="{BB962C8B-B14F-4D97-AF65-F5344CB8AC3E}">
        <p14:creationId xmlns:p14="http://schemas.microsoft.com/office/powerpoint/2010/main" val="2419336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pPr algn="just"/>
            <a:r>
              <a:rPr lang="en-US" sz="2400" dirty="0"/>
              <a:t>Shared mobility may be able to address spatial inequality in areas with limited alternatives to private cars, but it needs incentives to locate shared mobility services in underserved areas (Shaheen et al., 2017)</a:t>
            </a:r>
          </a:p>
          <a:p>
            <a:pPr algn="just"/>
            <a:r>
              <a:rPr lang="en-US" sz="2400" dirty="0"/>
              <a:t>Large variation in the usage of TNCs among the population in different income groups</a:t>
            </a:r>
          </a:p>
          <a:p>
            <a:pPr lvl="1" algn="just"/>
            <a:r>
              <a:rPr lang="en-US" sz="2200" dirty="0"/>
              <a:t>According to the 2017 National Household Travel Survey (NHTS) in nine major metropolitan areas, people with annual household income more than $200,000 made 44 TNC trips per year, whereas people with annual household income less than $15,000 made only 6 TNC trips</a:t>
            </a:r>
          </a:p>
          <a:p>
            <a:pPr algn="just"/>
            <a:r>
              <a:rPr lang="en-US" sz="2400" dirty="0"/>
              <a:t>Shared mobility requires a certain population density to gain business success</a:t>
            </a:r>
          </a:p>
          <a:p>
            <a:pPr lvl="1" algn="just"/>
            <a:r>
              <a:rPr lang="en-US" sz="2200" dirty="0"/>
              <a:t>Ridesharing is only available (or efficient) in large cities, e.g. over 50 cities in the US for </a:t>
            </a:r>
            <a:r>
              <a:rPr lang="en-US" sz="2200" dirty="0" err="1"/>
              <a:t>UberPOOL</a:t>
            </a:r>
            <a:endParaRPr lang="en-US" sz="2200" dirty="0"/>
          </a:p>
          <a:p>
            <a:pPr lvl="1" algn="just"/>
            <a:r>
              <a:rPr lang="en-US" sz="2200" dirty="0"/>
              <a:t>Success of bike sharing and scooter sharing also need high-density communities</a:t>
            </a:r>
          </a:p>
          <a:p>
            <a:pPr lvl="1" algn="just"/>
            <a:endParaRPr lang="en-US" sz="22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sz="4400" b="1" dirty="0"/>
              <a:t>Equity Issues</a:t>
            </a:r>
            <a:endParaRPr lang="en-US" sz="4200" dirty="0"/>
          </a:p>
        </p:txBody>
      </p:sp>
    </p:spTree>
    <p:extLst>
      <p:ext uri="{BB962C8B-B14F-4D97-AF65-F5344CB8AC3E}">
        <p14:creationId xmlns:p14="http://schemas.microsoft.com/office/powerpoint/2010/main" val="1146748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Findings from </a:t>
            </a:r>
            <a:r>
              <a:rPr lang="en-US" dirty="0" err="1"/>
              <a:t>RideAustin</a:t>
            </a:r>
            <a:endParaRPr lang="en-US" sz="4200" dirty="0"/>
          </a:p>
        </p:txBody>
      </p:sp>
      <p:pic>
        <p:nvPicPr>
          <p:cNvPr id="5" name="Picture 4">
            <a:extLst>
              <a:ext uri="{FF2B5EF4-FFF2-40B4-BE49-F238E27FC236}">
                <a16:creationId xmlns:a16="http://schemas.microsoft.com/office/drawing/2014/main" id="{19DE4CA1-37DD-4257-AA56-42C24312E2D9}"/>
              </a:ext>
            </a:extLst>
          </p:cNvPr>
          <p:cNvPicPr>
            <a:picLocks noChangeAspect="1"/>
          </p:cNvPicPr>
          <p:nvPr/>
        </p:nvPicPr>
        <p:blipFill>
          <a:blip r:embed="rId3"/>
          <a:stretch>
            <a:fillRect/>
          </a:stretch>
        </p:blipFill>
        <p:spPr>
          <a:xfrm>
            <a:off x="5134673" y="1585219"/>
            <a:ext cx="6790910" cy="4621228"/>
          </a:xfrm>
          <a:prstGeom prst="rect">
            <a:avLst/>
          </a:prstGeom>
        </p:spPr>
      </p:pic>
      <p:sp>
        <p:nvSpPr>
          <p:cNvPr id="10" name="Content Placeholder 1">
            <a:extLst>
              <a:ext uri="{FF2B5EF4-FFF2-40B4-BE49-F238E27FC236}">
                <a16:creationId xmlns:a16="http://schemas.microsoft.com/office/drawing/2014/main" id="{60F53A3A-3E92-4D7F-8C3E-F3125ADE590C}"/>
              </a:ext>
            </a:extLst>
          </p:cNvPr>
          <p:cNvSpPr>
            <a:spLocks noGrp="1"/>
          </p:cNvSpPr>
          <p:nvPr>
            <p:ph idx="1"/>
          </p:nvPr>
        </p:nvSpPr>
        <p:spPr>
          <a:xfrm>
            <a:off x="816933" y="1585220"/>
            <a:ext cx="4185659" cy="4621227"/>
          </a:xfrm>
        </p:spPr>
        <p:txBody>
          <a:bodyPr>
            <a:normAutofit fontScale="92500" lnSpcReduction="20000"/>
          </a:bodyPr>
          <a:lstStyle/>
          <a:p>
            <a:pPr algn="just"/>
            <a:r>
              <a:rPr lang="en-US" sz="2600" dirty="0"/>
              <a:t>The net energy impact of</a:t>
            </a:r>
            <a:r>
              <a:rPr lang="zh-CN" altLang="en-US" sz="2600" dirty="0"/>
              <a:t> </a:t>
            </a:r>
            <a:r>
              <a:rPr lang="en-US" altLang="zh-CN" sz="2600" dirty="0"/>
              <a:t>TNCs</a:t>
            </a:r>
            <a:r>
              <a:rPr lang="en-US" sz="2600" dirty="0"/>
              <a:t> is a combination of:</a:t>
            </a:r>
          </a:p>
          <a:p>
            <a:pPr lvl="1"/>
            <a:r>
              <a:rPr lang="en-US" b="0" i="0" u="none" strike="noStrike" baseline="0" dirty="0">
                <a:latin typeface="AdvOT596495f2"/>
              </a:rPr>
              <a:t>Sharing rides</a:t>
            </a:r>
          </a:p>
          <a:p>
            <a:pPr lvl="1"/>
            <a:r>
              <a:rPr lang="en-US" b="0" i="0" u="none" strike="noStrike" baseline="0" dirty="0">
                <a:latin typeface="AdvOT596495f2"/>
              </a:rPr>
              <a:t>More fuel-e</a:t>
            </a:r>
            <a:r>
              <a:rPr lang="en-US" b="0" i="0" u="none" strike="noStrike" baseline="0" dirty="0">
                <a:latin typeface="AdvOT596495f2+fb"/>
              </a:rPr>
              <a:t>ffi</a:t>
            </a:r>
            <a:r>
              <a:rPr lang="en-US" b="0" i="0" u="none" strike="noStrike" baseline="0" dirty="0">
                <a:latin typeface="AdvOT596495f2"/>
              </a:rPr>
              <a:t>cient vehicles</a:t>
            </a:r>
          </a:p>
          <a:p>
            <a:pPr lvl="1"/>
            <a:r>
              <a:rPr lang="en-US" b="0" i="0" u="none" strike="noStrike" baseline="0" dirty="0">
                <a:latin typeface="AdvOT596495f2"/>
              </a:rPr>
              <a:t>Commute deadheading</a:t>
            </a:r>
          </a:p>
          <a:p>
            <a:pPr lvl="1"/>
            <a:r>
              <a:rPr lang="en-US" b="0" i="0" u="none" strike="noStrike" baseline="0" dirty="0">
                <a:latin typeface="AdvOT596495f2"/>
              </a:rPr>
              <a:t>Between-ride deadheading </a:t>
            </a:r>
          </a:p>
          <a:p>
            <a:pPr lvl="1"/>
            <a:r>
              <a:rPr lang="en-US" b="0" i="0" u="none" strike="noStrike" baseline="0" dirty="0">
                <a:latin typeface="AdvOT596495f2"/>
              </a:rPr>
              <a:t>Modal shift Estimated</a:t>
            </a:r>
            <a:endParaRPr lang="en-US" dirty="0"/>
          </a:p>
          <a:p>
            <a:pPr algn="just"/>
            <a:r>
              <a:rPr lang="en-US" sz="2600" dirty="0"/>
              <a:t>Relative to the distance with passengers, </a:t>
            </a:r>
            <a:r>
              <a:rPr lang="en-US" sz="2600" dirty="0" err="1"/>
              <a:t>RideAustin</a:t>
            </a:r>
            <a:r>
              <a:rPr lang="en-US" sz="2600" dirty="0"/>
              <a:t> drivers traveled 21% more miles just to reach passengers after accepting the request</a:t>
            </a:r>
          </a:p>
          <a:p>
            <a:pPr algn="just"/>
            <a:r>
              <a:rPr lang="en-US" sz="2600" dirty="0"/>
              <a:t>They took 55% more miles between the end of a ride and the start of the </a:t>
            </a:r>
            <a:r>
              <a:rPr lang="en-US" sz="2600"/>
              <a:t>next ride</a:t>
            </a:r>
            <a:endParaRPr lang="en-US" sz="1800" dirty="0"/>
          </a:p>
        </p:txBody>
      </p:sp>
      <p:sp>
        <p:nvSpPr>
          <p:cNvPr id="12" name="TextBox 11">
            <a:extLst>
              <a:ext uri="{FF2B5EF4-FFF2-40B4-BE49-F238E27FC236}">
                <a16:creationId xmlns:a16="http://schemas.microsoft.com/office/drawing/2014/main" id="{2F99C969-DF9B-4FFD-96DC-B46EFCBAA2BB}"/>
              </a:ext>
            </a:extLst>
          </p:cNvPr>
          <p:cNvSpPr txBox="1"/>
          <p:nvPr/>
        </p:nvSpPr>
        <p:spPr>
          <a:xfrm>
            <a:off x="8277827" y="6273178"/>
            <a:ext cx="3075973" cy="373655"/>
          </a:xfrm>
          <a:prstGeom prst="rect">
            <a:avLst/>
          </a:prstGeom>
          <a:noFill/>
        </p:spPr>
        <p:txBody>
          <a:bodyPr wrap="square">
            <a:spAutoFit/>
          </a:bodyPr>
          <a:lstStyle/>
          <a:p>
            <a:r>
              <a:rPr lang="en-US" dirty="0"/>
              <a:t>Source: Wenzel et al.</a:t>
            </a:r>
            <a:r>
              <a:rPr lang="zh-CN" altLang="en-US" dirty="0"/>
              <a:t> </a:t>
            </a:r>
            <a:r>
              <a:rPr lang="en-US" altLang="zh-CN" dirty="0"/>
              <a:t>(2019)</a:t>
            </a:r>
            <a:endParaRPr lang="en-US" dirty="0"/>
          </a:p>
        </p:txBody>
      </p:sp>
    </p:spTree>
    <p:extLst>
      <p:ext uri="{BB962C8B-B14F-4D97-AF65-F5344CB8AC3E}">
        <p14:creationId xmlns:p14="http://schemas.microsoft.com/office/powerpoint/2010/main" val="2684366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Findings from POLARIS</a:t>
            </a:r>
            <a:endParaRPr lang="en-US" sz="4200" dirty="0"/>
          </a:p>
        </p:txBody>
      </p:sp>
      <p:pic>
        <p:nvPicPr>
          <p:cNvPr id="7" name="Picture 6">
            <a:extLst>
              <a:ext uri="{FF2B5EF4-FFF2-40B4-BE49-F238E27FC236}">
                <a16:creationId xmlns:a16="http://schemas.microsoft.com/office/drawing/2014/main" id="{026DF30F-E274-4F08-82C4-447EF1059CE5}"/>
              </a:ext>
            </a:extLst>
          </p:cNvPr>
          <p:cNvPicPr>
            <a:picLocks noChangeAspect="1"/>
          </p:cNvPicPr>
          <p:nvPr/>
        </p:nvPicPr>
        <p:blipFill>
          <a:blip r:embed="rId3"/>
          <a:stretch>
            <a:fillRect/>
          </a:stretch>
        </p:blipFill>
        <p:spPr>
          <a:xfrm>
            <a:off x="1980619" y="2228381"/>
            <a:ext cx="8493117" cy="4564375"/>
          </a:xfrm>
          <a:prstGeom prst="rect">
            <a:avLst/>
          </a:prstGeom>
        </p:spPr>
      </p:pic>
      <p:pic>
        <p:nvPicPr>
          <p:cNvPr id="8" name="Picture 7">
            <a:extLst>
              <a:ext uri="{FF2B5EF4-FFF2-40B4-BE49-F238E27FC236}">
                <a16:creationId xmlns:a16="http://schemas.microsoft.com/office/drawing/2014/main" id="{44A0F4FC-B399-4925-A90D-6B7C2CADE19F}"/>
              </a:ext>
            </a:extLst>
          </p:cNvPr>
          <p:cNvPicPr>
            <a:picLocks noChangeAspect="1"/>
          </p:cNvPicPr>
          <p:nvPr/>
        </p:nvPicPr>
        <p:blipFill rotWithShape="1">
          <a:blip r:embed="rId4"/>
          <a:srcRect t="1" b="34783"/>
          <a:stretch/>
        </p:blipFill>
        <p:spPr>
          <a:xfrm>
            <a:off x="6075680" y="20321"/>
            <a:ext cx="6096000" cy="1696719"/>
          </a:xfrm>
          <a:prstGeom prst="rect">
            <a:avLst/>
          </a:prstGeom>
          <a:ln w="38100">
            <a:solidFill>
              <a:schemeClr val="tx1"/>
            </a:solidFill>
          </a:ln>
        </p:spPr>
      </p:pic>
      <p:sp>
        <p:nvSpPr>
          <p:cNvPr id="12" name="TextBox 11">
            <a:extLst>
              <a:ext uri="{FF2B5EF4-FFF2-40B4-BE49-F238E27FC236}">
                <a16:creationId xmlns:a16="http://schemas.microsoft.com/office/drawing/2014/main" id="{B34961BA-075C-4996-BB91-79030E41F3DF}"/>
              </a:ext>
            </a:extLst>
          </p:cNvPr>
          <p:cNvSpPr txBox="1"/>
          <p:nvPr/>
        </p:nvSpPr>
        <p:spPr>
          <a:xfrm>
            <a:off x="10564986" y="4229489"/>
            <a:ext cx="1495210" cy="646331"/>
          </a:xfrm>
          <a:prstGeom prst="rect">
            <a:avLst/>
          </a:prstGeom>
          <a:noFill/>
        </p:spPr>
        <p:txBody>
          <a:bodyPr wrap="square">
            <a:spAutoFit/>
          </a:bodyPr>
          <a:lstStyle/>
          <a:p>
            <a:r>
              <a:rPr lang="en-US" dirty="0"/>
              <a:t>Source: Auld </a:t>
            </a:r>
            <a:r>
              <a:rPr lang="en-US" altLang="zh-CN" dirty="0"/>
              <a:t>(2020)</a:t>
            </a:r>
            <a:endParaRPr lang="en-US" dirty="0"/>
          </a:p>
        </p:txBody>
      </p:sp>
      <p:sp>
        <p:nvSpPr>
          <p:cNvPr id="14" name="TextBox 13">
            <a:extLst>
              <a:ext uri="{FF2B5EF4-FFF2-40B4-BE49-F238E27FC236}">
                <a16:creationId xmlns:a16="http://schemas.microsoft.com/office/drawing/2014/main" id="{18DBE5AE-2F5D-4212-986F-75DBEAC24548}"/>
              </a:ext>
            </a:extLst>
          </p:cNvPr>
          <p:cNvSpPr txBox="1"/>
          <p:nvPr/>
        </p:nvSpPr>
        <p:spPr>
          <a:xfrm>
            <a:off x="363605" y="1311999"/>
            <a:ext cx="5863573" cy="769441"/>
          </a:xfrm>
          <a:prstGeom prst="rect">
            <a:avLst/>
          </a:prstGeom>
          <a:noFill/>
        </p:spPr>
        <p:txBody>
          <a:bodyPr wrap="square">
            <a:spAutoFit/>
          </a:bodyPr>
          <a:lstStyle/>
          <a:p>
            <a:r>
              <a:rPr lang="en-US" sz="2200" dirty="0"/>
              <a:t>POLARIS is an agent-based modeling framework designed by Argonne National Laboratory </a:t>
            </a:r>
          </a:p>
        </p:txBody>
      </p:sp>
    </p:spTree>
    <p:extLst>
      <p:ext uri="{BB962C8B-B14F-4D97-AF65-F5344CB8AC3E}">
        <p14:creationId xmlns:p14="http://schemas.microsoft.com/office/powerpoint/2010/main" val="2794904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Findings from BEAM</a:t>
            </a:r>
            <a:endParaRPr lang="en-US" sz="4200" dirty="0"/>
          </a:p>
        </p:txBody>
      </p:sp>
      <p:pic>
        <p:nvPicPr>
          <p:cNvPr id="6" name="Picture 5">
            <a:extLst>
              <a:ext uri="{FF2B5EF4-FFF2-40B4-BE49-F238E27FC236}">
                <a16:creationId xmlns:a16="http://schemas.microsoft.com/office/drawing/2014/main" id="{DED106A9-B9C7-4FE4-8C8C-8FB2616A2ABF}"/>
              </a:ext>
            </a:extLst>
          </p:cNvPr>
          <p:cNvPicPr>
            <a:picLocks noChangeAspect="1"/>
          </p:cNvPicPr>
          <p:nvPr/>
        </p:nvPicPr>
        <p:blipFill>
          <a:blip r:embed="rId3"/>
          <a:stretch>
            <a:fillRect/>
          </a:stretch>
        </p:blipFill>
        <p:spPr>
          <a:xfrm>
            <a:off x="1601424" y="2377440"/>
            <a:ext cx="9226313" cy="4269393"/>
          </a:xfrm>
          <a:prstGeom prst="rect">
            <a:avLst/>
          </a:prstGeom>
        </p:spPr>
      </p:pic>
      <p:pic>
        <p:nvPicPr>
          <p:cNvPr id="4" name="Picture 3">
            <a:extLst>
              <a:ext uri="{FF2B5EF4-FFF2-40B4-BE49-F238E27FC236}">
                <a16:creationId xmlns:a16="http://schemas.microsoft.com/office/drawing/2014/main" id="{C238816A-E8CC-4DA0-8B85-C360E9C90336}"/>
              </a:ext>
            </a:extLst>
          </p:cNvPr>
          <p:cNvPicPr>
            <a:picLocks noChangeAspect="1"/>
          </p:cNvPicPr>
          <p:nvPr/>
        </p:nvPicPr>
        <p:blipFill>
          <a:blip r:embed="rId4"/>
          <a:stretch>
            <a:fillRect/>
          </a:stretch>
        </p:blipFill>
        <p:spPr>
          <a:xfrm>
            <a:off x="6075680" y="20320"/>
            <a:ext cx="6096000" cy="2601657"/>
          </a:xfrm>
          <a:prstGeom prst="rect">
            <a:avLst/>
          </a:prstGeom>
          <a:ln w="38100">
            <a:solidFill>
              <a:schemeClr val="tx1"/>
            </a:solidFill>
          </a:ln>
        </p:spPr>
      </p:pic>
      <p:sp>
        <p:nvSpPr>
          <p:cNvPr id="11" name="TextBox 10">
            <a:extLst>
              <a:ext uri="{FF2B5EF4-FFF2-40B4-BE49-F238E27FC236}">
                <a16:creationId xmlns:a16="http://schemas.microsoft.com/office/drawing/2014/main" id="{A689ED05-BC88-46D9-9EDA-38C77629A90E}"/>
              </a:ext>
            </a:extLst>
          </p:cNvPr>
          <p:cNvSpPr txBox="1"/>
          <p:nvPr/>
        </p:nvSpPr>
        <p:spPr>
          <a:xfrm>
            <a:off x="363605" y="1311999"/>
            <a:ext cx="6096001" cy="1107996"/>
          </a:xfrm>
          <a:prstGeom prst="rect">
            <a:avLst/>
          </a:prstGeom>
          <a:noFill/>
        </p:spPr>
        <p:txBody>
          <a:bodyPr wrap="square">
            <a:spAutoFit/>
          </a:bodyPr>
          <a:lstStyle/>
          <a:p>
            <a:r>
              <a:rPr lang="en-US" sz="2200" dirty="0"/>
              <a:t>BEAM, developed by Lawrence Berkeley National Laboratory, extends </a:t>
            </a:r>
            <a:r>
              <a:rPr lang="en-US" sz="2200" dirty="0" err="1"/>
              <a:t>MATSim</a:t>
            </a:r>
            <a:r>
              <a:rPr lang="en-US" sz="2200" dirty="0"/>
              <a:t> to enable powerful and scalable analysis of transportation systems.</a:t>
            </a:r>
          </a:p>
        </p:txBody>
      </p:sp>
      <p:sp>
        <p:nvSpPr>
          <p:cNvPr id="5" name="TextBox 4">
            <a:extLst>
              <a:ext uri="{FF2B5EF4-FFF2-40B4-BE49-F238E27FC236}">
                <a16:creationId xmlns:a16="http://schemas.microsoft.com/office/drawing/2014/main" id="{80EE27E7-3821-4FE9-B89D-035307AB54D9}"/>
              </a:ext>
            </a:extLst>
          </p:cNvPr>
          <p:cNvSpPr txBox="1"/>
          <p:nvPr/>
        </p:nvSpPr>
        <p:spPr>
          <a:xfrm>
            <a:off x="10799769" y="4229489"/>
            <a:ext cx="1392231" cy="923330"/>
          </a:xfrm>
          <a:prstGeom prst="rect">
            <a:avLst/>
          </a:prstGeom>
          <a:noFill/>
        </p:spPr>
        <p:txBody>
          <a:bodyPr wrap="square">
            <a:spAutoFit/>
          </a:bodyPr>
          <a:lstStyle/>
          <a:p>
            <a:r>
              <a:rPr lang="en-US" dirty="0"/>
              <a:t>Source: </a:t>
            </a:r>
            <a:r>
              <a:rPr lang="en-US" altLang="zh-CN" dirty="0"/>
              <a:t>Needell (2020)</a:t>
            </a:r>
            <a:endParaRPr lang="en-US" dirty="0"/>
          </a:p>
        </p:txBody>
      </p:sp>
    </p:spTree>
    <p:extLst>
      <p:ext uri="{BB962C8B-B14F-4D97-AF65-F5344CB8AC3E}">
        <p14:creationId xmlns:p14="http://schemas.microsoft.com/office/powerpoint/2010/main" val="940102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Discussion</a:t>
            </a:r>
          </a:p>
        </p:txBody>
      </p:sp>
      <p:sp>
        <p:nvSpPr>
          <p:cNvPr id="4" name="Content Placeholder 3">
            <a:extLst>
              <a:ext uri="{FF2B5EF4-FFF2-40B4-BE49-F238E27FC236}">
                <a16:creationId xmlns:a16="http://schemas.microsoft.com/office/drawing/2014/main" id="{0EC5CF43-0EE1-4AC4-9A36-1CF5761FF0C6}"/>
              </a:ext>
            </a:extLst>
          </p:cNvPr>
          <p:cNvSpPr>
            <a:spLocks noGrp="1"/>
          </p:cNvSpPr>
          <p:nvPr>
            <p:ph idx="1"/>
          </p:nvPr>
        </p:nvSpPr>
        <p:spPr/>
        <p:txBody>
          <a:bodyPr>
            <a:normAutofit/>
          </a:bodyPr>
          <a:lstStyle/>
          <a:p>
            <a:r>
              <a:rPr lang="en-US" dirty="0"/>
              <a:t>Shared your experience with shared mobility, e.g. TNC, ridesharing, car sharing, bike sharing …</a:t>
            </a:r>
          </a:p>
          <a:p>
            <a:endParaRPr lang="en-US" dirty="0"/>
          </a:p>
          <a:p>
            <a:r>
              <a:rPr lang="en-US" dirty="0"/>
              <a:t>Do you think </a:t>
            </a:r>
            <a:r>
              <a:rPr lang="en-US" sz="2800" dirty="0"/>
              <a:t>TNCs reduce the emissions or increase the emissions in your city?</a:t>
            </a:r>
            <a:endParaRPr lang="en-US" dirty="0"/>
          </a:p>
          <a:p>
            <a:endParaRPr lang="en-US" dirty="0"/>
          </a:p>
          <a:p>
            <a:r>
              <a:rPr lang="en-US" dirty="0"/>
              <a:t>What are the potential policies/regulations to guide the development of shared mobility in an eco-friendlier way?</a:t>
            </a:r>
          </a:p>
        </p:txBody>
      </p:sp>
    </p:spTree>
    <p:extLst>
      <p:ext uri="{BB962C8B-B14F-4D97-AF65-F5344CB8AC3E}">
        <p14:creationId xmlns:p14="http://schemas.microsoft.com/office/powerpoint/2010/main" val="3565711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
        <p:nvSpPr>
          <p:cNvPr id="6" name="Content Placeholder 3">
            <a:extLst>
              <a:ext uri="{FF2B5EF4-FFF2-40B4-BE49-F238E27FC236}">
                <a16:creationId xmlns:a16="http://schemas.microsoft.com/office/drawing/2014/main" id="{34737CA7-8630-49C1-A358-91D9FDF11A80}"/>
              </a:ext>
            </a:extLst>
          </p:cNvPr>
          <p:cNvSpPr>
            <a:spLocks noGrp="1"/>
          </p:cNvSpPr>
          <p:nvPr>
            <p:ph idx="1"/>
          </p:nvPr>
        </p:nvSpPr>
        <p:spPr>
          <a:xfrm>
            <a:off x="816935" y="1585220"/>
            <a:ext cx="10515600" cy="5151246"/>
          </a:xfrm>
        </p:spPr>
        <p:txBody>
          <a:bodyPr>
            <a:normAutofit lnSpcReduction="10000"/>
          </a:bodyPr>
          <a:lstStyle/>
          <a:p>
            <a:r>
              <a:rPr lang="en-US" altLang="zh-CN" sz="2400" dirty="0"/>
              <a:t>High uncertainty in technology deployment and emission impact</a:t>
            </a:r>
          </a:p>
          <a:p>
            <a:pPr lvl="1"/>
            <a:r>
              <a:rPr lang="en-US" sz="2200" dirty="0"/>
              <a:t>What shared mobility model may succeed in business?</a:t>
            </a:r>
          </a:p>
          <a:p>
            <a:pPr lvl="1"/>
            <a:r>
              <a:rPr lang="en-US" altLang="zh-CN" sz="2200" dirty="0"/>
              <a:t>Synergy with electrification, connectivity and automation</a:t>
            </a:r>
            <a:endParaRPr lang="en-US" sz="2200" dirty="0"/>
          </a:p>
          <a:p>
            <a:pPr lvl="1"/>
            <a:r>
              <a:rPr lang="en-US" altLang="zh-CN" sz="2200" dirty="0"/>
              <a:t>Change in travel behavior</a:t>
            </a:r>
          </a:p>
          <a:p>
            <a:pPr lvl="1"/>
            <a:r>
              <a:rPr lang="en-US" sz="2200" dirty="0"/>
              <a:t>Potential policy and its impact</a:t>
            </a:r>
          </a:p>
          <a:p>
            <a:r>
              <a:rPr lang="en-US" altLang="zh-CN" sz="2400" dirty="0"/>
              <a:t>Approaches to evaluate the impact of shared mobility </a:t>
            </a:r>
          </a:p>
          <a:p>
            <a:pPr lvl="1"/>
            <a:r>
              <a:rPr lang="en-US" altLang="zh-CN" sz="2200" dirty="0"/>
              <a:t>Survey from travelers</a:t>
            </a:r>
          </a:p>
          <a:p>
            <a:pPr lvl="1"/>
            <a:r>
              <a:rPr lang="en-US" altLang="zh-CN" sz="2200" dirty="0"/>
              <a:t>Data analysis from existing shared mobility program</a:t>
            </a:r>
          </a:p>
          <a:p>
            <a:pPr lvl="1"/>
            <a:r>
              <a:rPr lang="en-US" sz="2200" dirty="0"/>
              <a:t>Agent-based models to simulate the technology and behavior</a:t>
            </a:r>
            <a:endParaRPr lang="en-US" altLang="zh-CN" sz="2400" dirty="0"/>
          </a:p>
          <a:p>
            <a:r>
              <a:rPr lang="en-US" altLang="zh-CN" sz="2400" dirty="0"/>
              <a:t>Reduce emissions from shared mobility applications</a:t>
            </a:r>
          </a:p>
          <a:p>
            <a:pPr lvl="1"/>
            <a:r>
              <a:rPr lang="en-US" altLang="zh-CN" sz="2200" dirty="0"/>
              <a:t>Better ridesharing matching</a:t>
            </a:r>
          </a:p>
          <a:p>
            <a:pPr lvl="1"/>
            <a:r>
              <a:rPr lang="en-US" altLang="zh-CN" sz="2200" dirty="0"/>
              <a:t>Fleet electrification</a:t>
            </a:r>
          </a:p>
          <a:p>
            <a:pPr lvl="1"/>
            <a:r>
              <a:rPr lang="en-US" sz="2200" dirty="0"/>
              <a:t>Shared autonomous fleet</a:t>
            </a:r>
          </a:p>
          <a:p>
            <a:pPr lvl="1"/>
            <a:r>
              <a:rPr lang="en-US" sz="2200" dirty="0"/>
              <a:t>Synergy with public transit systems</a:t>
            </a:r>
          </a:p>
        </p:txBody>
      </p:sp>
    </p:spTree>
    <p:extLst>
      <p:ext uri="{BB962C8B-B14F-4D97-AF65-F5344CB8AC3E}">
        <p14:creationId xmlns:p14="http://schemas.microsoft.com/office/powerpoint/2010/main" val="923254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0746174" cy="4771129"/>
          </a:xfrm>
        </p:spPr>
        <p:txBody>
          <a:bodyPr>
            <a:normAutofit/>
          </a:bodyPr>
          <a:lstStyle/>
          <a:p>
            <a:pPr algn="just"/>
            <a:r>
              <a:rPr lang="en-US" altLang="zh-CN" dirty="0"/>
              <a:t>Shared mobility makes travel more convenient, but the system-level impact (including emission and exposure) may have high uncertainty.</a:t>
            </a:r>
          </a:p>
          <a:p>
            <a:pPr algn="just"/>
            <a:r>
              <a:rPr lang="en-US" dirty="0"/>
              <a:t>TNCs are the early-adopters of cleaner vehicle technology, but may increase exposure time and VMT.</a:t>
            </a:r>
          </a:p>
          <a:p>
            <a:pPr algn="just"/>
            <a:r>
              <a:rPr lang="en-US" altLang="zh-CN" dirty="0"/>
              <a:t>Ridesharing vs. deadheading is the major challenge in solving the VMT issue in current on-demand mobility services.</a:t>
            </a:r>
          </a:p>
          <a:p>
            <a:pPr algn="just"/>
            <a:r>
              <a:rPr lang="en-US" sz="2800" dirty="0"/>
              <a:t>Shared autonomous fleet is a key technology in the future to solve the </a:t>
            </a:r>
            <a:r>
              <a:rPr lang="en-US" altLang="zh-CN" dirty="0"/>
              <a:t>emission and exposure issues in transportation system.</a:t>
            </a:r>
            <a:endParaRPr lang="en-US" sz="2800" dirty="0"/>
          </a:p>
          <a:p>
            <a:pPr algn="just"/>
            <a:endParaRPr lang="en-US" altLang="zh-CN"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0515600" cy="5061613"/>
          </a:xfrm>
        </p:spPr>
        <p:txBody>
          <a:bodyPr>
            <a:noAutofit/>
          </a:bodyPr>
          <a:lstStyle/>
          <a:p>
            <a:pPr>
              <a:spcBef>
                <a:spcPts val="600"/>
              </a:spcBef>
            </a:pPr>
            <a:r>
              <a:rPr lang="en-US" sz="2400" dirty="0"/>
              <a:t>CUV: crossover utility vehicle </a:t>
            </a:r>
          </a:p>
          <a:p>
            <a:pPr>
              <a:spcBef>
                <a:spcPts val="600"/>
              </a:spcBef>
            </a:pPr>
            <a:r>
              <a:rPr lang="en-US" sz="2400" dirty="0"/>
              <a:t>NHTS: National Household Travel Survey </a:t>
            </a:r>
          </a:p>
          <a:p>
            <a:pPr>
              <a:spcBef>
                <a:spcPts val="600"/>
              </a:spcBef>
            </a:pPr>
            <a:r>
              <a:rPr lang="en-US" sz="2400" dirty="0"/>
              <a:t>TNC: transport network companies </a:t>
            </a:r>
          </a:p>
          <a:p>
            <a:pPr>
              <a:spcBef>
                <a:spcPts val="600"/>
              </a:spcBef>
            </a:pPr>
            <a:r>
              <a:rPr lang="en-US" sz="2400" dirty="0"/>
              <a:t>VMT: vehicle miles traveled</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spTree>
    <p:extLst>
      <p:ext uri="{BB962C8B-B14F-4D97-AF65-F5344CB8AC3E}">
        <p14:creationId xmlns:p14="http://schemas.microsoft.com/office/powerpoint/2010/main" val="1573085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7501" y="177302"/>
            <a:ext cx="10893566" cy="931207"/>
          </a:xfrm>
        </p:spPr>
        <p:txBody>
          <a:bodyPr>
            <a:noAutofit/>
          </a:bodyPr>
          <a:lstStyle/>
          <a:p>
            <a:r>
              <a:rPr lang="en-US" sz="4000" dirty="0"/>
              <a:t>Lecture #5</a:t>
            </a:r>
            <a:r>
              <a:rPr lang="en-US" altLang="zh-CN" sz="4000" dirty="0"/>
              <a:t>5</a:t>
            </a:r>
            <a:r>
              <a:rPr lang="en-US" sz="4000" dirty="0"/>
              <a:t>: Alternative and Emerging Technologies—Shared Mobility</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9" y="2459504"/>
            <a:ext cx="10298723" cy="2308324"/>
          </a:xfrm>
          <a:prstGeom prst="rect">
            <a:avLst/>
          </a:prstGeom>
          <a:noFill/>
        </p:spPr>
        <p:txBody>
          <a:bodyPr wrap="square" rtlCol="0">
            <a:spAutoFit/>
          </a:bodyPr>
          <a:lstStyle/>
          <a:p>
            <a:pPr algn="ctr"/>
            <a:r>
              <a:rPr lang="en-US" sz="2400" b="1" dirty="0"/>
              <a:t>Peng Hao</a:t>
            </a:r>
          </a:p>
          <a:p>
            <a:pPr algn="ctr"/>
            <a:r>
              <a:rPr lang="en-US" sz="2400" b="1" dirty="0"/>
              <a:t>Center for Environmental Research &amp; Technology</a:t>
            </a:r>
          </a:p>
          <a:p>
            <a:pPr algn="ctr"/>
            <a:r>
              <a:rPr lang="en-US" sz="2400" b="1" dirty="0"/>
              <a:t>University of California, Riverside</a:t>
            </a:r>
          </a:p>
          <a:p>
            <a:pPr algn="ctr"/>
            <a:r>
              <a:rPr lang="en-US" sz="2400" b="1" dirty="0"/>
              <a:t>Contact information: </a:t>
            </a:r>
            <a:r>
              <a:rPr lang="en-US" sz="2400" b="1" dirty="0">
                <a:hlinkClick r:id="rId3"/>
              </a:rPr>
              <a:t>haop@cert.ucr.edu</a:t>
            </a:r>
            <a:r>
              <a:rPr lang="en-US" sz="2400" b="1" dirty="0"/>
              <a:t>, 951-781-5777</a:t>
            </a:r>
          </a:p>
          <a:p>
            <a:pPr algn="ctr"/>
            <a:r>
              <a:rPr lang="en-US" sz="2400" b="1" dirty="0">
                <a:solidFill>
                  <a:srgbClr val="000000"/>
                </a:solidFill>
                <a:latin typeface="Calibri" panose="020F0502020204030204" pitchFamily="34" charset="0"/>
                <a:ea typeface="Times New Roman" panose="02020603050405020304" pitchFamily="18" charset="0"/>
              </a:rPr>
              <a:t>The author declares that there is no conflict of interest</a:t>
            </a:r>
            <a:endParaRPr lang="en-US" sz="2400" b="1" dirty="0"/>
          </a:p>
          <a:p>
            <a:pPr algn="ctr"/>
            <a:r>
              <a:rPr lang="en-US" sz="2400" b="1" dirty="0"/>
              <a:t>Lecture Track(s): TT</a:t>
            </a:r>
            <a:endParaRPr lang="en-US" sz="24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0515600" cy="5061613"/>
          </a:xfrm>
        </p:spPr>
        <p:txBody>
          <a:bodyPr>
            <a:noAutofit/>
          </a:bodyPr>
          <a:lstStyle/>
          <a:p>
            <a:pPr algn="just">
              <a:lnSpc>
                <a:spcPct val="107000"/>
              </a:lnSpc>
              <a:spcBef>
                <a:spcPts val="0"/>
              </a:spcBef>
              <a:spcAft>
                <a:spcPts val="300"/>
              </a:spcAft>
            </a:pPr>
            <a:r>
              <a:rPr lang="en-US" sz="1150" dirty="0">
                <a:effectLst/>
                <a:latin typeface="Times New Roman" panose="02020603050405020304" pitchFamily="18" charset="0"/>
                <a:ea typeface="Calibri" panose="020F0502020204030204" pitchFamily="34" charset="0"/>
              </a:rPr>
              <a:t>Alonso-Mora, J., Samaranayake, S., </a:t>
            </a:r>
            <a:r>
              <a:rPr lang="en-US" sz="1150" dirty="0" err="1">
                <a:effectLst/>
                <a:latin typeface="Times New Roman" panose="02020603050405020304" pitchFamily="18" charset="0"/>
                <a:ea typeface="Calibri" panose="020F0502020204030204" pitchFamily="34" charset="0"/>
              </a:rPr>
              <a:t>Wallar</a:t>
            </a:r>
            <a:r>
              <a:rPr lang="en-US" sz="1150" dirty="0">
                <a:effectLst/>
                <a:latin typeface="Times New Roman" panose="02020603050405020304" pitchFamily="18" charset="0"/>
                <a:ea typeface="Calibri" panose="020F0502020204030204" pitchFamily="34" charset="0"/>
              </a:rPr>
              <a:t>, A., </a:t>
            </a:r>
            <a:r>
              <a:rPr lang="en-US" sz="1150" dirty="0" err="1">
                <a:effectLst/>
                <a:latin typeface="Times New Roman" panose="02020603050405020304" pitchFamily="18" charset="0"/>
                <a:ea typeface="Calibri" panose="020F0502020204030204" pitchFamily="34" charset="0"/>
              </a:rPr>
              <a:t>Frazzoli</a:t>
            </a:r>
            <a:r>
              <a:rPr lang="en-US" sz="1150" dirty="0">
                <a:effectLst/>
                <a:latin typeface="Times New Roman" panose="02020603050405020304" pitchFamily="18" charset="0"/>
                <a:ea typeface="Calibri" panose="020F0502020204030204" pitchFamily="34" charset="0"/>
              </a:rPr>
              <a:t>, E., &amp; Rus, D. (2017). On-demand high-capacity ride-sharing via dynamic trip-vehicle assignment. </a:t>
            </a:r>
            <a:r>
              <a:rPr lang="en-US" sz="1150" i="1" dirty="0">
                <a:effectLst/>
                <a:latin typeface="Times New Roman" panose="02020603050405020304" pitchFamily="18" charset="0"/>
                <a:ea typeface="Calibri" panose="020F0502020204030204" pitchFamily="34" charset="0"/>
              </a:rPr>
              <a:t>Proceedings of the National Academy of Sciences</a:t>
            </a:r>
            <a:r>
              <a:rPr lang="en-US" sz="1150" dirty="0">
                <a:effectLst/>
                <a:latin typeface="Times New Roman" panose="02020603050405020304" pitchFamily="18" charset="0"/>
                <a:ea typeface="Calibri" panose="020F0502020204030204" pitchFamily="34" charset="0"/>
              </a:rPr>
              <a:t>, 114(3), 462-467.</a:t>
            </a:r>
          </a:p>
          <a:p>
            <a:pPr algn="just">
              <a:lnSpc>
                <a:spcPct val="107000"/>
              </a:lnSpc>
              <a:spcBef>
                <a:spcPts val="0"/>
              </a:spcBef>
              <a:spcAft>
                <a:spcPts val="300"/>
              </a:spcAft>
            </a:pPr>
            <a:r>
              <a:rPr lang="en-US" altLang="zh-CN" sz="1150" dirty="0">
                <a:solidFill>
                  <a:srgbClr val="222222"/>
                </a:solidFill>
                <a:latin typeface="Times New Roman" panose="02020603050405020304" pitchFamily="18" charset="0"/>
                <a:ea typeface="SimSun" panose="02010600030101010101" pitchFamily="2" charset="-122"/>
              </a:rPr>
              <a:t>Auld, J. (2020). Simulation Model Results for Energy and Mobility Impact of Behavioral Scenarios in POLARIS. 2020 DOE VTO Annual Merit Review. https://www.energy.gov/sites/prod/files/2020/06/f75/eems078_auld_2020_o_4.27.20_249PM_LR.pdf. Accessed on Aug 30, 2020.</a:t>
            </a:r>
            <a:endParaRPr lang="en-US" sz="1150" dirty="0">
              <a:effectLst/>
              <a:latin typeface="Times New Roman" panose="02020603050405020304" pitchFamily="18" charset="0"/>
              <a:ea typeface="SimSun" panose="02010600030101010101" pitchFamily="2" charset="-122"/>
            </a:endParaRPr>
          </a:p>
          <a:p>
            <a:pPr algn="just">
              <a:lnSpc>
                <a:spcPct val="107000"/>
              </a:lnSpc>
              <a:spcBef>
                <a:spcPts val="0"/>
              </a:spcBef>
              <a:spcAft>
                <a:spcPts val="300"/>
              </a:spcAft>
            </a:pPr>
            <a:r>
              <a:rPr lang="en-US" sz="1150" dirty="0">
                <a:solidFill>
                  <a:srgbClr val="222222"/>
                </a:solidFill>
                <a:effectLst/>
                <a:latin typeface="Times New Roman" panose="02020603050405020304" pitchFamily="18" charset="0"/>
                <a:ea typeface="Calibri" panose="020F0502020204030204" pitchFamily="34" charset="0"/>
              </a:rPr>
              <a:t>Bischoff, J., &amp; </a:t>
            </a:r>
            <a:r>
              <a:rPr lang="en-US" sz="1150" dirty="0" err="1">
                <a:solidFill>
                  <a:srgbClr val="222222"/>
                </a:solidFill>
                <a:effectLst/>
                <a:latin typeface="Times New Roman" panose="02020603050405020304" pitchFamily="18" charset="0"/>
                <a:ea typeface="Calibri" panose="020F0502020204030204" pitchFamily="34" charset="0"/>
              </a:rPr>
              <a:t>Maciejewski</a:t>
            </a:r>
            <a:r>
              <a:rPr lang="en-US" sz="1150" dirty="0">
                <a:solidFill>
                  <a:srgbClr val="222222"/>
                </a:solidFill>
                <a:effectLst/>
                <a:latin typeface="Times New Roman" panose="02020603050405020304" pitchFamily="18" charset="0"/>
                <a:ea typeface="Calibri" panose="020F0502020204030204" pitchFamily="34" charset="0"/>
              </a:rPr>
              <a:t>, M. (2016). Simulation of city-wide replacement of private cars with autonomous taxis in Berlin. </a:t>
            </a:r>
            <a:r>
              <a:rPr lang="en-US" sz="1150" i="1" dirty="0">
                <a:solidFill>
                  <a:srgbClr val="222222"/>
                </a:solidFill>
                <a:effectLst/>
                <a:latin typeface="Times New Roman" panose="02020603050405020304" pitchFamily="18" charset="0"/>
                <a:ea typeface="Calibri" panose="020F0502020204030204" pitchFamily="34" charset="0"/>
              </a:rPr>
              <a:t>Procedia computer science</a:t>
            </a:r>
            <a:r>
              <a:rPr lang="en-US" sz="1150" dirty="0">
                <a:solidFill>
                  <a:srgbClr val="222222"/>
                </a:solidFill>
                <a:effectLst/>
                <a:latin typeface="Times New Roman" panose="02020603050405020304" pitchFamily="18" charset="0"/>
                <a:ea typeface="Calibri" panose="020F0502020204030204" pitchFamily="34" charset="0"/>
              </a:rPr>
              <a:t>, </a:t>
            </a:r>
            <a:r>
              <a:rPr lang="en-US" sz="1150" i="1" dirty="0">
                <a:solidFill>
                  <a:srgbClr val="222222"/>
                </a:solidFill>
                <a:effectLst/>
                <a:latin typeface="Times New Roman" panose="02020603050405020304" pitchFamily="18" charset="0"/>
                <a:ea typeface="Calibri" panose="020F0502020204030204" pitchFamily="34" charset="0"/>
              </a:rPr>
              <a:t>83</a:t>
            </a:r>
            <a:r>
              <a:rPr lang="en-US" sz="1150" dirty="0">
                <a:solidFill>
                  <a:srgbClr val="222222"/>
                </a:solidFill>
                <a:effectLst/>
                <a:latin typeface="Times New Roman" panose="02020603050405020304" pitchFamily="18" charset="0"/>
                <a:ea typeface="Calibri" panose="020F0502020204030204" pitchFamily="34" charset="0"/>
              </a:rPr>
              <a:t>, 237-244.</a:t>
            </a:r>
          </a:p>
          <a:p>
            <a:pPr algn="just">
              <a:lnSpc>
                <a:spcPct val="107000"/>
              </a:lnSpc>
              <a:spcBef>
                <a:spcPts val="0"/>
              </a:spcBef>
              <a:spcAft>
                <a:spcPts val="300"/>
              </a:spcAft>
            </a:pPr>
            <a:r>
              <a:rPr lang="en-US" sz="1150" dirty="0">
                <a:solidFill>
                  <a:srgbClr val="222222"/>
                </a:solidFill>
                <a:effectLst/>
                <a:latin typeface="Times New Roman" panose="02020603050405020304" pitchFamily="18" charset="0"/>
                <a:ea typeface="Calibri" panose="020F0502020204030204" pitchFamily="34" charset="0"/>
              </a:rPr>
              <a:t>Castiglione, J., Cooper, D., Sana, B., Tischler, D., Chang, T., Erhardt, G., Roy, S., Chen, M., &amp; </a:t>
            </a:r>
            <a:r>
              <a:rPr lang="en-US" sz="1150" dirty="0" err="1">
                <a:solidFill>
                  <a:srgbClr val="222222"/>
                </a:solidFill>
                <a:effectLst/>
                <a:latin typeface="Times New Roman" panose="02020603050405020304" pitchFamily="18" charset="0"/>
                <a:ea typeface="Calibri" panose="020F0502020204030204" pitchFamily="34" charset="0"/>
              </a:rPr>
              <a:t>Mucci</a:t>
            </a:r>
            <a:r>
              <a:rPr lang="en-US" sz="1150" dirty="0">
                <a:solidFill>
                  <a:srgbClr val="222222"/>
                </a:solidFill>
                <a:effectLst/>
                <a:latin typeface="Times New Roman" panose="02020603050405020304" pitchFamily="18" charset="0"/>
                <a:ea typeface="Calibri" panose="020F0502020204030204" pitchFamily="34" charset="0"/>
              </a:rPr>
              <a:t>, A. (2018, October). TNCs &amp; congestion. Draft report, San Francisco County Transportation Authority.</a:t>
            </a:r>
            <a:endParaRPr lang="en-US" sz="1150" dirty="0">
              <a:effectLst/>
              <a:latin typeface="Times New Roman" panose="02020603050405020304" pitchFamily="18" charset="0"/>
              <a:ea typeface="SimSun" panose="02010600030101010101" pitchFamily="2" charset="-122"/>
            </a:endParaRPr>
          </a:p>
          <a:p>
            <a:pPr algn="just">
              <a:lnSpc>
                <a:spcPct val="107000"/>
              </a:lnSpc>
              <a:spcBef>
                <a:spcPts val="0"/>
              </a:spcBef>
              <a:spcAft>
                <a:spcPts val="300"/>
              </a:spcAft>
            </a:pPr>
            <a:r>
              <a:rPr lang="en-US" sz="1150" dirty="0" err="1">
                <a:solidFill>
                  <a:srgbClr val="222222"/>
                </a:solidFill>
                <a:effectLst/>
                <a:latin typeface="Times New Roman" panose="02020603050405020304" pitchFamily="18" charset="0"/>
                <a:ea typeface="Calibri" panose="020F0502020204030204" pitchFamily="34" charset="0"/>
              </a:rPr>
              <a:t>Clewlow</a:t>
            </a:r>
            <a:r>
              <a:rPr lang="en-US" sz="1150" dirty="0">
                <a:solidFill>
                  <a:srgbClr val="222222"/>
                </a:solidFill>
                <a:effectLst/>
                <a:latin typeface="Times New Roman" panose="02020603050405020304" pitchFamily="18" charset="0"/>
                <a:ea typeface="Calibri" panose="020F0502020204030204" pitchFamily="34" charset="0"/>
              </a:rPr>
              <a:t>, R. R., &amp; Mishra, G. S. (2017). Disruptive transportation: The adoption, utilization, and impacts of ride-hailing in the United States. </a:t>
            </a:r>
            <a:r>
              <a:rPr lang="en-US" sz="1150" i="1" dirty="0">
                <a:solidFill>
                  <a:srgbClr val="222222"/>
                </a:solidFill>
                <a:effectLst/>
                <a:latin typeface="Times New Roman" panose="02020603050405020304" pitchFamily="18" charset="0"/>
                <a:ea typeface="Calibri" panose="020F0502020204030204" pitchFamily="34" charset="0"/>
              </a:rPr>
              <a:t>University of California, Davis, Institute of Transportation Studies, Davis, CA, Research Report UCD-ITS-RR-17-07</a:t>
            </a:r>
            <a:r>
              <a:rPr lang="en-US" sz="1150" dirty="0">
                <a:solidFill>
                  <a:srgbClr val="222222"/>
                </a:solidFill>
                <a:effectLst/>
                <a:latin typeface="Times New Roman" panose="02020603050405020304" pitchFamily="18" charset="0"/>
                <a:ea typeface="Calibri" panose="020F0502020204030204" pitchFamily="34" charset="0"/>
              </a:rPr>
              <a:t>.</a:t>
            </a:r>
          </a:p>
          <a:p>
            <a:pPr algn="just">
              <a:lnSpc>
                <a:spcPct val="107000"/>
              </a:lnSpc>
              <a:spcBef>
                <a:spcPts val="0"/>
              </a:spcBef>
              <a:spcAft>
                <a:spcPts val="300"/>
              </a:spcAft>
            </a:pPr>
            <a:r>
              <a:rPr lang="en-US" sz="1150" dirty="0">
                <a:solidFill>
                  <a:srgbClr val="222222"/>
                </a:solidFill>
                <a:effectLst/>
                <a:latin typeface="Times New Roman" panose="02020603050405020304" pitchFamily="18" charset="0"/>
                <a:ea typeface="Calibri" panose="020F0502020204030204" pitchFamily="34" charset="0"/>
              </a:rPr>
              <a:t>Hall, J. D., </a:t>
            </a:r>
            <a:r>
              <a:rPr lang="en-US" sz="1150" dirty="0" err="1">
                <a:solidFill>
                  <a:srgbClr val="222222"/>
                </a:solidFill>
                <a:effectLst/>
                <a:latin typeface="Times New Roman" panose="02020603050405020304" pitchFamily="18" charset="0"/>
                <a:ea typeface="Calibri" panose="020F0502020204030204" pitchFamily="34" charset="0"/>
              </a:rPr>
              <a:t>Palsson</a:t>
            </a:r>
            <a:r>
              <a:rPr lang="en-US" sz="1150" dirty="0">
                <a:solidFill>
                  <a:srgbClr val="222222"/>
                </a:solidFill>
                <a:effectLst/>
                <a:latin typeface="Times New Roman" panose="02020603050405020304" pitchFamily="18" charset="0"/>
                <a:ea typeface="Calibri" panose="020F0502020204030204" pitchFamily="34" charset="0"/>
              </a:rPr>
              <a:t>, C., &amp; Price, J. (2018). Is Uber a substitute or complement for public transit?. </a:t>
            </a:r>
            <a:r>
              <a:rPr lang="en-US" sz="1150" i="1" dirty="0">
                <a:solidFill>
                  <a:srgbClr val="222222"/>
                </a:solidFill>
                <a:effectLst/>
                <a:latin typeface="Times New Roman" panose="02020603050405020304" pitchFamily="18" charset="0"/>
                <a:ea typeface="Calibri" panose="020F0502020204030204" pitchFamily="34" charset="0"/>
              </a:rPr>
              <a:t>Journal of Urban Economics</a:t>
            </a:r>
            <a:r>
              <a:rPr lang="en-US" sz="1150" dirty="0">
                <a:solidFill>
                  <a:srgbClr val="222222"/>
                </a:solidFill>
                <a:effectLst/>
                <a:latin typeface="Times New Roman" panose="02020603050405020304" pitchFamily="18" charset="0"/>
                <a:ea typeface="Calibri" panose="020F0502020204030204" pitchFamily="34" charset="0"/>
              </a:rPr>
              <a:t>, </a:t>
            </a:r>
            <a:r>
              <a:rPr lang="en-US" sz="1150" i="1" dirty="0">
                <a:solidFill>
                  <a:srgbClr val="222222"/>
                </a:solidFill>
                <a:effectLst/>
                <a:latin typeface="Times New Roman" panose="02020603050405020304" pitchFamily="18" charset="0"/>
                <a:ea typeface="Calibri" panose="020F0502020204030204" pitchFamily="34" charset="0"/>
              </a:rPr>
              <a:t>108</a:t>
            </a:r>
            <a:r>
              <a:rPr lang="en-US" sz="1150" dirty="0">
                <a:solidFill>
                  <a:srgbClr val="222222"/>
                </a:solidFill>
                <a:effectLst/>
                <a:latin typeface="Times New Roman" panose="02020603050405020304" pitchFamily="18" charset="0"/>
                <a:ea typeface="Calibri" panose="020F0502020204030204" pitchFamily="34" charset="0"/>
              </a:rPr>
              <a:t>, 36-50.</a:t>
            </a:r>
          </a:p>
          <a:p>
            <a:pPr algn="just">
              <a:lnSpc>
                <a:spcPct val="107000"/>
              </a:lnSpc>
              <a:spcBef>
                <a:spcPts val="0"/>
              </a:spcBef>
              <a:spcAft>
                <a:spcPts val="300"/>
              </a:spcAft>
            </a:pPr>
            <a:r>
              <a:rPr lang="en-US" sz="1150" dirty="0" err="1">
                <a:solidFill>
                  <a:srgbClr val="222222"/>
                </a:solidFill>
                <a:effectLst/>
                <a:latin typeface="Times New Roman" panose="02020603050405020304" pitchFamily="18" charset="0"/>
                <a:ea typeface="Calibri" panose="020F0502020204030204" pitchFamily="34" charset="0"/>
              </a:rPr>
              <a:t>Henao</a:t>
            </a:r>
            <a:r>
              <a:rPr lang="en-US" sz="1150" dirty="0">
                <a:solidFill>
                  <a:srgbClr val="222222"/>
                </a:solidFill>
                <a:effectLst/>
                <a:latin typeface="Times New Roman" panose="02020603050405020304" pitchFamily="18" charset="0"/>
                <a:ea typeface="Calibri" panose="020F0502020204030204" pitchFamily="34" charset="0"/>
              </a:rPr>
              <a:t>, A., &amp; Marshall, W. E. (2018). The impact of ride-hailing on vehicle miles traveled. </a:t>
            </a:r>
            <a:r>
              <a:rPr lang="en-US" sz="1150" i="1" dirty="0">
                <a:solidFill>
                  <a:srgbClr val="222222"/>
                </a:solidFill>
                <a:effectLst/>
                <a:latin typeface="Times New Roman" panose="02020603050405020304" pitchFamily="18" charset="0"/>
                <a:ea typeface="Calibri" panose="020F0502020204030204" pitchFamily="34" charset="0"/>
              </a:rPr>
              <a:t>Transportation</a:t>
            </a:r>
            <a:r>
              <a:rPr lang="en-US" sz="1150" dirty="0">
                <a:solidFill>
                  <a:srgbClr val="222222"/>
                </a:solidFill>
                <a:effectLst/>
                <a:latin typeface="Times New Roman" panose="02020603050405020304" pitchFamily="18" charset="0"/>
                <a:ea typeface="Calibri" panose="020F0502020204030204" pitchFamily="34" charset="0"/>
              </a:rPr>
              <a:t>, 1-22.</a:t>
            </a:r>
            <a:endParaRPr lang="en-US" sz="1150" dirty="0">
              <a:effectLst/>
              <a:latin typeface="Times New Roman" panose="02020603050405020304" pitchFamily="18" charset="0"/>
              <a:ea typeface="SimSun" panose="02010600030101010101" pitchFamily="2" charset="-122"/>
            </a:endParaRPr>
          </a:p>
          <a:p>
            <a:pPr algn="just">
              <a:lnSpc>
                <a:spcPct val="107000"/>
              </a:lnSpc>
              <a:spcBef>
                <a:spcPts val="0"/>
              </a:spcBef>
              <a:spcAft>
                <a:spcPts val="300"/>
              </a:spcAft>
            </a:pPr>
            <a:r>
              <a:rPr lang="en-US" sz="1150" dirty="0">
                <a:solidFill>
                  <a:srgbClr val="222222"/>
                </a:solidFill>
                <a:effectLst/>
                <a:latin typeface="Times New Roman" panose="02020603050405020304" pitchFamily="18" charset="0"/>
                <a:ea typeface="Calibri" panose="020F0502020204030204" pitchFamily="34" charset="0"/>
              </a:rPr>
              <a:t>Hu, L., Dong, J., Lin, Z., &amp; Yang, J. (2018). Analyzing battery electric vehicle feasibility from taxi travel patterns: The case study of New York City, USA. </a:t>
            </a:r>
            <a:r>
              <a:rPr lang="en-US" sz="1150" i="1" dirty="0">
                <a:solidFill>
                  <a:srgbClr val="222222"/>
                </a:solidFill>
                <a:effectLst/>
                <a:latin typeface="Times New Roman" panose="02020603050405020304" pitchFamily="18" charset="0"/>
                <a:ea typeface="Calibri" panose="020F0502020204030204" pitchFamily="34" charset="0"/>
              </a:rPr>
              <a:t>Transportation Research Part C: Emerging Technologies</a:t>
            </a:r>
            <a:r>
              <a:rPr lang="en-US" sz="1150" dirty="0">
                <a:solidFill>
                  <a:srgbClr val="222222"/>
                </a:solidFill>
                <a:effectLst/>
                <a:latin typeface="Times New Roman" panose="02020603050405020304" pitchFamily="18" charset="0"/>
                <a:ea typeface="Calibri" panose="020F0502020204030204" pitchFamily="34" charset="0"/>
              </a:rPr>
              <a:t>, </a:t>
            </a:r>
            <a:r>
              <a:rPr lang="en-US" sz="1150" i="1" dirty="0">
                <a:solidFill>
                  <a:srgbClr val="222222"/>
                </a:solidFill>
                <a:effectLst/>
                <a:latin typeface="Times New Roman" panose="02020603050405020304" pitchFamily="18" charset="0"/>
                <a:ea typeface="Calibri" panose="020F0502020204030204" pitchFamily="34" charset="0"/>
              </a:rPr>
              <a:t>87</a:t>
            </a:r>
            <a:r>
              <a:rPr lang="en-US" sz="1150" dirty="0">
                <a:solidFill>
                  <a:srgbClr val="222222"/>
                </a:solidFill>
                <a:effectLst/>
                <a:latin typeface="Times New Roman" panose="02020603050405020304" pitchFamily="18" charset="0"/>
                <a:ea typeface="Calibri" panose="020F0502020204030204" pitchFamily="34" charset="0"/>
              </a:rPr>
              <a:t>, 91-104.</a:t>
            </a:r>
          </a:p>
          <a:p>
            <a:pPr algn="just">
              <a:lnSpc>
                <a:spcPct val="107000"/>
              </a:lnSpc>
              <a:spcBef>
                <a:spcPts val="0"/>
              </a:spcBef>
              <a:spcAft>
                <a:spcPts val="300"/>
              </a:spcAft>
            </a:pPr>
            <a:r>
              <a:rPr lang="en-US" sz="1150" dirty="0" err="1">
                <a:solidFill>
                  <a:srgbClr val="222222"/>
                </a:solidFill>
                <a:effectLst/>
                <a:latin typeface="Times New Roman" panose="02020603050405020304" pitchFamily="18" charset="0"/>
                <a:ea typeface="Calibri" panose="020F0502020204030204" pitchFamily="34" charset="0"/>
              </a:rPr>
              <a:t>Komanduri</a:t>
            </a:r>
            <a:r>
              <a:rPr lang="en-US" sz="1150" dirty="0">
                <a:solidFill>
                  <a:srgbClr val="222222"/>
                </a:solidFill>
                <a:effectLst/>
                <a:latin typeface="Times New Roman" panose="02020603050405020304" pitchFamily="18" charset="0"/>
                <a:ea typeface="Calibri" panose="020F0502020204030204" pitchFamily="34" charset="0"/>
              </a:rPr>
              <a:t>, A., </a:t>
            </a:r>
            <a:r>
              <a:rPr lang="en-US" sz="1150" dirty="0" err="1">
                <a:solidFill>
                  <a:srgbClr val="222222"/>
                </a:solidFill>
                <a:effectLst/>
                <a:latin typeface="Times New Roman" panose="02020603050405020304" pitchFamily="18" charset="0"/>
                <a:ea typeface="Calibri" panose="020F0502020204030204" pitchFamily="34" charset="0"/>
              </a:rPr>
              <a:t>Wafa</a:t>
            </a:r>
            <a:r>
              <a:rPr lang="en-US" sz="1150" dirty="0">
                <a:solidFill>
                  <a:srgbClr val="222222"/>
                </a:solidFill>
                <a:effectLst/>
                <a:latin typeface="Times New Roman" panose="02020603050405020304" pitchFamily="18" charset="0"/>
                <a:ea typeface="Calibri" panose="020F0502020204030204" pitchFamily="34" charset="0"/>
              </a:rPr>
              <a:t>, Z., </a:t>
            </a:r>
            <a:r>
              <a:rPr lang="en-US" sz="1150" dirty="0" err="1">
                <a:solidFill>
                  <a:srgbClr val="222222"/>
                </a:solidFill>
                <a:effectLst/>
                <a:latin typeface="Times New Roman" panose="02020603050405020304" pitchFamily="18" charset="0"/>
                <a:ea typeface="Calibri" panose="020F0502020204030204" pitchFamily="34" charset="0"/>
              </a:rPr>
              <a:t>Proussaloglou</a:t>
            </a:r>
            <a:r>
              <a:rPr lang="en-US" sz="1150" dirty="0">
                <a:solidFill>
                  <a:srgbClr val="222222"/>
                </a:solidFill>
                <a:effectLst/>
                <a:latin typeface="Times New Roman" panose="02020603050405020304" pitchFamily="18" charset="0"/>
                <a:ea typeface="Calibri" panose="020F0502020204030204" pitchFamily="34" charset="0"/>
              </a:rPr>
              <a:t>, K., &amp; Jacobs, S. (2018). Assessing the impact of app-based ride share systems in an urban context: Findings from Austin. </a:t>
            </a:r>
            <a:r>
              <a:rPr lang="en-US" sz="1150" i="1" dirty="0">
                <a:solidFill>
                  <a:srgbClr val="222222"/>
                </a:solidFill>
                <a:effectLst/>
                <a:latin typeface="Times New Roman" panose="02020603050405020304" pitchFamily="18" charset="0"/>
                <a:ea typeface="Calibri" panose="020F0502020204030204" pitchFamily="34" charset="0"/>
              </a:rPr>
              <a:t>Transportation Research Record</a:t>
            </a:r>
            <a:r>
              <a:rPr lang="en-US" sz="1150" dirty="0">
                <a:solidFill>
                  <a:srgbClr val="222222"/>
                </a:solidFill>
                <a:effectLst/>
                <a:latin typeface="Times New Roman" panose="02020603050405020304" pitchFamily="18" charset="0"/>
                <a:ea typeface="Calibri" panose="020F0502020204030204" pitchFamily="34" charset="0"/>
              </a:rPr>
              <a:t>, </a:t>
            </a:r>
            <a:r>
              <a:rPr lang="en-US" sz="1150" i="1" dirty="0">
                <a:solidFill>
                  <a:srgbClr val="222222"/>
                </a:solidFill>
                <a:effectLst/>
                <a:latin typeface="Times New Roman" panose="02020603050405020304" pitchFamily="18" charset="0"/>
                <a:ea typeface="Calibri" panose="020F0502020204030204" pitchFamily="34" charset="0"/>
              </a:rPr>
              <a:t>2672</a:t>
            </a:r>
            <a:r>
              <a:rPr lang="en-US" sz="1150" dirty="0">
                <a:solidFill>
                  <a:srgbClr val="222222"/>
                </a:solidFill>
                <a:effectLst/>
                <a:latin typeface="Times New Roman" panose="02020603050405020304" pitchFamily="18" charset="0"/>
                <a:ea typeface="Calibri" panose="020F0502020204030204" pitchFamily="34" charset="0"/>
              </a:rPr>
              <a:t>(7), 34-46.</a:t>
            </a:r>
          </a:p>
          <a:p>
            <a:pPr algn="just">
              <a:lnSpc>
                <a:spcPct val="107000"/>
              </a:lnSpc>
              <a:spcBef>
                <a:spcPts val="0"/>
              </a:spcBef>
              <a:spcAft>
                <a:spcPts val="300"/>
              </a:spcAft>
            </a:pPr>
            <a:r>
              <a:rPr lang="en-US" altLang="zh-CN" sz="1150" dirty="0">
                <a:solidFill>
                  <a:srgbClr val="222222"/>
                </a:solidFill>
                <a:latin typeface="Times New Roman" panose="02020603050405020304" pitchFamily="18" charset="0"/>
                <a:ea typeface="SimSun" panose="02010600030101010101" pitchFamily="2" charset="-122"/>
              </a:rPr>
              <a:t>Needell, Z. (2020). Integrated Mesoscale Urban Systems Modeling with Behavior, Energy, Autonomy, and Mobility model. 2020 DOE VTO Annual Merit Review. https://www.energy.gov/sites/prod/files/2020/06/f75/eems011_needell_2020_o_4.29.20_506PM_JL.pdf. Accessed on Aug 30, 2020.</a:t>
            </a:r>
            <a:endParaRPr lang="en-US" sz="1150" dirty="0">
              <a:effectLst/>
              <a:latin typeface="Times New Roman" panose="02020603050405020304" pitchFamily="18" charset="0"/>
              <a:ea typeface="SimSun" panose="02010600030101010101" pitchFamily="2" charset="-122"/>
            </a:endParaRPr>
          </a:p>
          <a:p>
            <a:pPr algn="just">
              <a:spcBef>
                <a:spcPts val="0"/>
              </a:spcBef>
              <a:spcAft>
                <a:spcPts val="300"/>
              </a:spcAft>
            </a:pPr>
            <a:r>
              <a:rPr lang="en-US" sz="1150" dirty="0">
                <a:effectLst/>
                <a:latin typeface="Times New Roman" panose="02020603050405020304" pitchFamily="18" charset="0"/>
                <a:ea typeface="SimSun" panose="02010600030101010101" pitchFamily="2" charset="-122"/>
              </a:rPr>
              <a:t>Schaller, B. (2018). Making Congestion Pricing Work for Traffic and Transit in New York City. Schaller Consulting.</a:t>
            </a:r>
          </a:p>
          <a:p>
            <a:pPr algn="just">
              <a:lnSpc>
                <a:spcPct val="107000"/>
              </a:lnSpc>
              <a:spcBef>
                <a:spcPts val="0"/>
              </a:spcBef>
              <a:spcAft>
                <a:spcPts val="300"/>
              </a:spcAft>
            </a:pPr>
            <a:r>
              <a:rPr lang="en-US" sz="1150" dirty="0" err="1">
                <a:solidFill>
                  <a:srgbClr val="222222"/>
                </a:solidFill>
                <a:effectLst/>
                <a:latin typeface="Times New Roman" panose="02020603050405020304" pitchFamily="18" charset="0"/>
                <a:ea typeface="Calibri" panose="020F0502020204030204" pitchFamily="34" charset="0"/>
              </a:rPr>
              <a:t>Shaheen</a:t>
            </a:r>
            <a:r>
              <a:rPr lang="en-US" sz="1150" dirty="0">
                <a:solidFill>
                  <a:srgbClr val="222222"/>
                </a:solidFill>
                <a:effectLst/>
                <a:latin typeface="Times New Roman" panose="02020603050405020304" pitchFamily="18" charset="0"/>
                <a:ea typeface="Calibri" panose="020F0502020204030204" pitchFamily="34" charset="0"/>
              </a:rPr>
              <a:t>, S. Bell, C., Cohen, A., </a:t>
            </a:r>
            <a:r>
              <a:rPr lang="en-US" sz="1150" dirty="0" err="1">
                <a:solidFill>
                  <a:srgbClr val="222222"/>
                </a:solidFill>
                <a:effectLst/>
                <a:latin typeface="Times New Roman" panose="02020603050405020304" pitchFamily="18" charset="0"/>
                <a:ea typeface="Calibri" panose="020F0502020204030204" pitchFamily="34" charset="0"/>
              </a:rPr>
              <a:t>Yelchuru</a:t>
            </a:r>
            <a:r>
              <a:rPr lang="en-US" sz="1150" dirty="0">
                <a:solidFill>
                  <a:srgbClr val="222222"/>
                </a:solidFill>
                <a:effectLst/>
                <a:latin typeface="Times New Roman" panose="02020603050405020304" pitchFamily="18" charset="0"/>
                <a:ea typeface="Calibri" panose="020F0502020204030204" pitchFamily="34" charset="0"/>
              </a:rPr>
              <a:t>, B. (2017). Travel Behavior: Shared Mobility and Transportation Equity. Federal Highway Administration report PL-18-007. </a:t>
            </a:r>
            <a:endParaRPr lang="en-US" sz="1150" dirty="0">
              <a:effectLst/>
              <a:latin typeface="Times New Roman" panose="02020603050405020304" pitchFamily="18" charset="0"/>
              <a:ea typeface="SimSun" panose="02010600030101010101" pitchFamily="2" charset="-122"/>
            </a:endParaRPr>
          </a:p>
          <a:p>
            <a:pPr algn="just">
              <a:lnSpc>
                <a:spcPct val="107000"/>
              </a:lnSpc>
              <a:spcBef>
                <a:spcPts val="0"/>
              </a:spcBef>
              <a:spcAft>
                <a:spcPts val="300"/>
              </a:spcAft>
            </a:pPr>
            <a:r>
              <a:rPr lang="en-US" sz="1150" dirty="0" err="1">
                <a:solidFill>
                  <a:srgbClr val="222222"/>
                </a:solidFill>
                <a:effectLst/>
                <a:latin typeface="Times New Roman" panose="02020603050405020304" pitchFamily="18" charset="0"/>
                <a:ea typeface="Calibri" panose="020F0502020204030204" pitchFamily="34" charset="0"/>
              </a:rPr>
              <a:t>Shaheen</a:t>
            </a:r>
            <a:r>
              <a:rPr lang="en-US" sz="1150" dirty="0">
                <a:solidFill>
                  <a:srgbClr val="222222"/>
                </a:solidFill>
                <a:effectLst/>
                <a:latin typeface="Times New Roman" panose="02020603050405020304" pitchFamily="18" charset="0"/>
                <a:ea typeface="Calibri" panose="020F0502020204030204" pitchFamily="34" charset="0"/>
              </a:rPr>
              <a:t>, S. Cohen, A., Randolph, M., Farrar, E., Davis, R., Nichols, A. (2019). Shared Mobility Policy Playbook. Caltrans report. Retrieved from https://escholarship.org/uc/item/9678b4xs</a:t>
            </a:r>
            <a:r>
              <a:rPr lang="en-US" sz="1150" dirty="0">
                <a:effectLst/>
                <a:latin typeface="Times New Roman" panose="02020603050405020304" pitchFamily="18" charset="0"/>
                <a:ea typeface="Calibri" panose="020F0502020204030204" pitchFamily="34" charset="0"/>
              </a:rPr>
              <a:t>Wenzel, T., </a:t>
            </a:r>
            <a:r>
              <a:rPr lang="en-US" sz="1150" dirty="0" err="1">
                <a:effectLst/>
                <a:latin typeface="Times New Roman" panose="02020603050405020304" pitchFamily="18" charset="0"/>
                <a:ea typeface="Calibri" panose="020F0502020204030204" pitchFamily="34" charset="0"/>
              </a:rPr>
              <a:t>Rames</a:t>
            </a:r>
            <a:r>
              <a:rPr lang="en-US" sz="1150" dirty="0">
                <a:effectLst/>
                <a:latin typeface="Times New Roman" panose="02020603050405020304" pitchFamily="18" charset="0"/>
                <a:ea typeface="Calibri" panose="020F0502020204030204" pitchFamily="34" charset="0"/>
              </a:rPr>
              <a:t>, C., </a:t>
            </a:r>
            <a:r>
              <a:rPr lang="en-US" sz="1150" dirty="0" err="1">
                <a:effectLst/>
                <a:latin typeface="Times New Roman" panose="02020603050405020304" pitchFamily="18" charset="0"/>
                <a:ea typeface="Calibri" panose="020F0502020204030204" pitchFamily="34" charset="0"/>
              </a:rPr>
              <a:t>Kontou</a:t>
            </a:r>
            <a:r>
              <a:rPr lang="en-US" sz="1150" dirty="0">
                <a:effectLst/>
                <a:latin typeface="Times New Roman" panose="02020603050405020304" pitchFamily="18" charset="0"/>
                <a:ea typeface="Calibri" panose="020F0502020204030204" pitchFamily="34" charset="0"/>
              </a:rPr>
              <a:t>, E., &amp; </a:t>
            </a:r>
            <a:r>
              <a:rPr lang="en-US" sz="1150" dirty="0" err="1">
                <a:effectLst/>
                <a:latin typeface="Times New Roman" panose="02020603050405020304" pitchFamily="18" charset="0"/>
                <a:ea typeface="Calibri" panose="020F0502020204030204" pitchFamily="34" charset="0"/>
              </a:rPr>
              <a:t>Henao</a:t>
            </a:r>
            <a:r>
              <a:rPr lang="en-US" sz="1150" dirty="0">
                <a:effectLst/>
                <a:latin typeface="Times New Roman" panose="02020603050405020304" pitchFamily="18" charset="0"/>
                <a:ea typeface="Calibri" panose="020F0502020204030204" pitchFamily="34" charset="0"/>
              </a:rPr>
              <a:t>, A. (2019). Travel and energy implications of </a:t>
            </a:r>
            <a:r>
              <a:rPr lang="en-US" sz="1150" dirty="0" err="1">
                <a:effectLst/>
                <a:latin typeface="Times New Roman" panose="02020603050405020304" pitchFamily="18" charset="0"/>
                <a:ea typeface="Calibri" panose="020F0502020204030204" pitchFamily="34" charset="0"/>
              </a:rPr>
              <a:t>ridesourcing</a:t>
            </a:r>
            <a:r>
              <a:rPr lang="en-US" sz="1150" dirty="0">
                <a:effectLst/>
                <a:latin typeface="Times New Roman" panose="02020603050405020304" pitchFamily="18" charset="0"/>
                <a:ea typeface="Calibri" panose="020F0502020204030204" pitchFamily="34" charset="0"/>
              </a:rPr>
              <a:t> service in Austin, Texas. Transportation Research Part D: Transport and Environment, 70, 18-34.</a:t>
            </a:r>
            <a:endParaRPr lang="en-US" sz="1150" dirty="0">
              <a:effectLst/>
              <a:latin typeface="Times New Roman" panose="02020603050405020304" pitchFamily="18" charset="0"/>
              <a:ea typeface="SimSun" panose="02010600030101010101" pitchFamily="2" charset="-122"/>
            </a:endParaRPr>
          </a:p>
          <a:p>
            <a:pPr algn="just">
              <a:lnSpc>
                <a:spcPct val="107000"/>
              </a:lnSpc>
              <a:spcBef>
                <a:spcPts val="0"/>
              </a:spcBef>
              <a:spcAft>
                <a:spcPts val="300"/>
              </a:spcAft>
            </a:pPr>
            <a:r>
              <a:rPr lang="en-US" sz="1150" dirty="0">
                <a:solidFill>
                  <a:srgbClr val="222222"/>
                </a:solidFill>
                <a:effectLst/>
                <a:latin typeface="Times New Roman" panose="02020603050405020304" pitchFamily="18" charset="0"/>
                <a:ea typeface="Calibri" panose="020F0502020204030204" pitchFamily="34" charset="0"/>
              </a:rPr>
              <a:t>Xu, Z., Yin, Y., &amp; Ye, J. (2019). On the supply curve of ride-hailing systems. </a:t>
            </a:r>
            <a:r>
              <a:rPr lang="en-US" sz="1150" i="1" dirty="0">
                <a:solidFill>
                  <a:srgbClr val="222222"/>
                </a:solidFill>
                <a:effectLst/>
                <a:latin typeface="Times New Roman" panose="02020603050405020304" pitchFamily="18" charset="0"/>
                <a:ea typeface="Calibri" panose="020F0502020204030204" pitchFamily="34" charset="0"/>
              </a:rPr>
              <a:t>Transportation Research Part B: Methodological</a:t>
            </a:r>
            <a:r>
              <a:rPr lang="en-US" sz="1150" dirty="0">
                <a:solidFill>
                  <a:srgbClr val="222222"/>
                </a:solidFill>
                <a:effectLst/>
                <a:latin typeface="Times New Roman" panose="02020603050405020304" pitchFamily="18" charset="0"/>
                <a:ea typeface="Calibri" panose="020F0502020204030204" pitchFamily="34" charset="0"/>
              </a:rPr>
              <a:t>.</a:t>
            </a:r>
            <a:endParaRPr lang="en-US" sz="1150" dirty="0">
              <a:effectLst/>
              <a:latin typeface="Times New Roman" panose="02020603050405020304" pitchFamily="18" charset="0"/>
              <a:ea typeface="SimSun" panose="02010600030101010101" pitchFamily="2" charset="-122"/>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Autofit/>
          </a:bodyPr>
          <a:lstStyle/>
          <a:p>
            <a:pPr algn="just">
              <a:lnSpc>
                <a:spcPct val="120000"/>
              </a:lnSpc>
              <a:spcBef>
                <a:spcPts val="0"/>
              </a:spcBef>
              <a:spcAft>
                <a:spcPts val="300"/>
              </a:spcAft>
            </a:pPr>
            <a:r>
              <a:rPr lang="en-US" sz="1200" dirty="0">
                <a:solidFill>
                  <a:srgbClr val="222222"/>
                </a:solidFill>
                <a:effectLst/>
                <a:latin typeface="Times New Roman" panose="02020603050405020304" pitchFamily="18" charset="0"/>
                <a:ea typeface="Calibri" panose="020F0502020204030204" pitchFamily="34" charset="0"/>
              </a:rPr>
              <a:t>Bauer, G. S., Greenblatt, J. B., &amp; </a:t>
            </a:r>
            <a:r>
              <a:rPr lang="en-US" sz="1200" dirty="0" err="1">
                <a:solidFill>
                  <a:srgbClr val="222222"/>
                </a:solidFill>
                <a:effectLst/>
                <a:latin typeface="Times New Roman" panose="02020603050405020304" pitchFamily="18" charset="0"/>
                <a:ea typeface="Calibri" panose="020F0502020204030204" pitchFamily="34" charset="0"/>
              </a:rPr>
              <a:t>Gerke</a:t>
            </a:r>
            <a:r>
              <a:rPr lang="en-US" sz="1200" dirty="0">
                <a:solidFill>
                  <a:srgbClr val="222222"/>
                </a:solidFill>
                <a:effectLst/>
                <a:latin typeface="Times New Roman" panose="02020603050405020304" pitchFamily="18" charset="0"/>
                <a:ea typeface="Calibri" panose="020F0502020204030204" pitchFamily="34" charset="0"/>
              </a:rPr>
              <a:t>, B. F. (2018). Cost, energy, and environmental impact of automated electric taxi fleets in Manhattan. </a:t>
            </a:r>
            <a:r>
              <a:rPr lang="en-US" sz="1200" i="1" dirty="0">
                <a:solidFill>
                  <a:srgbClr val="222222"/>
                </a:solidFill>
                <a:effectLst/>
                <a:latin typeface="Times New Roman" panose="02020603050405020304" pitchFamily="18" charset="0"/>
                <a:ea typeface="Calibri" panose="020F0502020204030204" pitchFamily="34" charset="0"/>
              </a:rPr>
              <a:t>Environmental science &amp; technology</a:t>
            </a:r>
            <a:r>
              <a:rPr lang="en-US" sz="1200" dirty="0">
                <a:solidFill>
                  <a:srgbClr val="222222"/>
                </a:solidFill>
                <a:effectLst/>
                <a:latin typeface="Times New Roman" panose="02020603050405020304" pitchFamily="18" charset="0"/>
                <a:ea typeface="Calibri" panose="020F0502020204030204" pitchFamily="34" charset="0"/>
              </a:rPr>
              <a:t>, </a:t>
            </a:r>
            <a:r>
              <a:rPr lang="en-US" sz="1200" i="1" dirty="0">
                <a:solidFill>
                  <a:srgbClr val="222222"/>
                </a:solidFill>
                <a:effectLst/>
                <a:latin typeface="Times New Roman" panose="02020603050405020304" pitchFamily="18" charset="0"/>
                <a:ea typeface="Calibri" panose="020F0502020204030204" pitchFamily="34" charset="0"/>
              </a:rPr>
              <a:t>52</a:t>
            </a:r>
            <a:r>
              <a:rPr lang="en-US" sz="1200" dirty="0">
                <a:solidFill>
                  <a:srgbClr val="222222"/>
                </a:solidFill>
                <a:effectLst/>
                <a:latin typeface="Times New Roman" panose="02020603050405020304" pitchFamily="18" charset="0"/>
                <a:ea typeface="Calibri" panose="020F0502020204030204" pitchFamily="34" charset="0"/>
              </a:rPr>
              <a:t>(8), 4920-4928.</a:t>
            </a:r>
          </a:p>
          <a:p>
            <a:pPr algn="just">
              <a:lnSpc>
                <a:spcPct val="120000"/>
              </a:lnSpc>
              <a:spcBef>
                <a:spcPts val="0"/>
              </a:spcBef>
              <a:spcAft>
                <a:spcPts val="300"/>
              </a:spcAft>
            </a:pPr>
            <a:r>
              <a:rPr lang="en-US" sz="1200" dirty="0">
                <a:solidFill>
                  <a:srgbClr val="222222"/>
                </a:solidFill>
                <a:effectLst/>
                <a:latin typeface="Times New Roman" panose="02020603050405020304" pitchFamily="18" charset="0"/>
                <a:ea typeface="Calibri" panose="020F0502020204030204" pitchFamily="34" charset="0"/>
              </a:rPr>
              <a:t>Castillo, J. C., </a:t>
            </a:r>
            <a:r>
              <a:rPr lang="en-US" sz="1200" dirty="0" err="1">
                <a:solidFill>
                  <a:srgbClr val="222222"/>
                </a:solidFill>
                <a:effectLst/>
                <a:latin typeface="Times New Roman" panose="02020603050405020304" pitchFamily="18" charset="0"/>
                <a:ea typeface="Calibri" panose="020F0502020204030204" pitchFamily="34" charset="0"/>
              </a:rPr>
              <a:t>Knoepfle</a:t>
            </a:r>
            <a:r>
              <a:rPr lang="en-US" sz="1200" dirty="0">
                <a:solidFill>
                  <a:srgbClr val="222222"/>
                </a:solidFill>
                <a:effectLst/>
                <a:latin typeface="Times New Roman" panose="02020603050405020304" pitchFamily="18" charset="0"/>
                <a:ea typeface="Calibri" panose="020F0502020204030204" pitchFamily="34" charset="0"/>
              </a:rPr>
              <a:t>, D., &amp; Weyl, G. (2017, June). Surge pricing solves the wild goose chase. In </a:t>
            </a:r>
            <a:r>
              <a:rPr lang="en-US" sz="1200" i="1" dirty="0">
                <a:solidFill>
                  <a:srgbClr val="222222"/>
                </a:solidFill>
                <a:effectLst/>
                <a:latin typeface="Times New Roman" panose="02020603050405020304" pitchFamily="18" charset="0"/>
                <a:ea typeface="Calibri" panose="020F0502020204030204" pitchFamily="34" charset="0"/>
              </a:rPr>
              <a:t>Proceedings of the 2017 ACM Conference on Economics and Computation</a:t>
            </a:r>
            <a:r>
              <a:rPr lang="en-US" sz="1200" dirty="0">
                <a:solidFill>
                  <a:srgbClr val="222222"/>
                </a:solidFill>
                <a:effectLst/>
                <a:latin typeface="Times New Roman" panose="02020603050405020304" pitchFamily="18" charset="0"/>
                <a:ea typeface="Calibri" panose="020F0502020204030204" pitchFamily="34" charset="0"/>
              </a:rPr>
              <a:t> (pp. 241-242). ACM.</a:t>
            </a:r>
            <a:endParaRPr lang="en-US" sz="1200" dirty="0">
              <a:effectLst/>
              <a:latin typeface="Times New Roman" panose="02020603050405020304" pitchFamily="18" charset="0"/>
              <a:ea typeface="SimSun" panose="02010600030101010101" pitchFamily="2" charset="-122"/>
            </a:endParaRPr>
          </a:p>
          <a:p>
            <a:pPr algn="just">
              <a:lnSpc>
                <a:spcPct val="120000"/>
              </a:lnSpc>
              <a:spcBef>
                <a:spcPts val="0"/>
              </a:spcBef>
              <a:spcAft>
                <a:spcPts val="300"/>
              </a:spcAft>
            </a:pPr>
            <a:r>
              <a:rPr lang="en-US" sz="1200" dirty="0">
                <a:solidFill>
                  <a:srgbClr val="222222"/>
                </a:solidFill>
                <a:effectLst/>
                <a:latin typeface="Times New Roman" panose="02020603050405020304" pitchFamily="18" charset="0"/>
                <a:ea typeface="Calibri" panose="020F0502020204030204" pitchFamily="34" charset="0"/>
              </a:rPr>
              <a:t>Fulton, L., Mason, J., &amp; Meroux, D. (2017). Three revolutions in urban transportation. </a:t>
            </a:r>
            <a:r>
              <a:rPr lang="en-US" sz="1200" i="1" dirty="0">
                <a:solidFill>
                  <a:srgbClr val="222222"/>
                </a:solidFill>
                <a:effectLst/>
                <a:latin typeface="Times New Roman" panose="02020603050405020304" pitchFamily="18" charset="0"/>
                <a:ea typeface="Calibri" panose="020F0502020204030204" pitchFamily="34" charset="0"/>
              </a:rPr>
              <a:t>Institute for Transportation &amp; Development Policy, Davis, CA</a:t>
            </a:r>
            <a:r>
              <a:rPr lang="en-US" sz="1200" dirty="0">
                <a:solidFill>
                  <a:srgbClr val="222222"/>
                </a:solidFill>
                <a:effectLst/>
                <a:latin typeface="Times New Roman" panose="02020603050405020304" pitchFamily="18" charset="0"/>
                <a:ea typeface="Calibri" panose="020F0502020204030204" pitchFamily="34" charset="0"/>
              </a:rPr>
              <a:t>.</a:t>
            </a:r>
            <a:endParaRPr lang="en-US" sz="1200" dirty="0">
              <a:effectLst/>
              <a:latin typeface="Times New Roman" panose="02020603050405020304" pitchFamily="18" charset="0"/>
              <a:ea typeface="SimSun" panose="02010600030101010101" pitchFamily="2" charset="-122"/>
            </a:endParaRPr>
          </a:p>
          <a:p>
            <a:pPr algn="just">
              <a:lnSpc>
                <a:spcPct val="120000"/>
              </a:lnSpc>
              <a:spcBef>
                <a:spcPts val="0"/>
              </a:spcBef>
              <a:spcAft>
                <a:spcPts val="300"/>
              </a:spcAft>
            </a:pPr>
            <a:r>
              <a:rPr lang="en-US" sz="1200" dirty="0">
                <a:solidFill>
                  <a:srgbClr val="222222"/>
                </a:solidFill>
                <a:effectLst/>
                <a:latin typeface="Times New Roman" panose="02020603050405020304" pitchFamily="18" charset="0"/>
                <a:ea typeface="Calibri" panose="020F0502020204030204" pitchFamily="34" charset="0"/>
              </a:rPr>
              <a:t>Greenblatt, J. B., &amp; </a:t>
            </a:r>
            <a:r>
              <a:rPr lang="en-US" sz="1200" dirty="0" err="1">
                <a:solidFill>
                  <a:srgbClr val="222222"/>
                </a:solidFill>
                <a:effectLst/>
                <a:latin typeface="Times New Roman" panose="02020603050405020304" pitchFamily="18" charset="0"/>
                <a:ea typeface="Calibri" panose="020F0502020204030204" pitchFamily="34" charset="0"/>
              </a:rPr>
              <a:t>Shaheen</a:t>
            </a:r>
            <a:r>
              <a:rPr lang="en-US" sz="1200" dirty="0">
                <a:solidFill>
                  <a:srgbClr val="222222"/>
                </a:solidFill>
                <a:effectLst/>
                <a:latin typeface="Times New Roman" panose="02020603050405020304" pitchFamily="18" charset="0"/>
                <a:ea typeface="Calibri" panose="020F0502020204030204" pitchFamily="34" charset="0"/>
              </a:rPr>
              <a:t>, S. (2015). Automated vehicles, on-demand mobility, and environmental impacts. </a:t>
            </a:r>
            <a:r>
              <a:rPr lang="en-US" sz="1200" i="1" dirty="0">
                <a:solidFill>
                  <a:srgbClr val="222222"/>
                </a:solidFill>
                <a:effectLst/>
                <a:latin typeface="Times New Roman" panose="02020603050405020304" pitchFamily="18" charset="0"/>
                <a:ea typeface="Calibri" panose="020F0502020204030204" pitchFamily="34" charset="0"/>
              </a:rPr>
              <a:t>Current sustainable/renewable energy reports</a:t>
            </a:r>
            <a:r>
              <a:rPr lang="en-US" sz="1200" dirty="0">
                <a:solidFill>
                  <a:srgbClr val="222222"/>
                </a:solidFill>
                <a:effectLst/>
                <a:latin typeface="Times New Roman" panose="02020603050405020304" pitchFamily="18" charset="0"/>
                <a:ea typeface="Calibri" panose="020F0502020204030204" pitchFamily="34" charset="0"/>
              </a:rPr>
              <a:t>, </a:t>
            </a:r>
            <a:r>
              <a:rPr lang="en-US" sz="1200" i="1" dirty="0">
                <a:solidFill>
                  <a:srgbClr val="222222"/>
                </a:solidFill>
                <a:effectLst/>
                <a:latin typeface="Times New Roman" panose="02020603050405020304" pitchFamily="18" charset="0"/>
                <a:ea typeface="Calibri" panose="020F0502020204030204" pitchFamily="34" charset="0"/>
              </a:rPr>
              <a:t>2</a:t>
            </a:r>
            <a:r>
              <a:rPr lang="en-US" sz="1200" dirty="0">
                <a:solidFill>
                  <a:srgbClr val="222222"/>
                </a:solidFill>
                <a:effectLst/>
                <a:latin typeface="Times New Roman" panose="02020603050405020304" pitchFamily="18" charset="0"/>
                <a:ea typeface="Calibri" panose="020F0502020204030204" pitchFamily="34" charset="0"/>
              </a:rPr>
              <a:t>(3), 74-81.</a:t>
            </a:r>
            <a:endParaRPr lang="en-US" sz="1200" dirty="0">
              <a:effectLst/>
              <a:latin typeface="Times New Roman" panose="02020603050405020304" pitchFamily="18" charset="0"/>
              <a:ea typeface="SimSun" panose="02010600030101010101" pitchFamily="2" charset="-122"/>
            </a:endParaRPr>
          </a:p>
          <a:p>
            <a:pPr algn="just">
              <a:lnSpc>
                <a:spcPct val="120000"/>
              </a:lnSpc>
              <a:spcBef>
                <a:spcPts val="0"/>
              </a:spcBef>
              <a:spcAft>
                <a:spcPts val="300"/>
              </a:spcAft>
            </a:pPr>
            <a:r>
              <a:rPr lang="en-US" sz="1200" dirty="0">
                <a:solidFill>
                  <a:srgbClr val="222222"/>
                </a:solidFill>
                <a:effectLst/>
                <a:latin typeface="Times New Roman" panose="02020603050405020304" pitchFamily="18" charset="0"/>
                <a:ea typeface="SimSun" panose="02010600030101010101" pitchFamily="2" charset="-122"/>
              </a:rPr>
              <a:t>MAPC (2018). Fare Choice: A Survey of Ride-Hailing Passengers in Metro Boston. Metropolitan Area Planning Council Report. Accessed from </a:t>
            </a:r>
            <a:r>
              <a:rPr lang="en-US" sz="1200" u="sng" dirty="0">
                <a:solidFill>
                  <a:srgbClr val="0563C1"/>
                </a:solidFill>
                <a:effectLst/>
                <a:latin typeface="Times New Roman" panose="02020603050405020304" pitchFamily="18" charset="0"/>
                <a:ea typeface="SimSun" panose="02010600030101010101" pitchFamily="2" charset="-122"/>
                <a:hlinkClick r:id="rId2"/>
              </a:rPr>
              <a:t>http://www.mapc.org/wp-content/uploads/2018/02/Fare-Choices-MAPC.pdf</a:t>
            </a:r>
            <a:r>
              <a:rPr lang="en-US" sz="1200" dirty="0">
                <a:effectLst/>
                <a:latin typeface="Times New Roman" panose="02020603050405020304" pitchFamily="18" charset="0"/>
                <a:ea typeface="SimSun" panose="02010600030101010101" pitchFamily="2" charset="-122"/>
              </a:rPr>
              <a:t> Accessed on September 29, 2019.</a:t>
            </a:r>
          </a:p>
          <a:p>
            <a:pPr algn="just">
              <a:lnSpc>
                <a:spcPct val="120000"/>
              </a:lnSpc>
              <a:spcBef>
                <a:spcPts val="0"/>
              </a:spcBef>
              <a:spcAft>
                <a:spcPts val="300"/>
              </a:spcAft>
            </a:pPr>
            <a:r>
              <a:rPr lang="en-US" sz="1200" dirty="0" err="1">
                <a:solidFill>
                  <a:srgbClr val="222222"/>
                </a:solidFill>
                <a:effectLst/>
                <a:latin typeface="Times New Roman" panose="02020603050405020304" pitchFamily="18" charset="0"/>
                <a:ea typeface="Calibri" panose="020F0502020204030204" pitchFamily="34" charset="0"/>
              </a:rPr>
              <a:t>Nopmongcol</a:t>
            </a:r>
            <a:r>
              <a:rPr lang="en-US" sz="1200" dirty="0">
                <a:solidFill>
                  <a:srgbClr val="222222"/>
                </a:solidFill>
                <a:effectLst/>
                <a:latin typeface="Times New Roman" panose="02020603050405020304" pitchFamily="18" charset="0"/>
                <a:ea typeface="Calibri" panose="020F0502020204030204" pitchFamily="34" charset="0"/>
              </a:rPr>
              <a:t>, U., Grant, J., </a:t>
            </a:r>
            <a:r>
              <a:rPr lang="en-US" sz="1200" dirty="0" err="1">
                <a:solidFill>
                  <a:srgbClr val="222222"/>
                </a:solidFill>
                <a:effectLst/>
                <a:latin typeface="Times New Roman" panose="02020603050405020304" pitchFamily="18" charset="0"/>
                <a:ea typeface="Calibri" panose="020F0502020204030204" pitchFamily="34" charset="0"/>
              </a:rPr>
              <a:t>Knipping</a:t>
            </a:r>
            <a:r>
              <a:rPr lang="en-US" sz="1200" dirty="0">
                <a:solidFill>
                  <a:srgbClr val="222222"/>
                </a:solidFill>
                <a:effectLst/>
                <a:latin typeface="Times New Roman" panose="02020603050405020304" pitchFamily="18" charset="0"/>
                <a:ea typeface="Calibri" panose="020F0502020204030204" pitchFamily="34" charset="0"/>
              </a:rPr>
              <a:t>, E., Alexander, M., </a:t>
            </a:r>
            <a:r>
              <a:rPr lang="en-US" sz="1200" dirty="0" err="1">
                <a:solidFill>
                  <a:srgbClr val="222222"/>
                </a:solidFill>
                <a:effectLst/>
                <a:latin typeface="Times New Roman" panose="02020603050405020304" pitchFamily="18" charset="0"/>
                <a:ea typeface="Calibri" panose="020F0502020204030204" pitchFamily="34" charset="0"/>
              </a:rPr>
              <a:t>Schurhoff</a:t>
            </a:r>
            <a:r>
              <a:rPr lang="en-US" sz="1200" dirty="0">
                <a:solidFill>
                  <a:srgbClr val="222222"/>
                </a:solidFill>
                <a:effectLst/>
                <a:latin typeface="Times New Roman" panose="02020603050405020304" pitchFamily="18" charset="0"/>
                <a:ea typeface="Calibri" panose="020F0502020204030204" pitchFamily="34" charset="0"/>
              </a:rPr>
              <a:t>, R., Young, D., ... &amp; </a:t>
            </a:r>
            <a:r>
              <a:rPr lang="en-US" sz="1200" dirty="0" err="1">
                <a:solidFill>
                  <a:srgbClr val="222222"/>
                </a:solidFill>
                <a:effectLst/>
                <a:latin typeface="Times New Roman" panose="02020603050405020304" pitchFamily="18" charset="0"/>
                <a:ea typeface="Calibri" panose="020F0502020204030204" pitchFamily="34" charset="0"/>
              </a:rPr>
              <a:t>Yarwood</a:t>
            </a:r>
            <a:r>
              <a:rPr lang="en-US" sz="1200" dirty="0">
                <a:solidFill>
                  <a:srgbClr val="222222"/>
                </a:solidFill>
                <a:effectLst/>
                <a:latin typeface="Times New Roman" panose="02020603050405020304" pitchFamily="18" charset="0"/>
                <a:ea typeface="Calibri" panose="020F0502020204030204" pitchFamily="34" charset="0"/>
              </a:rPr>
              <a:t>, G. (2017). Air quality impacts of electrifying vehicles and equipment across the United States. </a:t>
            </a:r>
            <a:r>
              <a:rPr lang="en-US" sz="1200" i="1" dirty="0">
                <a:solidFill>
                  <a:srgbClr val="222222"/>
                </a:solidFill>
                <a:effectLst/>
                <a:latin typeface="Times New Roman" panose="02020603050405020304" pitchFamily="18" charset="0"/>
                <a:ea typeface="Calibri" panose="020F0502020204030204" pitchFamily="34" charset="0"/>
              </a:rPr>
              <a:t>Environmental science &amp; technology</a:t>
            </a:r>
            <a:r>
              <a:rPr lang="en-US" sz="1200" dirty="0">
                <a:solidFill>
                  <a:srgbClr val="222222"/>
                </a:solidFill>
                <a:effectLst/>
                <a:latin typeface="Times New Roman" panose="02020603050405020304" pitchFamily="18" charset="0"/>
                <a:ea typeface="Calibri" panose="020F0502020204030204" pitchFamily="34" charset="0"/>
              </a:rPr>
              <a:t>, </a:t>
            </a:r>
            <a:r>
              <a:rPr lang="en-US" sz="1200" i="1" dirty="0">
                <a:solidFill>
                  <a:srgbClr val="222222"/>
                </a:solidFill>
                <a:effectLst/>
                <a:latin typeface="Times New Roman" panose="02020603050405020304" pitchFamily="18" charset="0"/>
                <a:ea typeface="Calibri" panose="020F0502020204030204" pitchFamily="34" charset="0"/>
              </a:rPr>
              <a:t>51</a:t>
            </a:r>
            <a:r>
              <a:rPr lang="en-US" sz="1200" dirty="0">
                <a:solidFill>
                  <a:srgbClr val="222222"/>
                </a:solidFill>
                <a:effectLst/>
                <a:latin typeface="Times New Roman" panose="02020603050405020304" pitchFamily="18" charset="0"/>
                <a:ea typeface="Calibri" panose="020F0502020204030204" pitchFamily="34" charset="0"/>
              </a:rPr>
              <a:t>(5), 2830-2837.</a:t>
            </a:r>
            <a:endParaRPr lang="en-US" sz="1200" dirty="0">
              <a:effectLst/>
              <a:latin typeface="Times New Roman" panose="02020603050405020304" pitchFamily="18" charset="0"/>
              <a:ea typeface="SimSun" panose="02010600030101010101" pitchFamily="2" charset="-122"/>
            </a:endParaRPr>
          </a:p>
          <a:p>
            <a:pPr algn="just">
              <a:lnSpc>
                <a:spcPct val="120000"/>
              </a:lnSpc>
              <a:spcBef>
                <a:spcPts val="0"/>
              </a:spcBef>
              <a:spcAft>
                <a:spcPts val="300"/>
              </a:spcAft>
            </a:pPr>
            <a:r>
              <a:rPr lang="en-US" sz="1200" dirty="0">
                <a:effectLst/>
                <a:latin typeface="Times New Roman" panose="02020603050405020304" pitchFamily="18" charset="0"/>
                <a:ea typeface="Calibri" panose="020F0502020204030204" pitchFamily="34" charset="0"/>
              </a:rPr>
              <a:t>Shepardson, D. “Uber resuming self-driving car testing in Pennsylvania”.  Dec20, 2018. Accessed on 04.10.2019 from </a:t>
            </a:r>
            <a:r>
              <a:rPr lang="en-US" sz="1200" u="sng" dirty="0">
                <a:solidFill>
                  <a:srgbClr val="0563C1"/>
                </a:solidFill>
                <a:effectLst/>
                <a:latin typeface="Times New Roman" panose="02020603050405020304" pitchFamily="18" charset="0"/>
                <a:ea typeface="Calibri" panose="020F0502020204030204" pitchFamily="34" charset="0"/>
                <a:hlinkClick r:id="rId3"/>
              </a:rPr>
              <a:t>https://www.reuters.com/article/us-uber-selfdriving/uber-resuming-self-driving-car-testing-in-pennsylvania-idUSKCN1OJ1OD</a:t>
            </a:r>
            <a:r>
              <a:rPr lang="en-US" sz="1200" dirty="0">
                <a:effectLst/>
                <a:latin typeface="Times New Roman" panose="02020603050405020304" pitchFamily="18" charset="0"/>
                <a:ea typeface="Calibri" panose="020F0502020204030204" pitchFamily="34" charset="0"/>
              </a:rPr>
              <a:t>.</a:t>
            </a:r>
            <a:endParaRPr lang="en-US" sz="1200" dirty="0">
              <a:effectLst/>
              <a:latin typeface="Times New Roman" panose="02020603050405020304" pitchFamily="18" charset="0"/>
              <a:ea typeface="SimSun" panose="02010600030101010101" pitchFamily="2" charset="-122"/>
            </a:endParaRPr>
          </a:p>
          <a:p>
            <a:pPr algn="just">
              <a:lnSpc>
                <a:spcPct val="120000"/>
              </a:lnSpc>
              <a:spcBef>
                <a:spcPts val="0"/>
              </a:spcBef>
              <a:spcAft>
                <a:spcPts val="300"/>
              </a:spcAft>
            </a:pPr>
            <a:r>
              <a:rPr lang="en-US" sz="1200" dirty="0" err="1">
                <a:effectLst/>
                <a:latin typeface="Times New Roman" panose="02020603050405020304" pitchFamily="18" charset="0"/>
                <a:ea typeface="SimSun" panose="02010600030101010101" pitchFamily="2" charset="-122"/>
              </a:rPr>
              <a:t>Slowik</a:t>
            </a:r>
            <a:r>
              <a:rPr lang="en-US" sz="1200" dirty="0">
                <a:effectLst/>
                <a:latin typeface="Times New Roman" panose="02020603050405020304" pitchFamily="18" charset="0"/>
                <a:ea typeface="SimSun" panose="02010600030101010101" pitchFamily="2" charset="-122"/>
              </a:rPr>
              <a:t>, P., </a:t>
            </a:r>
            <a:r>
              <a:rPr lang="en-US" sz="1200" dirty="0" err="1">
                <a:effectLst/>
                <a:latin typeface="Times New Roman" panose="02020603050405020304" pitchFamily="18" charset="0"/>
                <a:ea typeface="SimSun" panose="02010600030101010101" pitchFamily="2" charset="-122"/>
              </a:rPr>
              <a:t>Pavlenko</a:t>
            </a:r>
            <a:r>
              <a:rPr lang="en-US" sz="1200" dirty="0">
                <a:effectLst/>
                <a:latin typeface="Times New Roman" panose="02020603050405020304" pitchFamily="18" charset="0"/>
                <a:ea typeface="SimSun" panose="02010600030101010101" pitchFamily="2" charset="-122"/>
              </a:rPr>
              <a:t>, N., &amp; </a:t>
            </a:r>
            <a:r>
              <a:rPr lang="en-US" sz="1200" dirty="0" err="1">
                <a:effectLst/>
                <a:latin typeface="Times New Roman" panose="02020603050405020304" pitchFamily="18" charset="0"/>
                <a:ea typeface="SimSun" panose="02010600030101010101" pitchFamily="2" charset="-122"/>
              </a:rPr>
              <a:t>Lutsey</a:t>
            </a:r>
            <a:r>
              <a:rPr lang="en-US" sz="1200" dirty="0">
                <a:effectLst/>
                <a:latin typeface="Times New Roman" panose="02020603050405020304" pitchFamily="18" charset="0"/>
                <a:ea typeface="SimSun" panose="02010600030101010101" pitchFamily="2" charset="-122"/>
              </a:rPr>
              <a:t>, N. (2019). Emerging Policy Approaches to Electrify Ride-hailing in the United States. </a:t>
            </a:r>
            <a:r>
              <a:rPr lang="en-US" sz="1200" i="1" dirty="0">
                <a:effectLst/>
                <a:latin typeface="Times New Roman" panose="02020603050405020304" pitchFamily="18" charset="0"/>
                <a:ea typeface="SimSun" panose="02010600030101010101" pitchFamily="2" charset="-122"/>
              </a:rPr>
              <a:t>International Council on Clean Transportation (ICCT) Policy Briefing</a:t>
            </a:r>
            <a:r>
              <a:rPr lang="en-US" sz="1200" dirty="0">
                <a:effectLst/>
                <a:latin typeface="Times New Roman" panose="02020603050405020304" pitchFamily="18" charset="0"/>
                <a:ea typeface="SimSun" panose="02010600030101010101" pitchFamily="2" charset="-122"/>
              </a:rPr>
              <a:t>. Accessed from </a:t>
            </a:r>
            <a:r>
              <a:rPr lang="en-US" sz="1200" u="sng" dirty="0">
                <a:solidFill>
                  <a:srgbClr val="0563C1"/>
                </a:solidFill>
                <a:effectLst/>
                <a:latin typeface="Times New Roman" panose="02020603050405020304" pitchFamily="18" charset="0"/>
                <a:ea typeface="SimSun" panose="02010600030101010101" pitchFamily="2" charset="-122"/>
                <a:hlinkClick r:id="rId4"/>
              </a:rPr>
              <a:t>https://theicct.org/sites/default/files/publications/EV_ridehailing_policy_approaches_20190108.pdf</a:t>
            </a:r>
            <a:r>
              <a:rPr lang="en-US" sz="1200" dirty="0">
                <a:effectLst/>
                <a:latin typeface="Times New Roman" panose="02020603050405020304" pitchFamily="18" charset="0"/>
                <a:ea typeface="SimSun" panose="02010600030101010101" pitchFamily="2" charset="-122"/>
              </a:rPr>
              <a:t> , Accessed September 29, 2019.</a:t>
            </a:r>
          </a:p>
          <a:p>
            <a:pPr algn="just">
              <a:lnSpc>
                <a:spcPct val="120000"/>
              </a:lnSpc>
              <a:spcBef>
                <a:spcPts val="0"/>
              </a:spcBef>
              <a:spcAft>
                <a:spcPts val="300"/>
              </a:spcAft>
            </a:pPr>
            <a:r>
              <a:rPr lang="en-US" sz="1200" dirty="0">
                <a:solidFill>
                  <a:srgbClr val="222222"/>
                </a:solidFill>
                <a:effectLst/>
                <a:latin typeface="Times New Roman" panose="02020603050405020304" pitchFamily="18" charset="0"/>
                <a:ea typeface="Calibri" panose="020F0502020204030204" pitchFamily="34" charset="0"/>
              </a:rPr>
              <a:t>Spurlock, C. A., Sears, J., Wong-</a:t>
            </a:r>
            <a:r>
              <a:rPr lang="en-US" sz="1200" dirty="0" err="1">
                <a:solidFill>
                  <a:srgbClr val="222222"/>
                </a:solidFill>
                <a:effectLst/>
                <a:latin typeface="Times New Roman" panose="02020603050405020304" pitchFamily="18" charset="0"/>
                <a:ea typeface="Calibri" panose="020F0502020204030204" pitchFamily="34" charset="0"/>
              </a:rPr>
              <a:t>Parodi</a:t>
            </a:r>
            <a:r>
              <a:rPr lang="en-US" sz="1200" dirty="0">
                <a:solidFill>
                  <a:srgbClr val="222222"/>
                </a:solidFill>
                <a:effectLst/>
                <a:latin typeface="Times New Roman" panose="02020603050405020304" pitchFamily="18" charset="0"/>
                <a:ea typeface="Calibri" panose="020F0502020204030204" pitchFamily="34" charset="0"/>
              </a:rPr>
              <a:t>, G., Walker, V., Jin, L., Taylor, M., ... &amp; Todd, A. (2019). Describing the users: Understanding adoption of and interest in shared, electrified, and automated transportation in the San Francisco Bay Area. </a:t>
            </a:r>
            <a:r>
              <a:rPr lang="en-US" sz="1200" i="1" dirty="0">
                <a:solidFill>
                  <a:srgbClr val="222222"/>
                </a:solidFill>
                <a:effectLst/>
                <a:latin typeface="Times New Roman" panose="02020603050405020304" pitchFamily="18" charset="0"/>
                <a:ea typeface="Calibri" panose="020F0502020204030204" pitchFamily="34" charset="0"/>
              </a:rPr>
              <a:t>Transportation Research Part D: Transport and Environment</a:t>
            </a:r>
            <a:r>
              <a:rPr lang="en-US" sz="1200" dirty="0">
                <a:solidFill>
                  <a:srgbClr val="222222"/>
                </a:solidFill>
                <a:effectLst/>
                <a:latin typeface="Times New Roman" panose="02020603050405020304" pitchFamily="18" charset="0"/>
                <a:ea typeface="Calibri" panose="020F0502020204030204" pitchFamily="34" charset="0"/>
              </a:rPr>
              <a:t>.</a:t>
            </a:r>
          </a:p>
          <a:p>
            <a:pPr algn="just">
              <a:lnSpc>
                <a:spcPct val="120000"/>
              </a:lnSpc>
              <a:spcBef>
                <a:spcPts val="0"/>
              </a:spcBef>
              <a:spcAft>
                <a:spcPts val="300"/>
              </a:spcAft>
            </a:pPr>
            <a:r>
              <a:rPr lang="en-US" sz="1200" dirty="0">
                <a:effectLst/>
                <a:latin typeface="Times New Roman" panose="02020603050405020304" pitchFamily="18" charset="0"/>
                <a:ea typeface="SimSun" panose="02010600030101010101" pitchFamily="2" charset="-122"/>
              </a:rPr>
              <a:t>Tanvir, S., Hao, P., &amp; Boriboonsomsin, K., (2020). Chapter 21 - Emerging transportation technologies and implications for traffic-related emissions, air pollution exposure, and health. Editors: </a:t>
            </a:r>
            <a:r>
              <a:rPr lang="en-US" sz="1200" dirty="0" err="1">
                <a:effectLst/>
                <a:latin typeface="Times New Roman" panose="02020603050405020304" pitchFamily="18" charset="0"/>
                <a:ea typeface="SimSun" panose="02010600030101010101" pitchFamily="2" charset="-122"/>
              </a:rPr>
              <a:t>Khreis</a:t>
            </a:r>
            <a:r>
              <a:rPr lang="en-US" sz="1200" dirty="0">
                <a:effectLst/>
                <a:latin typeface="Times New Roman" panose="02020603050405020304" pitchFamily="18" charset="0"/>
                <a:ea typeface="SimSun" panose="02010600030101010101" pitchFamily="2" charset="-122"/>
              </a:rPr>
              <a:t>, H., </a:t>
            </a:r>
            <a:r>
              <a:rPr lang="en-US" sz="1200" dirty="0" err="1">
                <a:effectLst/>
                <a:latin typeface="Times New Roman" panose="02020603050405020304" pitchFamily="18" charset="0"/>
                <a:ea typeface="SimSun" panose="02010600030101010101" pitchFamily="2" charset="-122"/>
              </a:rPr>
              <a:t>Nieuwenhuijsen</a:t>
            </a:r>
            <a:r>
              <a:rPr lang="en-US" sz="1200" dirty="0">
                <a:effectLst/>
                <a:latin typeface="Times New Roman" panose="02020603050405020304" pitchFamily="18" charset="0"/>
                <a:ea typeface="SimSun" panose="02010600030101010101" pitchFamily="2" charset="-122"/>
              </a:rPr>
              <a:t>, M., </a:t>
            </a:r>
            <a:r>
              <a:rPr lang="en-US" sz="1200" dirty="0" err="1">
                <a:effectLst/>
                <a:latin typeface="Times New Roman" panose="02020603050405020304" pitchFamily="18" charset="0"/>
                <a:ea typeface="SimSun" panose="02010600030101010101" pitchFamily="2" charset="-122"/>
              </a:rPr>
              <a:t>Zietsman</a:t>
            </a:r>
            <a:r>
              <a:rPr lang="en-US" sz="1200" dirty="0">
                <a:effectLst/>
                <a:latin typeface="Times New Roman" panose="02020603050405020304" pitchFamily="18" charset="0"/>
                <a:ea typeface="SimSun" panose="02010600030101010101" pitchFamily="2" charset="-122"/>
              </a:rPr>
              <a:t>, J., Ramani, T. </a:t>
            </a:r>
            <a:r>
              <a:rPr lang="en-US" sz="1200" i="1" dirty="0">
                <a:effectLst/>
                <a:latin typeface="Times New Roman" panose="02020603050405020304" pitchFamily="18" charset="0"/>
                <a:ea typeface="SimSun" panose="02010600030101010101" pitchFamily="2" charset="-122"/>
              </a:rPr>
              <a:t>Traffic-Related Air Pollution</a:t>
            </a:r>
            <a:r>
              <a:rPr lang="en-US" sz="1200" dirty="0">
                <a:effectLst/>
                <a:latin typeface="Times New Roman" panose="02020603050405020304" pitchFamily="18" charset="0"/>
                <a:ea typeface="SimSun" panose="02010600030101010101" pitchFamily="2" charset="-122"/>
              </a:rPr>
              <a:t>, Elsevier, 2020, 511-530.</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Further Readings </a:t>
            </a:r>
          </a:p>
        </p:txBody>
      </p:sp>
    </p:spTree>
    <p:extLst>
      <p:ext uri="{BB962C8B-B14F-4D97-AF65-F5344CB8AC3E}">
        <p14:creationId xmlns:p14="http://schemas.microsoft.com/office/powerpoint/2010/main" val="1519381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1"/>
            <a:ext cx="6406826" cy="4561580"/>
          </a:xfrm>
        </p:spPr>
        <p:txBody>
          <a:bodyPr>
            <a:normAutofit/>
          </a:bodyPr>
          <a:lstStyle/>
          <a:p>
            <a:pPr algn="just"/>
            <a:r>
              <a:rPr lang="en-US" sz="2400" dirty="0"/>
              <a:t>Three potentially transformative technologies in transportation sector – connectivity and automation, electrification, and shared mobility.</a:t>
            </a:r>
          </a:p>
          <a:p>
            <a:pPr algn="just"/>
            <a:r>
              <a:rPr lang="en-US" sz="2400" dirty="0"/>
              <a:t>Shared mobility is innovative transportation strategy that enable short-term access to travel modes on-demand.</a:t>
            </a:r>
          </a:p>
          <a:p>
            <a:pPr algn="just"/>
            <a:r>
              <a:rPr lang="en-US" sz="2400" dirty="0"/>
              <a:t>Shared mobility applications include car sharing, scooter sharing, bicycle sharing, alternative transit services, ridesharing, transport network companies (TNCs), and courier network service.</a:t>
            </a:r>
          </a:p>
          <a:p>
            <a:pPr algn="just"/>
            <a:r>
              <a:rPr lang="en-US" sz="2400" dirty="0"/>
              <a:t>There is high uncertainty in forecasting the environmental impact of shared mobility.</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a:t>
            </a:r>
          </a:p>
        </p:txBody>
      </p:sp>
      <p:pic>
        <p:nvPicPr>
          <p:cNvPr id="1026" name="Picture 2" descr="1. Shared mobility categories (Shaheen, Cohen, and Zohdy 2016) | Download  Scientific Diagram">
            <a:extLst>
              <a:ext uri="{FF2B5EF4-FFF2-40B4-BE49-F238E27FC236}">
                <a16:creationId xmlns:a16="http://schemas.microsoft.com/office/drawing/2014/main" id="{3176982C-E256-4512-AAAC-ECD094644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564" y="1696980"/>
            <a:ext cx="4687235" cy="37589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66B5C2F-FD4F-4CEA-BE03-036231A58FA1}"/>
              </a:ext>
            </a:extLst>
          </p:cNvPr>
          <p:cNvSpPr txBox="1"/>
          <p:nvPr/>
        </p:nvSpPr>
        <p:spPr>
          <a:xfrm>
            <a:off x="8299092" y="5636871"/>
            <a:ext cx="3075973" cy="373655"/>
          </a:xfrm>
          <a:prstGeom prst="rect">
            <a:avLst/>
          </a:prstGeom>
          <a:noFill/>
        </p:spPr>
        <p:txBody>
          <a:bodyPr wrap="square">
            <a:spAutoFit/>
          </a:bodyPr>
          <a:lstStyle/>
          <a:p>
            <a:r>
              <a:rPr lang="en-US" dirty="0"/>
              <a:t>Source: </a:t>
            </a:r>
            <a:r>
              <a:rPr lang="en-US" dirty="0" err="1"/>
              <a:t>Shaheen</a:t>
            </a:r>
            <a:r>
              <a:rPr lang="en-US" dirty="0"/>
              <a:t> et al.</a:t>
            </a:r>
            <a:r>
              <a:rPr lang="zh-CN" altLang="en-US" dirty="0"/>
              <a:t> </a:t>
            </a:r>
            <a:r>
              <a:rPr lang="en-US" altLang="zh-CN" dirty="0"/>
              <a:t>(2019)</a:t>
            </a:r>
            <a:endParaRPr lang="en-US" dirty="0"/>
          </a:p>
        </p:txBody>
      </p:sp>
    </p:spTree>
    <p:extLst>
      <p:ext uri="{BB962C8B-B14F-4D97-AF65-F5344CB8AC3E}">
        <p14:creationId xmlns:p14="http://schemas.microsoft.com/office/powerpoint/2010/main" val="417513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pPr algn="just"/>
            <a:r>
              <a:rPr lang="en-US" sz="2400" dirty="0"/>
              <a:t>Total emissions  = </a:t>
            </a:r>
            <a:r>
              <a:rPr lang="en-US" sz="2400" b="1" dirty="0"/>
              <a:t># of vehicles </a:t>
            </a:r>
            <a:r>
              <a:rPr lang="en-US" sz="2400" dirty="0"/>
              <a:t>× </a:t>
            </a:r>
            <a:r>
              <a:rPr lang="en-US" sz="2400" b="1" dirty="0"/>
              <a:t>Distance traveled per vehicle </a:t>
            </a:r>
            <a:r>
              <a:rPr lang="en-US" sz="2400" dirty="0"/>
              <a:t>× </a:t>
            </a:r>
            <a:r>
              <a:rPr lang="en-US" sz="2400" b="1" dirty="0"/>
              <a:t>Emission factor</a:t>
            </a:r>
          </a:p>
          <a:p>
            <a:pPr algn="just"/>
            <a:r>
              <a:rPr lang="en-US" sz="2400" dirty="0"/>
              <a:t>Shared mobility impacts the vehicle ownership and vehicle-miles traveled (VMT).</a:t>
            </a:r>
          </a:p>
          <a:p>
            <a:pPr algn="just"/>
            <a:r>
              <a:rPr lang="en-US" sz="2400" dirty="0"/>
              <a:t>Bicycle/scooter sharing and alternative transit services, as alternative mode to passenger vehicles, would effectively reduce the vehicle ownership and usage, e.g. 5.5% bike sharing users sold or postponed the car purchase.</a:t>
            </a:r>
          </a:p>
          <a:p>
            <a:pPr algn="just"/>
            <a:r>
              <a:rPr lang="en-US" sz="2400" dirty="0"/>
              <a:t>Car sharing and ridesharing, also restrain the car ownership and usage and VMT by improving the utilization of vehicle.</a:t>
            </a:r>
          </a:p>
          <a:p>
            <a:pPr algn="just"/>
            <a:r>
              <a:rPr lang="en-US" sz="2400" dirty="0"/>
              <a:t>Ride-sourcing (i.e. TNC) and has mixed impact on the vehicle usage. They may induce additional travel, but would also extend the catchment area and encourage the use of public transit. </a:t>
            </a:r>
          </a:p>
          <a:p>
            <a:pPr algn="just"/>
            <a:endParaRPr lang="en-US" sz="20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sz="4400" dirty="0"/>
              <a:t>Shared Mobility and Emissions</a:t>
            </a:r>
            <a:endParaRPr lang="en-US" dirty="0"/>
          </a:p>
        </p:txBody>
      </p:sp>
    </p:spTree>
    <p:extLst>
      <p:ext uri="{BB962C8B-B14F-4D97-AF65-F5344CB8AC3E}">
        <p14:creationId xmlns:p14="http://schemas.microsoft.com/office/powerpoint/2010/main" val="3249083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pPr algn="just"/>
            <a:r>
              <a:rPr lang="en-US" sz="2400" dirty="0"/>
              <a:t>TNCs is a focal point of our discussion as the current US market share of all the other categories combined is inappreciable compared to that of TNCs.</a:t>
            </a:r>
          </a:p>
          <a:p>
            <a:pPr algn="just"/>
            <a:r>
              <a:rPr lang="en-US" sz="2400" dirty="0"/>
              <a:t>TNCs such as Uber and Lyft match drivers who subscribe to their platform with trip requests from individuals. Most of the trip requests are from single travelers -the majority of the TNC trips are not shared rides. </a:t>
            </a:r>
          </a:p>
          <a:p>
            <a:pPr lvl="1" algn="just"/>
            <a:r>
              <a:rPr lang="en-US" sz="2000" dirty="0"/>
              <a:t>In Boston, the average occupancy rate for TNC trips is 1.5, including the driver (MAPC, 2018). </a:t>
            </a:r>
          </a:p>
          <a:p>
            <a:pPr algn="just"/>
            <a:r>
              <a:rPr lang="en-US" sz="2400" dirty="0"/>
              <a:t>To promote ridesharing, major TNCs offer shared ride service options such as </a:t>
            </a:r>
            <a:r>
              <a:rPr lang="en-US" sz="2400" dirty="0" err="1"/>
              <a:t>UberPOOL</a:t>
            </a:r>
            <a:r>
              <a:rPr lang="en-US" sz="2400" dirty="0"/>
              <a:t> and Lyft Line in major cities. </a:t>
            </a:r>
          </a:p>
          <a:p>
            <a:pPr algn="just"/>
            <a:r>
              <a:rPr lang="en-US" sz="2400" dirty="0"/>
              <a:t>However, only a small fraction of users who have access to these shared ride options request them, and even a smaller number of those trip requests are actually matched as shared rides.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Current Situation of TNCs</a:t>
            </a:r>
          </a:p>
        </p:txBody>
      </p:sp>
    </p:spTree>
    <p:extLst>
      <p:ext uri="{BB962C8B-B14F-4D97-AF65-F5344CB8AC3E}">
        <p14:creationId xmlns:p14="http://schemas.microsoft.com/office/powerpoint/2010/main" val="176733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pPr algn="just"/>
            <a:r>
              <a:rPr lang="en-US" sz="2400" dirty="0"/>
              <a:t>The traffic-related emissions and the associated air quality, exposure, and health impacts ensue from the underlying need for the movement of people and goods. </a:t>
            </a:r>
          </a:p>
          <a:p>
            <a:pPr algn="just"/>
            <a:r>
              <a:rPr lang="en-US" sz="2400" dirty="0"/>
              <a:t>We categorize the potential changes in emissions as:</a:t>
            </a:r>
          </a:p>
          <a:p>
            <a:pPr lvl="1" algn="just"/>
            <a:r>
              <a:rPr lang="en-US" sz="2200" b="1" dirty="0"/>
              <a:t>Change in Exposure Time: </a:t>
            </a:r>
            <a:r>
              <a:rPr lang="en-US" sz="2200" dirty="0"/>
              <a:t>the amount of time people spend in the microenvironments impacted by traffic-related emissions. </a:t>
            </a:r>
          </a:p>
          <a:p>
            <a:pPr lvl="1" algn="just"/>
            <a:r>
              <a:rPr lang="en-US" sz="2200" b="1" dirty="0"/>
              <a:t>Change in Vehicle and Fuel Technologies: </a:t>
            </a:r>
            <a:r>
              <a:rPr lang="en-US" sz="2200" dirty="0"/>
              <a:t>any increase or decrease in emissions resulting from a change in the vehicle and/or fuel technologies is likely to impact public health in the same direction</a:t>
            </a:r>
          </a:p>
          <a:p>
            <a:pPr lvl="1" algn="just"/>
            <a:r>
              <a:rPr lang="en-US" sz="2200" b="1" dirty="0"/>
              <a:t>Change in Short Term Travel Activity: </a:t>
            </a:r>
            <a:r>
              <a:rPr lang="en-US" sz="2200" dirty="0"/>
              <a:t>trip-specific decisions such as driving more or less, sharing a ride, choosing a different departure time, and adopting a more efficient driving style. </a:t>
            </a:r>
          </a:p>
          <a:p>
            <a:pPr lvl="1" algn="just"/>
            <a:r>
              <a:rPr lang="en-US" sz="2200" b="1" dirty="0"/>
              <a:t>Change in Long Term Travel Behavior: </a:t>
            </a:r>
            <a:r>
              <a:rPr lang="en-US" sz="2200" dirty="0"/>
              <a:t>lifestyle changes such as foregoing vehicle ownership, moving to a new location, and making new types of trips</a:t>
            </a:r>
          </a:p>
          <a:p>
            <a:pPr algn="just"/>
            <a:endParaRPr lang="en-US" sz="24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sz="4200" dirty="0"/>
              <a:t>Methodology to Study Emission-related Impacts</a:t>
            </a:r>
          </a:p>
        </p:txBody>
      </p:sp>
    </p:spTree>
    <p:extLst>
      <p:ext uri="{BB962C8B-B14F-4D97-AF65-F5344CB8AC3E}">
        <p14:creationId xmlns:p14="http://schemas.microsoft.com/office/powerpoint/2010/main" val="622665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pPr algn="just"/>
            <a:r>
              <a:rPr lang="en-US" sz="2400" dirty="0"/>
              <a:t>On-demand mobility services, especially those offered by TNCs, operate on a premise that people will not own vehicles and rather use these services to meet their travel needs. </a:t>
            </a:r>
          </a:p>
          <a:p>
            <a:pPr algn="just"/>
            <a:r>
              <a:rPr lang="en-US" sz="2400" dirty="0"/>
              <a:t>TNC users often spend time by curbside waiting for the vehicles to pick them up.</a:t>
            </a:r>
          </a:p>
          <a:p>
            <a:pPr algn="just"/>
            <a:r>
              <a:rPr lang="en-US" sz="2400" dirty="0"/>
              <a:t>This could translate to an increase in the amount of time spent in the microenvironment with a higher level of traffic-related air pollution as compared to using personal vehicles.</a:t>
            </a:r>
          </a:p>
          <a:p>
            <a:pPr algn="just"/>
            <a:r>
              <a:rPr lang="en-US" sz="2400" dirty="0"/>
              <a:t>The extent of the increase in exposure to traffic emissions will depend on a number of factors such as the frequency of service use, the pick-up locations, and the level of traffic emissions at those locations.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sz="4400" b="1" dirty="0"/>
              <a:t>Change in Exposure Time</a:t>
            </a:r>
            <a:endParaRPr lang="en-US" sz="4200" dirty="0"/>
          </a:p>
        </p:txBody>
      </p:sp>
    </p:spTree>
    <p:extLst>
      <p:ext uri="{BB962C8B-B14F-4D97-AF65-F5344CB8AC3E}">
        <p14:creationId xmlns:p14="http://schemas.microsoft.com/office/powerpoint/2010/main" val="2859297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1"/>
            <a:ext cx="10515600" cy="1432300"/>
          </a:xfrm>
        </p:spPr>
        <p:txBody>
          <a:bodyPr>
            <a:noAutofit/>
          </a:bodyPr>
          <a:lstStyle/>
          <a:p>
            <a:pPr algn="just"/>
            <a:r>
              <a:rPr lang="en-US" sz="2400" dirty="0"/>
              <a:t>TNCs are likely to be early adopters of fuel-efficient and alternative fuel vehicles as fuel cost accounts for a significant portion of their total operating costs. </a:t>
            </a:r>
          </a:p>
          <a:p>
            <a:pPr algn="just"/>
            <a:r>
              <a:rPr lang="en-US" sz="2400" dirty="0"/>
              <a:t>Hu et al. (2018) found that in NYC  94% of the TNC trips required would be shorter than 200 miles – a good market for electric vehicles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sz="4400" b="1" dirty="0"/>
              <a:t>Change in Vehicle and Fuel Technologies</a:t>
            </a:r>
            <a:endParaRPr lang="en-US" sz="4200" dirty="0"/>
          </a:p>
        </p:txBody>
      </p:sp>
      <p:pic>
        <p:nvPicPr>
          <p:cNvPr id="5" name="Picture 4">
            <a:extLst>
              <a:ext uri="{FF2B5EF4-FFF2-40B4-BE49-F238E27FC236}">
                <a16:creationId xmlns:a16="http://schemas.microsoft.com/office/drawing/2014/main" id="{C0EEA4E8-2B8A-4EEA-AAB1-15A4CF45DE37}"/>
              </a:ext>
            </a:extLst>
          </p:cNvPr>
          <p:cNvPicPr>
            <a:picLocks noChangeAspect="1"/>
          </p:cNvPicPr>
          <p:nvPr/>
        </p:nvPicPr>
        <p:blipFill>
          <a:blip r:embed="rId3"/>
          <a:stretch>
            <a:fillRect/>
          </a:stretch>
        </p:blipFill>
        <p:spPr>
          <a:xfrm>
            <a:off x="4732157" y="3220721"/>
            <a:ext cx="6319665" cy="2597403"/>
          </a:xfrm>
          <a:prstGeom prst="rect">
            <a:avLst/>
          </a:prstGeom>
        </p:spPr>
      </p:pic>
      <p:sp>
        <p:nvSpPr>
          <p:cNvPr id="8" name="Content Placeholder 1">
            <a:extLst>
              <a:ext uri="{FF2B5EF4-FFF2-40B4-BE49-F238E27FC236}">
                <a16:creationId xmlns:a16="http://schemas.microsoft.com/office/drawing/2014/main" id="{95D326EB-104F-4E65-8188-CE59CA310984}"/>
              </a:ext>
            </a:extLst>
          </p:cNvPr>
          <p:cNvSpPr txBox="1">
            <a:spLocks/>
          </p:cNvSpPr>
          <p:nvPr/>
        </p:nvSpPr>
        <p:spPr>
          <a:xfrm>
            <a:off x="816935" y="3125957"/>
            <a:ext cx="3676043" cy="2968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t>Wenzel et al. (2019) showed that TNC drivers uses more efficient vehicles than average: larger proportion of newer cars, CUVs, and minivans with more efficient powertrains</a:t>
            </a:r>
          </a:p>
        </p:txBody>
      </p:sp>
      <p:sp>
        <p:nvSpPr>
          <p:cNvPr id="10" name="TextBox 9">
            <a:extLst>
              <a:ext uri="{FF2B5EF4-FFF2-40B4-BE49-F238E27FC236}">
                <a16:creationId xmlns:a16="http://schemas.microsoft.com/office/drawing/2014/main" id="{3776E861-65E1-498C-B30A-F67677EA61D8}"/>
              </a:ext>
            </a:extLst>
          </p:cNvPr>
          <p:cNvSpPr txBox="1"/>
          <p:nvPr/>
        </p:nvSpPr>
        <p:spPr>
          <a:xfrm>
            <a:off x="8256562" y="6021324"/>
            <a:ext cx="3075973" cy="373655"/>
          </a:xfrm>
          <a:prstGeom prst="rect">
            <a:avLst/>
          </a:prstGeom>
          <a:noFill/>
        </p:spPr>
        <p:txBody>
          <a:bodyPr wrap="square">
            <a:spAutoFit/>
          </a:bodyPr>
          <a:lstStyle/>
          <a:p>
            <a:r>
              <a:rPr lang="en-US" dirty="0"/>
              <a:t>Source: Wenzel et al.</a:t>
            </a:r>
            <a:r>
              <a:rPr lang="zh-CN" altLang="en-US" dirty="0"/>
              <a:t> </a:t>
            </a:r>
            <a:r>
              <a:rPr lang="en-US" altLang="zh-CN" dirty="0"/>
              <a:t>(2019)</a:t>
            </a:r>
            <a:endParaRPr lang="en-US" dirty="0"/>
          </a:p>
        </p:txBody>
      </p:sp>
    </p:spTree>
    <p:extLst>
      <p:ext uri="{BB962C8B-B14F-4D97-AF65-F5344CB8AC3E}">
        <p14:creationId xmlns:p14="http://schemas.microsoft.com/office/powerpoint/2010/main" val="2115430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pPr algn="just"/>
            <a:r>
              <a:rPr lang="en-US" sz="2400" dirty="0"/>
              <a:t>Optimistic estimate</a:t>
            </a:r>
          </a:p>
          <a:p>
            <a:pPr lvl="1" algn="just"/>
            <a:r>
              <a:rPr lang="en-US" sz="2200" dirty="0"/>
              <a:t>Alonso-Mora et al. (2017) found that 98% of the total 14,000 taxi trips could be replaced by 3,000 ride-share vehicles with capacity of 4 passengers per vehicle or 2,000 vehicles with 10 passengers per vehicle. </a:t>
            </a:r>
          </a:p>
          <a:p>
            <a:pPr lvl="1" algn="just"/>
            <a:r>
              <a:rPr lang="en-US" sz="2200" dirty="0"/>
              <a:t>Bischoff and </a:t>
            </a:r>
            <a:r>
              <a:rPr lang="en-US" sz="2200" dirty="0" err="1"/>
              <a:t>Maciejewski</a:t>
            </a:r>
            <a:r>
              <a:rPr lang="en-US" sz="2200" dirty="0"/>
              <a:t> (2016) found that a fleet of 100,000 shared autonomous vehicles would be able to serve trips from 1.1 million personal vehicles sufficiently. </a:t>
            </a:r>
          </a:p>
          <a:p>
            <a:pPr algn="just"/>
            <a:r>
              <a:rPr lang="en-US" sz="2400" dirty="0"/>
              <a:t>Evidence of the real-world</a:t>
            </a:r>
          </a:p>
          <a:p>
            <a:pPr lvl="1" algn="just"/>
            <a:r>
              <a:rPr lang="en-US" sz="2200" dirty="0"/>
              <a:t>TNCs can incur a significant amount of “deadhead” miles, which are the miles where the driver is driving without any passenger, such as from the drop-off location of one trip to the pick-up location of the next trip (Wenzel et al. 2019)</a:t>
            </a:r>
          </a:p>
          <a:p>
            <a:pPr lvl="1" algn="just"/>
            <a:r>
              <a:rPr lang="en-US" sz="2200" dirty="0" err="1"/>
              <a:t>Komanduri</a:t>
            </a:r>
            <a:r>
              <a:rPr lang="en-US" sz="2200" dirty="0"/>
              <a:t> et al. (2018) used </a:t>
            </a:r>
            <a:r>
              <a:rPr lang="en-US" sz="2200" dirty="0" err="1"/>
              <a:t>RideAustin</a:t>
            </a:r>
            <a:r>
              <a:rPr lang="en-US" sz="2200" dirty="0"/>
              <a:t> data to estimate that 37% of all the miles are due to deadheading. It was estimated to be around 20% in San Francisco (Castiglione et al, 2018) and about 50% in New York City (Schaller, 2018).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sz="4400" b="1" dirty="0"/>
              <a:t>Change in Short Term Travel Activity</a:t>
            </a:r>
            <a:endParaRPr lang="en-US" sz="4200" dirty="0"/>
          </a:p>
        </p:txBody>
      </p:sp>
    </p:spTree>
    <p:extLst>
      <p:ext uri="{BB962C8B-B14F-4D97-AF65-F5344CB8AC3E}">
        <p14:creationId xmlns:p14="http://schemas.microsoft.com/office/powerpoint/2010/main" val="2385251113"/>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4046</Words>
  <Application>Microsoft Office PowerPoint</Application>
  <PresentationFormat>Widescreen</PresentationFormat>
  <Paragraphs>199</Paragraphs>
  <Slides>21</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AdvOT596495f2</vt:lpstr>
      <vt:lpstr>AdvOT596495f2+20</vt:lpstr>
      <vt:lpstr>AdvOT596495f2+fb</vt:lpstr>
      <vt:lpstr>Arial</vt:lpstr>
      <vt:lpstr>Calibri</vt:lpstr>
      <vt:lpstr>Calibri Light</vt:lpstr>
      <vt:lpstr>Lato</vt:lpstr>
      <vt:lpstr>proxima-nova</vt:lpstr>
      <vt:lpstr>Times New Roman</vt:lpstr>
      <vt:lpstr>Office Theme</vt:lpstr>
      <vt:lpstr>PowerPoint Presentation</vt:lpstr>
      <vt:lpstr>Lecture #55: Alternative and Emerging Technologies—Shared Mobility</vt:lpstr>
      <vt:lpstr>Introduction</vt:lpstr>
      <vt:lpstr>Shared Mobility and Emissions</vt:lpstr>
      <vt:lpstr>Current Situation of TNCs</vt:lpstr>
      <vt:lpstr>Methodology to Study Emission-related Impacts</vt:lpstr>
      <vt:lpstr>Change in Exposure Time</vt:lpstr>
      <vt:lpstr>Change in Vehicle and Fuel Technologies</vt:lpstr>
      <vt:lpstr>Change in Short Term Travel Activity</vt:lpstr>
      <vt:lpstr>Change in Long Term Travel Activity</vt:lpstr>
      <vt:lpstr>Anticipated Impacts on Emissions and Exposure </vt:lpstr>
      <vt:lpstr>Equity Issues</vt:lpstr>
      <vt:lpstr>Findings from RideAustin</vt:lpstr>
      <vt:lpstr>Findings from POLARIS</vt:lpstr>
      <vt:lpstr>Findings from BEAM</vt:lpstr>
      <vt:lpstr>Discussion</vt:lpstr>
      <vt:lpstr>Research Gaps and Future Directions</vt:lpstr>
      <vt:lpstr>Take-Home Messages</vt:lpstr>
      <vt:lpstr>List of Abbreviations</vt:lpstr>
      <vt:lpstr>References </vt:lpstr>
      <vt:lpstr>Further Readings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Glazener, Andrew</dc:creator>
  <cp:lastModifiedBy>Khreis, Haneen</cp:lastModifiedBy>
  <cp:revision>238</cp:revision>
  <dcterms:created xsi:type="dcterms:W3CDTF">2019-05-01T18:04:34Z</dcterms:created>
  <dcterms:modified xsi:type="dcterms:W3CDTF">2020-09-23T00:08:01Z</dcterms:modified>
</cp:coreProperties>
</file>