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45" r:id="rId2"/>
    <p:sldId id="446" r:id="rId3"/>
    <p:sldId id="457" r:id="rId4"/>
    <p:sldId id="466" r:id="rId5"/>
    <p:sldId id="467" r:id="rId6"/>
    <p:sldId id="476" r:id="rId7"/>
    <p:sldId id="468" r:id="rId8"/>
    <p:sldId id="469" r:id="rId9"/>
    <p:sldId id="470" r:id="rId10"/>
    <p:sldId id="471" r:id="rId11"/>
    <p:sldId id="472" r:id="rId12"/>
    <p:sldId id="473" r:id="rId13"/>
    <p:sldId id="474" r:id="rId14"/>
    <p:sldId id="475" r:id="rId15"/>
    <p:sldId id="458" r:id="rId16"/>
    <p:sldId id="477" r:id="rId17"/>
    <p:sldId id="478" r:id="rId18"/>
    <p:sldId id="459" r:id="rId19"/>
    <p:sldId id="460" r:id="rId20"/>
    <p:sldId id="461" r:id="rId21"/>
    <p:sldId id="462" r:id="rId22"/>
    <p:sldId id="46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mani, Tara" initials="RT" lastIdx="8" clrIdx="0">
    <p:extLst>
      <p:ext uri="{19B8F6BF-5375-455C-9EA6-DF929625EA0E}">
        <p15:presenceInfo xmlns:p15="http://schemas.microsoft.com/office/powerpoint/2012/main" userId="S-1-5-21-1120367096-779962018-1349916565-4305653" providerId="AD"/>
      </p:ext>
    </p:extLst>
  </p:cmAuthor>
  <p:cmAuthor id="2" name="Sanchez, Kristen" initials="SK" lastIdx="12" clrIdx="1">
    <p:extLst>
      <p:ext uri="{19B8F6BF-5375-455C-9EA6-DF929625EA0E}">
        <p15:presenceInfo xmlns:p15="http://schemas.microsoft.com/office/powerpoint/2012/main" userId="S::K-Sanchez@tti.tamu.edu::acb85456-f2d6-4285-b4f9-49a945bb8aa2" providerId="AD"/>
      </p:ext>
    </p:extLst>
  </p:cmAuthor>
  <p:cmAuthor id="3" name="Tom Durbin" initials="TD" lastIdx="20" clrIdx="2">
    <p:extLst>
      <p:ext uri="{19B8F6BF-5375-455C-9EA6-DF929625EA0E}">
        <p15:presenceInfo xmlns:p15="http://schemas.microsoft.com/office/powerpoint/2012/main" userId="Tom Durb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74597" autoAdjust="0"/>
  </p:normalViewPr>
  <p:slideViewPr>
    <p:cSldViewPr snapToGrid="0">
      <p:cViewPr varScale="1">
        <p:scale>
          <a:sx n="64" d="100"/>
          <a:sy n="64" d="100"/>
        </p:scale>
        <p:origin x="53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39082-FA5B-48AD-8C5A-6F96C6B1832A}" type="datetimeFigureOut">
              <a:rPr lang="en-US" smtClean="0"/>
              <a:t>9/22/2020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279E6D-00A9-4B64-8C3A-9DDF802CB60D}" type="slidenum">
              <a:rPr lang="en-US" smtClean="0"/>
              <a:t>‹#›</a:t>
            </a:fld>
            <a:endParaRPr lang="en-US"/>
          </a:p>
        </p:txBody>
      </p:sp>
    </p:spTree>
    <p:extLst>
      <p:ext uri="{BB962C8B-B14F-4D97-AF65-F5344CB8AC3E}">
        <p14:creationId xmlns:p14="http://schemas.microsoft.com/office/powerpoint/2010/main" val="3714054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CC129C-E094-44A9-9990-2FFEB90AEFE5}" type="slidenum">
              <a:rPr lang="en-US" smtClean="0"/>
              <a:t>1</a:t>
            </a:fld>
            <a:endParaRPr lang="en-US" dirty="0"/>
          </a:p>
        </p:txBody>
      </p:sp>
    </p:spTree>
    <p:extLst>
      <p:ext uri="{BB962C8B-B14F-4D97-AF65-F5344CB8AC3E}">
        <p14:creationId xmlns:p14="http://schemas.microsoft.com/office/powerpoint/2010/main" val="1165660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HEVs </a:t>
            </a:r>
            <a:r>
              <a:rPr lang="en-US" sz="1200" kern="1200" dirty="0">
                <a:solidFill>
                  <a:schemeClr val="tx1"/>
                </a:solidFill>
                <a:effectLst/>
                <a:latin typeface="+mn-lt"/>
                <a:ea typeface="+mn-ea"/>
                <a:cs typeface="+mn-cs"/>
              </a:rPr>
              <a:t>have an electric drive system, but no plug. They rely on liquid fuel to recharge the batteries on board the vehicle, along with features such as regenerative braking</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PHEVs have both batteries and liquid-fuel storage systems and that can either be plugged in or </a:t>
            </a:r>
            <a:r>
              <a:rPr lang="en-US" sz="1200" kern="1200" dirty="0" err="1">
                <a:solidFill>
                  <a:schemeClr val="tx1"/>
                </a:solidFill>
                <a:effectLst/>
                <a:latin typeface="+mn-lt"/>
                <a:ea typeface="+mn-ea"/>
                <a:cs typeface="+mn-cs"/>
              </a:rPr>
              <a:t>refuelled</a:t>
            </a:r>
            <a:r>
              <a:rPr lang="en-US" sz="1200" kern="1200" dirty="0">
                <a:solidFill>
                  <a:schemeClr val="tx1"/>
                </a:solidFill>
                <a:effectLst/>
                <a:latin typeface="+mn-lt"/>
                <a:ea typeface="+mn-ea"/>
                <a:cs typeface="+mn-cs"/>
              </a:rPr>
              <a:t> with liquid fuel to increase energy stored on the vehicle. PHEVs typically are provided with a much smaller battery pack than BEVs, since they also have an internal combustion engine operating on liquid fuel. The vehicles may have a shorter driving range on batteries but usually have a longer overall driving range due to the liquid fuel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BEVs use only batteries for energy storage and must be plugged in to be recharged. Current BEVs typically have less than 250 km (160 miles) of all-electric range today, with the exception of some models, such as the Tesla</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BEVs produce no direct emissions. BEVs can also significantly reduce the overall emissions in a true renewable system. However, emissions are still produced from electricity power plants operated with fossil coal or natural gas. Emissions and GHGs are also produced during battery manufacturing and from the mining operations of metals for battery production</a:t>
            </a:r>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14</a:t>
            </a:fld>
            <a:endParaRPr lang="en-US"/>
          </a:p>
        </p:txBody>
      </p:sp>
    </p:spTree>
    <p:extLst>
      <p:ext uri="{BB962C8B-B14F-4D97-AF65-F5344CB8AC3E}">
        <p14:creationId xmlns:p14="http://schemas.microsoft.com/office/powerpoint/2010/main" val="2589493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HOV is a fluid property that describes the necessary energy to evaporate a prescribed amount of liquid.</a:t>
            </a:r>
          </a:p>
          <a:p>
            <a:r>
              <a:rPr lang="en-US" dirty="0"/>
              <a:t>Ethanol blends </a:t>
            </a:r>
            <a:r>
              <a:rPr lang="en-US" sz="1200" kern="1200" dirty="0">
                <a:solidFill>
                  <a:schemeClr val="tx1"/>
                </a:solidFill>
                <a:effectLst/>
                <a:latin typeface="+mn-lt"/>
                <a:ea typeface="+mn-ea"/>
                <a:cs typeface="+mn-cs"/>
              </a:rPr>
              <a:t>will require more thermal energy to fully vaporize, therefore, causing colder conditions in the combustion chamber. Due to this evaporative cooling effect, the evaporation of the highest boiling (aromatic) species in the fuel may be impeded, leading to more wall wetting or more heterogeneous fuel/air mixtures. Liquid fuel wetting will likely result in residual fuel films with high concentrations of low volatility and high molecular weight species (i.e., C9/C10+ aromatics) leading to diffusive combustion and increased PM production. </a:t>
            </a:r>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15</a:t>
            </a:fld>
            <a:endParaRPr lang="en-US"/>
          </a:p>
        </p:txBody>
      </p:sp>
    </p:spTree>
    <p:extLst>
      <p:ext uri="{BB962C8B-B14F-4D97-AF65-F5344CB8AC3E}">
        <p14:creationId xmlns:p14="http://schemas.microsoft.com/office/powerpoint/2010/main" val="1051090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should be noted that the near-zero NOx technology meets the 0.02 g/bhp-</a:t>
            </a:r>
            <a:r>
              <a:rPr lang="en-US" dirty="0" err="1"/>
              <a:t>hr</a:t>
            </a:r>
            <a:r>
              <a:rPr lang="en-US" dirty="0"/>
              <a:t> NOx standard, which is equivalent to emissions from an EV engine sourced from a natural gas powered electricity power plant</a:t>
            </a:r>
          </a:p>
        </p:txBody>
      </p:sp>
      <p:sp>
        <p:nvSpPr>
          <p:cNvPr id="4" name="Slide Number Placeholder 3"/>
          <p:cNvSpPr>
            <a:spLocks noGrp="1"/>
          </p:cNvSpPr>
          <p:nvPr>
            <p:ph type="sldNum" sz="quarter" idx="5"/>
          </p:nvPr>
        </p:nvSpPr>
        <p:spPr/>
        <p:txBody>
          <a:bodyPr/>
          <a:lstStyle/>
          <a:p>
            <a:fld id="{E8279E6D-00A9-4B64-8C3A-9DDF802CB60D}" type="slidenum">
              <a:rPr lang="en-US" smtClean="0"/>
              <a:t>16</a:t>
            </a:fld>
            <a:endParaRPr lang="en-US"/>
          </a:p>
        </p:txBody>
      </p:sp>
    </p:spTree>
    <p:extLst>
      <p:ext uri="{BB962C8B-B14F-4D97-AF65-F5344CB8AC3E}">
        <p14:creationId xmlns:p14="http://schemas.microsoft.com/office/powerpoint/2010/main" val="4176536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 hydrogen fuel cell vehicles are just electric cars that store their energy as hydrogen instead of in a battery. To use the energy, it must first convert the hydrogen back into electricity. That’s where the onboard fuel cell comes in.</a:t>
            </a:r>
          </a:p>
        </p:txBody>
      </p:sp>
      <p:sp>
        <p:nvSpPr>
          <p:cNvPr id="4" name="Slide Number Placeholder 3"/>
          <p:cNvSpPr>
            <a:spLocks noGrp="1"/>
          </p:cNvSpPr>
          <p:nvPr>
            <p:ph type="sldNum" sz="quarter" idx="5"/>
          </p:nvPr>
        </p:nvSpPr>
        <p:spPr/>
        <p:txBody>
          <a:bodyPr/>
          <a:lstStyle/>
          <a:p>
            <a:fld id="{E8279E6D-00A9-4B64-8C3A-9DDF802CB60D}" type="slidenum">
              <a:rPr lang="en-US" smtClean="0"/>
              <a:t>17</a:t>
            </a:fld>
            <a:endParaRPr lang="en-US"/>
          </a:p>
        </p:txBody>
      </p:sp>
    </p:spTree>
    <p:extLst>
      <p:ext uri="{BB962C8B-B14F-4D97-AF65-F5344CB8AC3E}">
        <p14:creationId xmlns:p14="http://schemas.microsoft.com/office/powerpoint/2010/main" val="20595086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18</a:t>
            </a:fld>
            <a:endParaRPr lang="en-US"/>
          </a:p>
        </p:txBody>
      </p:sp>
    </p:spTree>
    <p:extLst>
      <p:ext uri="{BB962C8B-B14F-4D97-AF65-F5344CB8AC3E}">
        <p14:creationId xmlns:p14="http://schemas.microsoft.com/office/powerpoint/2010/main" val="2417865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228600">
              <a:buFont typeface="+mj-lt"/>
              <a:buAutoNum type="arabicPeriod"/>
            </a:pPr>
            <a:r>
              <a:rPr lang="en-US" sz="1200" u="sng" kern="1200" dirty="0">
                <a:solidFill>
                  <a:schemeClr val="tx1"/>
                </a:solidFill>
                <a:effectLst/>
                <a:latin typeface="+mn-lt"/>
                <a:ea typeface="+mn-ea"/>
                <a:cs typeface="+mn-cs"/>
              </a:rPr>
              <a:t>Health Track (HT)—mainly targeted at urban planners, transportation planners, and engineers with limited knowledge of public health-related concepts;</a:t>
            </a:r>
            <a:endParaRPr lang="en-US" sz="1200" kern="1200" dirty="0">
              <a:solidFill>
                <a:schemeClr val="tx1"/>
              </a:solidFill>
              <a:effectLst/>
              <a:latin typeface="+mn-lt"/>
              <a:ea typeface="+mn-ea"/>
              <a:cs typeface="+mn-cs"/>
            </a:endParaRPr>
          </a:p>
          <a:p>
            <a:pPr marL="685800" lvl="1" indent="-228600">
              <a:buFont typeface="+mj-lt"/>
              <a:buAutoNum type="arabicPeriod"/>
            </a:pPr>
            <a:r>
              <a:rPr lang="en-US" sz="1200" u="sng" kern="1200" dirty="0">
                <a:solidFill>
                  <a:schemeClr val="tx1"/>
                </a:solidFill>
                <a:effectLst/>
                <a:latin typeface="+mn-lt"/>
                <a:ea typeface="+mn-ea"/>
                <a:cs typeface="+mn-cs"/>
              </a:rPr>
              <a:t>Transportation Track (TT)—mainly targeted at environmental epidemiologists and public health professionals with limited knowledge of transportation-related concepts; and;</a:t>
            </a:r>
          </a:p>
          <a:p>
            <a:pPr marL="685800" lvl="1" indent="-228600">
              <a:buFont typeface="+mj-lt"/>
              <a:buAutoNum type="arabicPeriod"/>
            </a:pPr>
            <a:r>
              <a:rPr lang="en-US" sz="1200" u="sng" kern="1200" dirty="0">
                <a:solidFill>
                  <a:schemeClr val="tx1"/>
                </a:solidFill>
                <a:effectLst/>
                <a:latin typeface="+mn-lt"/>
                <a:ea typeface="+mn-ea"/>
                <a:cs typeface="+mn-cs"/>
              </a:rPr>
              <a:t>Planning and Policy Track (PPT)—mainly targeted at planners, civil servants, and policy and decision makers with particular interest in the science-policy link.</a:t>
            </a: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2</a:t>
            </a:fld>
            <a:endParaRPr lang="en-US" dirty="0"/>
          </a:p>
        </p:txBody>
      </p:sp>
    </p:spTree>
    <p:extLst>
      <p:ext uri="{BB962C8B-B14F-4D97-AF65-F5344CB8AC3E}">
        <p14:creationId xmlns:p14="http://schemas.microsoft.com/office/powerpoint/2010/main" val="1057162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manufacturers approve ethanol blends up to 10%. There are also considerations to approve ethanol blends up to 15%.</a:t>
            </a:r>
          </a:p>
          <a:p>
            <a:r>
              <a:rPr lang="en-US" dirty="0"/>
              <a:t>Almost all gasoline in the US contains ethanol </a:t>
            </a:r>
            <a:r>
              <a:rPr lang="en-US" dirty="0">
                <a:solidFill>
                  <a:srgbClr val="FF0000"/>
                </a:solidFill>
              </a:rPr>
              <a:t>at ~10% level</a:t>
            </a:r>
            <a:r>
              <a:rPr lang="en-US" dirty="0"/>
              <a:t>s.</a:t>
            </a:r>
          </a:p>
        </p:txBody>
      </p:sp>
      <p:sp>
        <p:nvSpPr>
          <p:cNvPr id="4" name="Slide Number Placeholder 3"/>
          <p:cNvSpPr>
            <a:spLocks noGrp="1"/>
          </p:cNvSpPr>
          <p:nvPr>
            <p:ph type="sldNum" sz="quarter" idx="5"/>
          </p:nvPr>
        </p:nvSpPr>
        <p:spPr/>
        <p:txBody>
          <a:bodyPr/>
          <a:lstStyle/>
          <a:p>
            <a:fld id="{E8279E6D-00A9-4B64-8C3A-9DDF802CB60D}" type="slidenum">
              <a:rPr lang="en-US" smtClean="0"/>
              <a:t>5</a:t>
            </a:fld>
            <a:endParaRPr lang="en-US"/>
          </a:p>
        </p:txBody>
      </p:sp>
    </p:spTree>
    <p:extLst>
      <p:ext uri="{BB962C8B-B14F-4D97-AF65-F5344CB8AC3E}">
        <p14:creationId xmlns:p14="http://schemas.microsoft.com/office/powerpoint/2010/main" val="370822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Secondary organic aerosol (SOA) is formed through the photooxidation of anthropogenic or biogenic emissions, such as NOx and VOCs, in the atmosphere. Emissions of NOx and VOCs </a:t>
            </a:r>
            <a:r>
              <a:rPr lang="en-US" sz="1200" b="0" i="0" u="none" strike="noStrike" kern="1200" baseline="0" dirty="0">
                <a:solidFill>
                  <a:schemeClr val="tx1"/>
                </a:solidFill>
                <a:latin typeface="+mn-lt"/>
                <a:ea typeface="+mn-ea"/>
                <a:cs typeface="+mn-cs"/>
              </a:rPr>
              <a:t>can undergo atmospheric reactions resulting in the formation of secondary lower volatility organic gases. As the gases continue to react, their volatility decrease until these gases nucleate (to form new particles) or condense onto existing particles and ultimately increase the atmospheric organic aerosol (OA) mass</a:t>
            </a:r>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6</a:t>
            </a:fld>
            <a:endParaRPr lang="en-US"/>
          </a:p>
        </p:txBody>
      </p:sp>
    </p:spTree>
    <p:extLst>
      <p:ext uri="{BB962C8B-B14F-4D97-AF65-F5344CB8AC3E}">
        <p14:creationId xmlns:p14="http://schemas.microsoft.com/office/powerpoint/2010/main" val="4065979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7</a:t>
            </a:fld>
            <a:endParaRPr lang="en-US"/>
          </a:p>
        </p:txBody>
      </p:sp>
    </p:spTree>
    <p:extLst>
      <p:ext uri="{BB962C8B-B14F-4D97-AF65-F5344CB8AC3E}">
        <p14:creationId xmlns:p14="http://schemas.microsoft.com/office/powerpoint/2010/main" val="1301110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supplier of HVO fuel and pioneer in developing the technology of producing HVO is Neste at Finland. They have productions plants in multiple locations, including Europe, USA, Indonesia.</a:t>
            </a:r>
          </a:p>
        </p:txBody>
      </p:sp>
      <p:sp>
        <p:nvSpPr>
          <p:cNvPr id="4" name="Slide Number Placeholder 3"/>
          <p:cNvSpPr>
            <a:spLocks noGrp="1"/>
          </p:cNvSpPr>
          <p:nvPr>
            <p:ph type="sldNum" sz="quarter" idx="5"/>
          </p:nvPr>
        </p:nvSpPr>
        <p:spPr/>
        <p:txBody>
          <a:bodyPr/>
          <a:lstStyle/>
          <a:p>
            <a:fld id="{E8279E6D-00A9-4B64-8C3A-9DDF802CB60D}" type="slidenum">
              <a:rPr lang="en-US" smtClean="0"/>
              <a:t>10</a:t>
            </a:fld>
            <a:endParaRPr lang="en-US"/>
          </a:p>
        </p:txBody>
      </p:sp>
    </p:spTree>
    <p:extLst>
      <p:ext uri="{BB962C8B-B14F-4D97-AF65-F5344CB8AC3E}">
        <p14:creationId xmlns:p14="http://schemas.microsoft.com/office/powerpoint/2010/main" val="313448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11</a:t>
            </a:fld>
            <a:endParaRPr lang="en-US"/>
          </a:p>
        </p:txBody>
      </p:sp>
    </p:spTree>
    <p:extLst>
      <p:ext uri="{BB962C8B-B14F-4D97-AF65-F5344CB8AC3E}">
        <p14:creationId xmlns:p14="http://schemas.microsoft.com/office/powerpoint/2010/main" val="2738997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RNG is biogas that has been upgraded to meet natural gas pipeline quality or transportation fuel grade standards.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RNG is renewable, domestic, clean, abundant, affordable, sustainable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Siloxanes are silicone-based compounds. They are either linear or cyclic volatile species. They can be found in low levels in landfill gas and digester gas. When burned as a fuel, the silicon in siloxane oxidizes to silica. Silica deposits cause performance and maintenance problems with combustion equipment (i.e., fuel injection systems, combustion chamber).</a:t>
            </a:r>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12</a:t>
            </a:fld>
            <a:endParaRPr lang="en-US"/>
          </a:p>
        </p:txBody>
      </p:sp>
    </p:spTree>
    <p:extLst>
      <p:ext uri="{BB962C8B-B14F-4D97-AF65-F5344CB8AC3E}">
        <p14:creationId xmlns:p14="http://schemas.microsoft.com/office/powerpoint/2010/main" val="2465918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95% of hydrogen in the US is produced via natural gas (methane) steam reforming</a:t>
            </a:r>
          </a:p>
          <a:p>
            <a:endParaRPr lang="en-US" dirty="0"/>
          </a:p>
          <a:p>
            <a:r>
              <a:rPr lang="en-US" dirty="0"/>
              <a:t>Hydrogen is used in hydrogen fuel cell vehicles – a </a:t>
            </a:r>
            <a:r>
              <a:rPr lang="en-US" dirty="0" err="1"/>
              <a:t>hydrogen+fuel</a:t>
            </a:r>
            <a:r>
              <a:rPr lang="en-US" dirty="0"/>
              <a:t> cell vehicle is an electric vehicle because its powered by an electric motor</a:t>
            </a:r>
          </a:p>
          <a:p>
            <a:endParaRPr lang="en-US" dirty="0"/>
          </a:p>
          <a:p>
            <a:r>
              <a:rPr lang="en-US" dirty="0"/>
              <a:t>Instead of an electric battery it uses chemical storage of hydrogen as fuel (chemical storage) and a fuel cell to convert the hydrogen to electricity to power the electric motor</a:t>
            </a:r>
          </a:p>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13</a:t>
            </a:fld>
            <a:endParaRPr lang="en-US"/>
          </a:p>
        </p:txBody>
      </p:sp>
    </p:spTree>
    <p:extLst>
      <p:ext uri="{BB962C8B-B14F-4D97-AF65-F5344CB8AC3E}">
        <p14:creationId xmlns:p14="http://schemas.microsoft.com/office/powerpoint/2010/main" val="21407809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alphaModFix amt="41000"/>
            <a:extLst>
              <a:ext uri="{28A0092B-C50C-407E-A947-70E740481C1C}">
                <a14:useLocalDpi xmlns:a14="http://schemas.microsoft.com/office/drawing/2010/main"/>
              </a:ext>
            </a:extLst>
          </a:blip>
          <a:srcRect/>
          <a:stretch/>
        </p:blipFill>
        <p:spPr>
          <a:xfrm>
            <a:off x="0" y="1164831"/>
            <a:ext cx="12192000" cy="5715625"/>
          </a:xfrm>
          <a:prstGeom prst="rect">
            <a:avLst/>
          </a:prstGeom>
          <a:solidFill>
            <a:schemeClr val="bg1">
              <a:alpha val="13000"/>
            </a:schemeClr>
          </a:solidFill>
        </p:spPr>
      </p:pic>
      <p:sp>
        <p:nvSpPr>
          <p:cNvPr id="22" name="Rectangle 21"/>
          <p:cNvSpPr/>
          <p:nvPr userDrawn="1"/>
        </p:nvSpPr>
        <p:spPr>
          <a:xfrm>
            <a:off x="0" y="0"/>
            <a:ext cx="12192000" cy="1142374"/>
          </a:xfrm>
          <a:prstGeom prst="rect">
            <a:avLst/>
          </a:prstGeom>
          <a:solidFill>
            <a:srgbClr val="ADC341">
              <a:alpha val="7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816935" y="1585220"/>
            <a:ext cx="10515600" cy="4771129"/>
          </a:xfrm>
        </p:spPr>
        <p:txBody>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20"/>
          <p:cNvSpPr>
            <a:spLocks noGrp="1"/>
          </p:cNvSpPr>
          <p:nvPr>
            <p:ph type="title"/>
          </p:nvPr>
        </p:nvSpPr>
        <p:spPr>
          <a:xfrm>
            <a:off x="838200" y="211167"/>
            <a:ext cx="10515600" cy="931207"/>
          </a:xfrm>
        </p:spPr>
        <p:txBody>
          <a:bodyPr/>
          <a:lstStyle>
            <a:lvl1pPr>
              <a:defRPr b="1">
                <a:solidFill>
                  <a:schemeClr val="tx2"/>
                </a:solidFill>
              </a:defRPr>
            </a:lvl1pPr>
          </a:lstStyle>
          <a:p>
            <a:r>
              <a:rPr lang="en-US" dirty="0"/>
              <a:t>Click to edit Master title style</a:t>
            </a:r>
          </a:p>
        </p:txBody>
      </p:sp>
      <p:sp>
        <p:nvSpPr>
          <p:cNvPr id="25" name="Right Triangle 24"/>
          <p:cNvSpPr/>
          <p:nvPr userDrawn="1"/>
        </p:nvSpPr>
        <p:spPr>
          <a:xfrm flipV="1">
            <a:off x="0" y="0"/>
            <a:ext cx="1205799" cy="1154880"/>
          </a:xfrm>
          <a:prstGeom prst="rtTriangle">
            <a:avLst/>
          </a:prstGeom>
          <a:solidFill>
            <a:srgbClr val="77862A">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userDrawn="1"/>
        </p:nvSpPr>
        <p:spPr>
          <a:xfrm>
            <a:off x="0" y="1142374"/>
            <a:ext cx="12192000" cy="45719"/>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ight Triangle 7"/>
          <p:cNvSpPr/>
          <p:nvPr userDrawn="1"/>
        </p:nvSpPr>
        <p:spPr>
          <a:xfrm flipH="1">
            <a:off x="10718800" y="5469467"/>
            <a:ext cx="1473200" cy="1410989"/>
          </a:xfrm>
          <a:prstGeom prst="rtTriangle">
            <a:avLst/>
          </a:prstGeom>
          <a:solidFill>
            <a:srgbClr val="ADC34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txBox="1">
            <a:spLocks/>
          </p:cNvSpPr>
          <p:nvPr userDrawn="1"/>
        </p:nvSpPr>
        <p:spPr>
          <a:xfrm>
            <a:off x="9965268" y="636146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317CB3-E76C-B946-8325-59DF0D7BBADC}" type="slidenum">
              <a:rPr lang="en-US" sz="1800" smtClean="0"/>
              <a:pPr/>
              <a:t>‹#›</a:t>
            </a:fld>
            <a:endParaRPr lang="en-US" sz="1400" dirty="0"/>
          </a:p>
        </p:txBody>
      </p:sp>
      <p:sp>
        <p:nvSpPr>
          <p:cNvPr id="11" name="Rectangle 10"/>
          <p:cNvSpPr/>
          <p:nvPr userDrawn="1"/>
        </p:nvSpPr>
        <p:spPr>
          <a:xfrm>
            <a:off x="0" y="6812281"/>
            <a:ext cx="12192000" cy="45719"/>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58160" y="5611211"/>
            <a:ext cx="794479" cy="805279"/>
          </a:xfrm>
          <a:prstGeom prst="rect">
            <a:avLst/>
          </a:prstGeom>
        </p:spPr>
      </p:pic>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0" name="Picture 19"/>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12192000" cy="6857999"/>
          </a:xfrm>
          <a:prstGeom prst="rect">
            <a:avLst/>
          </a:prstGeom>
        </p:spPr>
      </p:pic>
      <p:sp>
        <p:nvSpPr>
          <p:cNvPr id="18" name="Rectangle 17"/>
          <p:cNvSpPr/>
          <p:nvPr userDrawn="1"/>
        </p:nvSpPr>
        <p:spPr>
          <a:xfrm>
            <a:off x="0" y="5715626"/>
            <a:ext cx="12192000" cy="1142374"/>
          </a:xfrm>
          <a:prstGeom prst="rect">
            <a:avLst/>
          </a:prstGeom>
          <a:solidFill>
            <a:srgbClr val="ADC341">
              <a:alpha val="7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4251940" y="1709411"/>
            <a:ext cx="7472354" cy="193899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4000" b="1" i="0" dirty="0">
                <a:solidFill>
                  <a:srgbClr val="425C2A"/>
                </a:solidFill>
                <a:latin typeface="Calibri" charset="0"/>
                <a:ea typeface="Calibri" charset="0"/>
                <a:cs typeface="Calibri" charset="0"/>
              </a:rPr>
              <a:t>Center</a:t>
            </a:r>
            <a:r>
              <a:rPr lang="en-US" sz="4000" b="1" i="0" baseline="0" dirty="0">
                <a:solidFill>
                  <a:srgbClr val="425C2A"/>
                </a:solidFill>
                <a:latin typeface="Calibri" charset="0"/>
                <a:ea typeface="Calibri" charset="0"/>
                <a:cs typeface="Calibri" charset="0"/>
              </a:rPr>
              <a:t> for Advancing Research</a:t>
            </a:r>
          </a:p>
          <a:p>
            <a:pPr marL="0" marR="0" indent="0" algn="l" defTabSz="457200" rtl="0" eaLnBrk="1" fontAlgn="auto" latinLnBrk="0" hangingPunct="1">
              <a:lnSpc>
                <a:spcPct val="100000"/>
              </a:lnSpc>
              <a:spcBef>
                <a:spcPts val="0"/>
              </a:spcBef>
              <a:spcAft>
                <a:spcPts val="0"/>
              </a:spcAft>
              <a:buClrTx/>
              <a:buSzTx/>
              <a:buFontTx/>
              <a:buNone/>
              <a:tabLst/>
              <a:defRPr/>
            </a:pPr>
            <a:r>
              <a:rPr lang="en-US" sz="4000" b="1" i="0" baseline="0" dirty="0">
                <a:solidFill>
                  <a:srgbClr val="425C2A"/>
                </a:solidFill>
                <a:latin typeface="Calibri" charset="0"/>
                <a:ea typeface="Calibri" charset="0"/>
                <a:cs typeface="Calibri" charset="0"/>
              </a:rPr>
              <a:t>in Transportation Emissions, Energy, and Health</a:t>
            </a:r>
            <a:endParaRPr lang="en-US" sz="4000" b="1" i="0" dirty="0">
              <a:solidFill>
                <a:srgbClr val="425C2A"/>
              </a:solidFill>
              <a:latin typeface="Calibri" charset="0"/>
              <a:ea typeface="Calibri" charset="0"/>
              <a:cs typeface="Calibri" charset="0"/>
            </a:endParaRPr>
          </a:p>
        </p:txBody>
      </p:sp>
      <p:sp>
        <p:nvSpPr>
          <p:cNvPr id="9" name="TextBox 8"/>
          <p:cNvSpPr txBox="1"/>
          <p:nvPr userDrawn="1"/>
        </p:nvSpPr>
        <p:spPr>
          <a:xfrm>
            <a:off x="4296441" y="3852163"/>
            <a:ext cx="7158183" cy="584775"/>
          </a:xfrm>
          <a:prstGeom prst="rect">
            <a:avLst/>
          </a:prstGeom>
          <a:noFill/>
        </p:spPr>
        <p:txBody>
          <a:bodyPr wrap="square" rtlCol="0">
            <a:spAutoFit/>
          </a:bodyPr>
          <a:lstStyle/>
          <a:p>
            <a:r>
              <a:rPr lang="en-US" sz="3200" b="0" i="0" kern="1200" dirty="0">
                <a:solidFill>
                  <a:srgbClr val="5E734A"/>
                </a:solidFill>
                <a:effectLst/>
                <a:latin typeface="+mn-lt"/>
                <a:ea typeface="+mn-ea"/>
                <a:cs typeface="+mn-cs"/>
              </a:rPr>
              <a:t>A USDOT University Transportation Center</a:t>
            </a:r>
            <a:endParaRPr lang="en-US" sz="4000" dirty="0">
              <a:solidFill>
                <a:srgbClr val="5E734A"/>
              </a:solidFill>
            </a:endParaRPr>
          </a:p>
        </p:txBody>
      </p:sp>
      <p:cxnSp>
        <p:nvCxnSpPr>
          <p:cNvPr id="10" name="Straight Connector 9"/>
          <p:cNvCxnSpPr/>
          <p:nvPr userDrawn="1"/>
        </p:nvCxnSpPr>
        <p:spPr>
          <a:xfrm>
            <a:off x="3937766" y="1857192"/>
            <a:ext cx="0" cy="2698837"/>
          </a:xfrm>
          <a:prstGeom prst="line">
            <a:avLst/>
          </a:prstGeom>
          <a:ln w="57150" cmpd="sng">
            <a:solidFill>
              <a:srgbClr val="91AC2C"/>
            </a:solidFill>
          </a:ln>
          <a:effectLst/>
        </p:spPr>
        <p:style>
          <a:lnRef idx="2">
            <a:schemeClr val="accent1"/>
          </a:lnRef>
          <a:fillRef idx="0">
            <a:schemeClr val="accent1"/>
          </a:fillRef>
          <a:effectRef idx="1">
            <a:schemeClr val="accent1"/>
          </a:effectRef>
          <a:fontRef idx="minor">
            <a:schemeClr val="tx1"/>
          </a:fontRef>
        </p:style>
      </p:cxnSp>
      <p:sp>
        <p:nvSpPr>
          <p:cNvPr id="19" name="Rectangle 18"/>
          <p:cNvSpPr/>
          <p:nvPr userDrawn="1"/>
        </p:nvSpPr>
        <p:spPr>
          <a:xfrm>
            <a:off x="0" y="5562664"/>
            <a:ext cx="12192000" cy="182811"/>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4530" y="1592199"/>
            <a:ext cx="2835530" cy="2874076"/>
          </a:xfrm>
          <a:prstGeom prst="rect">
            <a:avLst/>
          </a:prstGeom>
        </p:spPr>
      </p:pic>
    </p:spTree>
    <p:extLst>
      <p:ext uri="{BB962C8B-B14F-4D97-AF65-F5344CB8AC3E}">
        <p14:creationId xmlns:p14="http://schemas.microsoft.com/office/powerpoint/2010/main" val="27632308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2" name="Right Triangle 11"/>
          <p:cNvSpPr/>
          <p:nvPr userDrawn="1"/>
        </p:nvSpPr>
        <p:spPr>
          <a:xfrm flipH="1">
            <a:off x="10718800" y="5469467"/>
            <a:ext cx="1473200" cy="1410989"/>
          </a:xfrm>
          <a:prstGeom prst="rtTriangle">
            <a:avLst/>
          </a:prstGeom>
          <a:solidFill>
            <a:srgbClr val="ADC34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txBox="1">
            <a:spLocks/>
          </p:cNvSpPr>
          <p:nvPr userDrawn="1"/>
        </p:nvSpPr>
        <p:spPr>
          <a:xfrm>
            <a:off x="9965268" y="636146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317CB3-E76C-B946-8325-59DF0D7BBADC}" type="slidenum">
              <a:rPr lang="en-US" sz="1800" smtClean="0"/>
              <a:pPr/>
              <a:t>‹#›</a:t>
            </a:fld>
            <a:endParaRPr lang="en-US" sz="1400" dirty="0"/>
          </a:p>
        </p:txBody>
      </p:sp>
      <p:sp>
        <p:nvSpPr>
          <p:cNvPr id="9" name="Rectangle 8"/>
          <p:cNvSpPr/>
          <p:nvPr userDrawn="1"/>
        </p:nvSpPr>
        <p:spPr>
          <a:xfrm>
            <a:off x="0" y="6841090"/>
            <a:ext cx="12192000" cy="56300"/>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058160" y="5611211"/>
            <a:ext cx="794479" cy="805279"/>
          </a:xfrm>
          <a:prstGeom prst="rect">
            <a:avLst/>
          </a:prstGeom>
        </p:spPr>
      </p:pic>
    </p:spTree>
    <p:extLst>
      <p:ext uri="{BB962C8B-B14F-4D97-AF65-F5344CB8AC3E}">
        <p14:creationId xmlns:p14="http://schemas.microsoft.com/office/powerpoint/2010/main" val="3139607942"/>
      </p:ext>
    </p:extLst>
  </p:cSld>
  <p:clrMap bg1="lt1" tx1="dk1" bg2="lt2" tx2="dk2" accent1="accent1" accent2="accent2" accent3="accent3" accent4="accent4" accent5="accent5" accent6="accent6" hlink="hlink" folHlink="folHlink"/>
  <p:sldLayoutIdLst>
    <p:sldLayoutId id="2147483662"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gkaraval@cert.ucr.ed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776721" y="5718844"/>
            <a:ext cx="3415279" cy="11345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800" dirty="0">
              <a:solidFill>
                <a:schemeClr val="accent2">
                  <a:lumMod val="50000"/>
                </a:schemeClr>
              </a:solidFill>
              <a:latin typeface="+mn-lt"/>
            </a:endParaRPr>
          </a:p>
        </p:txBody>
      </p:sp>
      <p:sp>
        <p:nvSpPr>
          <p:cNvPr id="6" name="Rectangle 5"/>
          <p:cNvSpPr/>
          <p:nvPr/>
        </p:nvSpPr>
        <p:spPr>
          <a:xfrm>
            <a:off x="549326" y="6121505"/>
            <a:ext cx="2037417" cy="400110"/>
          </a:xfrm>
          <a:prstGeom prst="rect">
            <a:avLst/>
          </a:prstGeom>
        </p:spPr>
        <p:txBody>
          <a:bodyPr wrap="none">
            <a:spAutoFit/>
          </a:bodyPr>
          <a:lstStyle/>
          <a:p>
            <a:r>
              <a:rPr lang="en-US" sz="2000" b="1" dirty="0">
                <a:solidFill>
                  <a:srgbClr val="445436"/>
                </a:solidFill>
              </a:rPr>
              <a:t>www.carteeh.org</a:t>
            </a:r>
          </a:p>
        </p:txBody>
      </p:sp>
    </p:spTree>
    <p:extLst>
      <p:ext uri="{BB962C8B-B14F-4D97-AF65-F5344CB8AC3E}">
        <p14:creationId xmlns:p14="http://schemas.microsoft.com/office/powerpoint/2010/main" val="3671380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5"/>
            <a:ext cx="11808177" cy="5422857"/>
          </a:xfrm>
        </p:spPr>
        <p:txBody>
          <a:bodyPr>
            <a:noAutofit/>
          </a:bodyPr>
          <a:lstStyle/>
          <a:p>
            <a:pPr marL="0" indent="0">
              <a:buNone/>
            </a:pPr>
            <a:r>
              <a:rPr lang="en-US" sz="2800" b="1" u="sng" dirty="0"/>
              <a:t>Renewable Diesel or Hydrogenated Vegetable Oil (HVO)</a:t>
            </a:r>
          </a:p>
          <a:p>
            <a:r>
              <a:rPr lang="en-US" dirty="0"/>
              <a:t>HVO is made from biomass sources (vegetable oils, animal fats, agricultural waste) via hydrotreating refining process</a:t>
            </a:r>
          </a:p>
          <a:p>
            <a:r>
              <a:rPr lang="en-US" dirty="0"/>
              <a:t>Commercially available with a fast growth in global scale</a:t>
            </a:r>
          </a:p>
          <a:p>
            <a:r>
              <a:rPr lang="en-US" dirty="0"/>
              <a:t>HVO is a highly paraffinic (saturated) fuel, and free of aromatic hydrocarbons and sulfur</a:t>
            </a:r>
          </a:p>
          <a:p>
            <a:r>
              <a:rPr lang="en-US" dirty="0"/>
              <a:t>HVO has an exceptional cetane number (greater than 65 – diesel spec limit is 40)</a:t>
            </a:r>
          </a:p>
          <a:p>
            <a:r>
              <a:rPr lang="en-US" dirty="0"/>
              <a:t>Compatible with existing distribution systems and engines</a:t>
            </a:r>
          </a:p>
          <a:p>
            <a:r>
              <a:rPr lang="en-US" dirty="0"/>
              <a:t>Offers carbon emissions reductions, THC, NOx, and soot emission reductions [Karavalakis et al., 2016]</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Alternative Fuels - Liquids</a:t>
            </a:r>
          </a:p>
        </p:txBody>
      </p:sp>
    </p:spTree>
    <p:extLst>
      <p:ext uri="{BB962C8B-B14F-4D97-AF65-F5344CB8AC3E}">
        <p14:creationId xmlns:p14="http://schemas.microsoft.com/office/powerpoint/2010/main" val="4093931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6"/>
            <a:ext cx="11808177" cy="5109092"/>
          </a:xfrm>
        </p:spPr>
        <p:txBody>
          <a:bodyPr>
            <a:noAutofit/>
          </a:bodyPr>
          <a:lstStyle/>
          <a:p>
            <a:pPr marL="0" indent="0">
              <a:buNone/>
            </a:pPr>
            <a:r>
              <a:rPr lang="en-US" sz="2800" b="1" u="sng" dirty="0"/>
              <a:t>Fossil Natural Gas</a:t>
            </a:r>
          </a:p>
          <a:p>
            <a:r>
              <a:rPr lang="en-US" dirty="0"/>
              <a:t>Produced domestically and often is less expensive than gasoline</a:t>
            </a:r>
          </a:p>
          <a:p>
            <a:r>
              <a:rPr lang="en-US" dirty="0"/>
              <a:t>Natural gas is available through established distribution networks</a:t>
            </a:r>
          </a:p>
          <a:p>
            <a:r>
              <a:rPr lang="en-US" dirty="0"/>
              <a:t>Methane is the major part of natural gas – clean burning fuel</a:t>
            </a:r>
          </a:p>
          <a:p>
            <a:pPr lvl="1"/>
            <a:r>
              <a:rPr lang="en-US" dirty="0"/>
              <a:t>Other hydrocarbons also present (i.e., ethane, propane, isobutane, etc.), CO</a:t>
            </a:r>
            <a:r>
              <a:rPr lang="en-US" baseline="-25000" dirty="0"/>
              <a:t>2</a:t>
            </a:r>
            <a:r>
              <a:rPr lang="en-US" dirty="0"/>
              <a:t>, nitrogen, and hydrogen sulfide</a:t>
            </a:r>
          </a:p>
          <a:p>
            <a:r>
              <a:rPr lang="en-GB" altLang="en-US" dirty="0"/>
              <a:t>It has to be stored in a compressed state (CNG) or in a liquefied state (LNG)</a:t>
            </a:r>
          </a:p>
          <a:p>
            <a:pPr lvl="1">
              <a:buFont typeface="Courier New" panose="02070309020205020404" pitchFamily="49" charset="0"/>
              <a:buChar char="o"/>
            </a:pPr>
            <a:r>
              <a:rPr lang="en-GB" dirty="0"/>
              <a:t>CNG (natural gas concentrated by pressure): used in light- and heavy-duty applications</a:t>
            </a:r>
          </a:p>
          <a:p>
            <a:pPr lvl="1">
              <a:buFont typeface="Courier New" panose="02070309020205020404" pitchFamily="49" charset="0"/>
              <a:buChar char="o"/>
            </a:pPr>
            <a:r>
              <a:rPr lang="en-GB" dirty="0"/>
              <a:t>LNG (natural gas concentrated by extremely cold temperatures): used only in heavy-duty applications</a:t>
            </a:r>
          </a:p>
          <a:p>
            <a:r>
              <a:rPr lang="en-GB" dirty="0"/>
              <a:t>Elevated methane emissions (methane leakage) – methane is a potent GHG</a:t>
            </a:r>
          </a:p>
          <a:p>
            <a:r>
              <a:rPr lang="en-GB" dirty="0"/>
              <a:t>High octane rating, nontoxic, lower ozone-forming emissions than gasoline</a:t>
            </a: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Alternative Fuels – Non-Liquids</a:t>
            </a:r>
          </a:p>
        </p:txBody>
      </p:sp>
    </p:spTree>
    <p:extLst>
      <p:ext uri="{BB962C8B-B14F-4D97-AF65-F5344CB8AC3E}">
        <p14:creationId xmlns:p14="http://schemas.microsoft.com/office/powerpoint/2010/main" val="3421482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6"/>
            <a:ext cx="11808177" cy="5109092"/>
          </a:xfrm>
        </p:spPr>
        <p:txBody>
          <a:bodyPr>
            <a:noAutofit/>
          </a:bodyPr>
          <a:lstStyle/>
          <a:p>
            <a:pPr marL="0" indent="0">
              <a:buNone/>
            </a:pPr>
            <a:r>
              <a:rPr lang="en-US" sz="2800" b="1" u="sng" dirty="0"/>
              <a:t>Renewable Natural Gas (RNG)</a:t>
            </a:r>
          </a:p>
          <a:p>
            <a:r>
              <a:rPr lang="en-US" dirty="0"/>
              <a:t>Produced by anaerobic digestion of organic material, like food waste, green waste or animal manure</a:t>
            </a:r>
          </a:p>
          <a:p>
            <a:pPr lvl="1">
              <a:buFont typeface="Courier New" panose="02070309020205020404" pitchFamily="49" charset="0"/>
              <a:buChar char="o"/>
            </a:pPr>
            <a:r>
              <a:rPr lang="en-US" dirty="0"/>
              <a:t>Sources of RNG include: landfills, wastewater treatment plants, livestock facilities, and commercial and residential food waste </a:t>
            </a:r>
          </a:p>
          <a:p>
            <a:r>
              <a:rPr lang="en-US" dirty="0"/>
              <a:t>For energy purposes, RNG is chemically identical to pipeline quality natural gas</a:t>
            </a:r>
          </a:p>
          <a:p>
            <a:pPr lvl="1">
              <a:buFont typeface="Courier New" panose="02070309020205020404" pitchFamily="49" charset="0"/>
              <a:buChar char="o"/>
            </a:pPr>
            <a:r>
              <a:rPr lang="en-US" dirty="0"/>
              <a:t>RNG uses the same infrastructure as fossil natural gas (pipelines, refueling stations, and vehicle technology)</a:t>
            </a:r>
          </a:p>
          <a:p>
            <a:r>
              <a:rPr lang="en-US" dirty="0"/>
              <a:t>Purification from contaminants (i.e., CO</a:t>
            </a:r>
            <a:r>
              <a:rPr lang="en-US" baseline="-25000" dirty="0"/>
              <a:t>2</a:t>
            </a:r>
            <a:r>
              <a:rPr lang="en-US" dirty="0"/>
              <a:t>, siloxanes, etc.) is needed to meet pipeline standards</a:t>
            </a:r>
          </a:p>
          <a:p>
            <a:r>
              <a:rPr lang="en-US" dirty="0"/>
              <a:t>Lower local pollutant emissions and lower GHG emissions – combat climate change</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Alternative Fuels – Non-Liquids</a:t>
            </a:r>
          </a:p>
        </p:txBody>
      </p:sp>
    </p:spTree>
    <p:extLst>
      <p:ext uri="{BB962C8B-B14F-4D97-AF65-F5344CB8AC3E}">
        <p14:creationId xmlns:p14="http://schemas.microsoft.com/office/powerpoint/2010/main" val="423350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6"/>
            <a:ext cx="11808177" cy="5109092"/>
          </a:xfrm>
        </p:spPr>
        <p:txBody>
          <a:bodyPr>
            <a:noAutofit/>
          </a:bodyPr>
          <a:lstStyle/>
          <a:p>
            <a:pPr marL="0" indent="0">
              <a:buNone/>
            </a:pPr>
            <a:r>
              <a:rPr lang="en-US" sz="2800" b="1" u="sng" dirty="0"/>
              <a:t>Hydrogen</a:t>
            </a:r>
          </a:p>
          <a:p>
            <a:r>
              <a:rPr lang="en-US" sz="2400" dirty="0"/>
              <a:t>Excellent fuel for combustion engines or fuel cells – commonly produced from reforming fossil or renewable natural gas with steam</a:t>
            </a:r>
          </a:p>
          <a:p>
            <a:pPr lvl="1">
              <a:buFont typeface="Courier New" panose="02070309020205020404" pitchFamily="49" charset="0"/>
              <a:buChar char="o"/>
            </a:pPr>
            <a:r>
              <a:rPr lang="en-US" sz="2000" dirty="0"/>
              <a:t>Can be produced from electricity and water, gasification of coal</a:t>
            </a:r>
          </a:p>
          <a:p>
            <a:r>
              <a:rPr lang="en-US" sz="2400" dirty="0"/>
              <a:t>Strictly, hydrogen is not a ‘fuel’, but an energy storage medium (a means of transferring energy from an energy source to an energy user)</a:t>
            </a:r>
          </a:p>
          <a:p>
            <a:r>
              <a:rPr lang="en-US" sz="2400" dirty="0"/>
              <a:t>Need to generate energy from sources (coal, natural gas, etc.) to:</a:t>
            </a:r>
          </a:p>
          <a:p>
            <a:pPr lvl="1">
              <a:buFont typeface="Courier New" panose="02070309020205020404" pitchFamily="49" charset="0"/>
              <a:buChar char="o"/>
            </a:pPr>
            <a:r>
              <a:rPr lang="en-US" sz="2000" dirty="0"/>
              <a:t>Power a mechanism like electrolysis or natural gas reforming</a:t>
            </a:r>
          </a:p>
          <a:p>
            <a:pPr lvl="1">
              <a:buFont typeface="Courier New" panose="02070309020205020404" pitchFamily="49" charset="0"/>
              <a:buChar char="o"/>
            </a:pPr>
            <a:r>
              <a:rPr lang="en-US" sz="2000" dirty="0"/>
              <a:t>Extract the hydrogen from a source material like water or natural gas</a:t>
            </a:r>
          </a:p>
          <a:p>
            <a:r>
              <a:rPr lang="en-US" sz="2400" dirty="0"/>
              <a:t>Stored in tanks (cryogenic, high pressure cylinders) – bulky and expensive</a:t>
            </a:r>
          </a:p>
          <a:p>
            <a:r>
              <a:rPr lang="en-US" sz="2400" dirty="0"/>
              <a:t>Very low calorific value</a:t>
            </a:r>
          </a:p>
          <a:p>
            <a:r>
              <a:rPr lang="en-US" sz="2400" dirty="0"/>
              <a:t>Hydrogen is used in fuel cell vehicles and also as a fuel mixture with natural gas in ICEs</a:t>
            </a:r>
          </a:p>
          <a:p>
            <a:r>
              <a:rPr lang="en-US" sz="2400" dirty="0"/>
              <a:t>No tailpipe pollutants and GHG emissions</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Alternative Fuels – Non-Liquids</a:t>
            </a:r>
          </a:p>
        </p:txBody>
      </p:sp>
    </p:spTree>
    <p:extLst>
      <p:ext uri="{BB962C8B-B14F-4D97-AF65-F5344CB8AC3E}">
        <p14:creationId xmlns:p14="http://schemas.microsoft.com/office/powerpoint/2010/main" val="1833609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6"/>
            <a:ext cx="11808177" cy="5109092"/>
          </a:xfrm>
        </p:spPr>
        <p:txBody>
          <a:bodyPr>
            <a:noAutofit/>
          </a:bodyPr>
          <a:lstStyle/>
          <a:p>
            <a:pPr marL="0" indent="0">
              <a:buNone/>
            </a:pPr>
            <a:r>
              <a:rPr lang="en-US" sz="2800" b="1" u="sng" dirty="0"/>
              <a:t>Electricity</a:t>
            </a:r>
          </a:p>
          <a:p>
            <a:r>
              <a:rPr lang="en-US" dirty="0"/>
              <a:t>Electric drive vehicles (EDVs) categorized into three groups: hybrid electric vehicles (HEVs), plug-in hybrid electric vehicles (PHEVs), and battery electric vehicles (BEVs)</a:t>
            </a:r>
          </a:p>
          <a:p>
            <a:r>
              <a:rPr lang="en-US" dirty="0"/>
              <a:t>All EDVs utilize electric motors and energy storage systems</a:t>
            </a:r>
          </a:p>
          <a:p>
            <a:pPr lvl="1">
              <a:buFont typeface="Courier New" panose="02070309020205020404" pitchFamily="49" charset="0"/>
              <a:buChar char="o"/>
            </a:pPr>
            <a:r>
              <a:rPr lang="en-US" dirty="0"/>
              <a:t>HEVs : utilize internal combustion engines (ICEs) along with an electric motor; use another fuel to power the ICE (gasoline or diesel); better fuel economy than conventional vehicles; lower emissions</a:t>
            </a:r>
          </a:p>
          <a:p>
            <a:pPr lvl="1">
              <a:buFont typeface="Courier New" panose="02070309020205020404" pitchFamily="49" charset="0"/>
              <a:buChar char="o"/>
            </a:pPr>
            <a:r>
              <a:rPr lang="en-US" dirty="0"/>
              <a:t>PHEVs: Use batteries to power an electric motor; use another fuel to power the ICE (gasoline or diesel); batteries are charged when plugged in; low emissions</a:t>
            </a:r>
          </a:p>
          <a:p>
            <a:pPr lvl="1">
              <a:buFont typeface="Courier New" panose="02070309020205020404" pitchFamily="49" charset="0"/>
              <a:buChar char="o"/>
            </a:pPr>
            <a:r>
              <a:rPr lang="en-US" dirty="0"/>
              <a:t>BEVs: use a battery to store the electrical energy that powers the motor; do not use other fuels (no ICE); batteries are charged by plugging the vehicle into an electric power source; limited battery range; produce no direct exhaust emissions</a:t>
            </a:r>
          </a:p>
          <a:p>
            <a:pPr lvl="1">
              <a:buFont typeface="Courier New" panose="02070309020205020404" pitchFamily="49" charset="0"/>
              <a:buChar char="o"/>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Alternative Fuels – Non-Liquids</a:t>
            </a:r>
          </a:p>
        </p:txBody>
      </p:sp>
    </p:spTree>
    <p:extLst>
      <p:ext uri="{BB962C8B-B14F-4D97-AF65-F5344CB8AC3E}">
        <p14:creationId xmlns:p14="http://schemas.microsoft.com/office/powerpoint/2010/main" val="1580949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lnSpcReduction="10000"/>
          </a:bodyPr>
          <a:lstStyle/>
          <a:p>
            <a:r>
              <a:rPr lang="en-US" dirty="0"/>
              <a:t>Ethanol is a promising biofuel that will offer lower exhaust emissions, including mobile source air toxics (benzene, toluene, 1,3-butadiene, etc.) and GHG</a:t>
            </a:r>
          </a:p>
          <a:p>
            <a:pPr lvl="1">
              <a:buFont typeface="Courier New" panose="02070309020205020404" pitchFamily="49" charset="0"/>
              <a:buChar char="o"/>
            </a:pPr>
            <a:r>
              <a:rPr lang="en-US" dirty="0"/>
              <a:t>Ethanol is precursor for acetaldehyde, which is considered a possibly carcinogen to humans (Group 2B) by the International Agency for Research on Cancer</a:t>
            </a:r>
          </a:p>
          <a:p>
            <a:pPr lvl="1">
              <a:buFont typeface="Courier New" panose="02070309020205020404" pitchFamily="49" charset="0"/>
              <a:buChar char="o"/>
            </a:pPr>
            <a:r>
              <a:rPr lang="en-US" dirty="0"/>
              <a:t>Low levels of ethanol blends may increase particulate emissions because of ethanol’s higher heat of vaporization, which will cause a charge cooling effect in the cylinder [Yang et al., 2019]</a:t>
            </a:r>
          </a:p>
          <a:p>
            <a:r>
              <a:rPr lang="en-US" dirty="0"/>
              <a:t>Butanol use will result in lower gaseous and particulate emissions compared to gasoline</a:t>
            </a:r>
          </a:p>
          <a:p>
            <a:pPr lvl="1">
              <a:buFont typeface="Courier New" panose="02070309020205020404" pitchFamily="49" charset="0"/>
              <a:buChar char="o"/>
            </a:pPr>
            <a:r>
              <a:rPr lang="en-US" dirty="0"/>
              <a:t>Butanol fuels will likely result in butyraldehyde emission increases. Butyraldehyde posses similar reactivity and mutagenicity to acetaldehyde</a:t>
            </a:r>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Discussion</a:t>
            </a:r>
          </a:p>
        </p:txBody>
      </p:sp>
    </p:spTree>
    <p:extLst>
      <p:ext uri="{BB962C8B-B14F-4D97-AF65-F5344CB8AC3E}">
        <p14:creationId xmlns:p14="http://schemas.microsoft.com/office/powerpoint/2010/main" val="3792981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816935" y="1309512"/>
            <a:ext cx="10515600" cy="5046838"/>
          </a:xfrm>
        </p:spPr>
        <p:txBody>
          <a:bodyPr>
            <a:normAutofit fontScale="92500" lnSpcReduction="20000"/>
          </a:bodyPr>
          <a:lstStyle/>
          <a:p>
            <a:r>
              <a:rPr lang="en-US" dirty="0"/>
              <a:t>The use of biodiesel in modern technology diesel engines will offer reductions in most harmful pollutants, as well as GHG emissions</a:t>
            </a:r>
          </a:p>
          <a:p>
            <a:pPr lvl="1">
              <a:buFont typeface="Courier New" panose="02070309020205020404" pitchFamily="49" charset="0"/>
              <a:buChar char="o"/>
            </a:pPr>
            <a:r>
              <a:rPr lang="en-US" dirty="0"/>
              <a:t>NOx emissions will show moderate increases with biodiesel compared to petroleum diesel due to the presence of oxygen in biodiesel</a:t>
            </a:r>
          </a:p>
          <a:p>
            <a:r>
              <a:rPr lang="en-US" dirty="0"/>
              <a:t>Renewable diesel or HVO will offer similar reductions in exhaust emissions and GHG.</a:t>
            </a:r>
          </a:p>
          <a:p>
            <a:pPr lvl="1">
              <a:buFont typeface="Courier New" panose="02070309020205020404" pitchFamily="49" charset="0"/>
              <a:buChar char="o"/>
            </a:pPr>
            <a:r>
              <a:rPr lang="en-US" dirty="0"/>
              <a:t>Due to the high cetane number of HVO, NOx emissions will be lower compared to diesel fuel</a:t>
            </a:r>
          </a:p>
          <a:p>
            <a:r>
              <a:rPr lang="en-US" dirty="0"/>
              <a:t>Current natural gas engines offer important emissions reductions</a:t>
            </a:r>
          </a:p>
          <a:p>
            <a:pPr lvl="1">
              <a:buFont typeface="Courier New" panose="02070309020205020404" pitchFamily="49" charset="0"/>
              <a:buChar char="o"/>
            </a:pPr>
            <a:r>
              <a:rPr lang="en-US" dirty="0"/>
              <a:t>Ultra-low NOx technology drives heavy-duty vehicle market with significant reductions in NOx and GHG emissions</a:t>
            </a:r>
          </a:p>
          <a:p>
            <a:pPr lvl="1">
              <a:buFont typeface="Courier New" panose="02070309020205020404" pitchFamily="49" charset="0"/>
              <a:buChar char="o"/>
            </a:pPr>
            <a:r>
              <a:rPr lang="en-US" dirty="0"/>
              <a:t>Elevated ammonia (NH</a:t>
            </a:r>
            <a:r>
              <a:rPr lang="en-US" baseline="-25000" dirty="0"/>
              <a:t>3</a:t>
            </a:r>
            <a:r>
              <a:rPr lang="en-US" dirty="0"/>
              <a:t>) emissions from natural gas engines; Ammonia is a precursor of secondary inorganic PM emissions</a:t>
            </a:r>
          </a:p>
          <a:p>
            <a:pPr lvl="1">
              <a:buFont typeface="Courier New" panose="02070309020205020404" pitchFamily="49" charset="0"/>
              <a:buChar char="o"/>
            </a:pPr>
            <a:r>
              <a:rPr lang="en-US" dirty="0"/>
              <a:t>Concern about ultrafine particles of very small sizes that will likely adversely impact human health</a:t>
            </a:r>
          </a:p>
          <a:p>
            <a:pPr lvl="1">
              <a:buFont typeface="Courier New" panose="02070309020205020404" pitchFamily="49" charset="0"/>
              <a:buChar char="o"/>
            </a:pPr>
            <a:r>
              <a:rPr lang="en-US" dirty="0"/>
              <a:t>Gas composition may affect emissions; the increasingly use of RNG in heavy-duty applications could be a concern due to variations in gas composition</a:t>
            </a:r>
          </a:p>
          <a:p>
            <a:pPr lvl="1"/>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Discussion</a:t>
            </a:r>
          </a:p>
        </p:txBody>
      </p:sp>
    </p:spTree>
    <p:extLst>
      <p:ext uri="{BB962C8B-B14F-4D97-AF65-F5344CB8AC3E}">
        <p14:creationId xmlns:p14="http://schemas.microsoft.com/office/powerpoint/2010/main" val="299420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816935" y="1309512"/>
            <a:ext cx="10515600" cy="5046838"/>
          </a:xfrm>
        </p:spPr>
        <p:txBody>
          <a:bodyPr>
            <a:normAutofit fontScale="92500"/>
          </a:bodyPr>
          <a:lstStyle/>
          <a:p>
            <a:r>
              <a:rPr lang="en-US" dirty="0"/>
              <a:t>Hydrogen-fuel cell vehicles can help achieve reductions of GHG emissions in the transportation sector and contribute to the diversification of transportation energy sources to reduce petroleum consumption and promote U.S. energy security</a:t>
            </a:r>
          </a:p>
          <a:p>
            <a:pPr lvl="1">
              <a:buFont typeface="Courier New" panose="02070309020205020404" pitchFamily="49" charset="0"/>
              <a:buChar char="o"/>
            </a:pPr>
            <a:r>
              <a:rPr lang="en-US" dirty="0"/>
              <a:t>Challenges include hydrogen infrastructure cost &amp; reliability, fuel cell durability &amp; reliability</a:t>
            </a:r>
          </a:p>
          <a:p>
            <a:r>
              <a:rPr lang="en-US" dirty="0"/>
              <a:t>EDVs will offer fewer emissions – effects of air pollution and climate change are lessened</a:t>
            </a:r>
          </a:p>
          <a:p>
            <a:pPr lvl="1">
              <a:buFont typeface="Courier New" panose="02070309020205020404" pitchFamily="49" charset="0"/>
              <a:buChar char="o"/>
            </a:pPr>
            <a:r>
              <a:rPr lang="en-US" dirty="0"/>
              <a:t>HEVs and PHEVs have advantages over BEVs because consumers are already comfortable with gasoline or diesel fueled vehicles</a:t>
            </a:r>
          </a:p>
          <a:p>
            <a:pPr lvl="1">
              <a:buFont typeface="Courier New" panose="02070309020205020404" pitchFamily="49" charset="0"/>
              <a:buChar char="o"/>
            </a:pPr>
            <a:r>
              <a:rPr lang="en-US" dirty="0"/>
              <a:t>HEVs and PHEVs may have elevated ultrafine particle emissions when the electric motor transitions to the ICE, especially in urban and heavily populated areas</a:t>
            </a:r>
          </a:p>
          <a:p>
            <a:pPr lvl="1">
              <a:buFont typeface="Courier New" panose="02070309020205020404" pitchFamily="49" charset="0"/>
              <a:buChar char="o"/>
            </a:pPr>
            <a:r>
              <a:rPr lang="en-US" dirty="0"/>
              <a:t>BEVs have losses related to charging, which is ~90% efficient, and battery leakage (batteries lose their charge over time) </a:t>
            </a:r>
          </a:p>
          <a:p>
            <a:pPr lvl="1"/>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Discussion</a:t>
            </a:r>
          </a:p>
        </p:txBody>
      </p:sp>
    </p:spTree>
    <p:extLst>
      <p:ext uri="{BB962C8B-B14F-4D97-AF65-F5344CB8AC3E}">
        <p14:creationId xmlns:p14="http://schemas.microsoft.com/office/powerpoint/2010/main" val="1806300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lstStyle/>
          <a:p>
            <a:r>
              <a:rPr lang="en-US" dirty="0"/>
              <a:t>Better understand the effects of liquid biofuels on ultrafine particle emissions from current and future engine technologies</a:t>
            </a:r>
          </a:p>
          <a:p>
            <a:r>
              <a:rPr lang="en-US" dirty="0"/>
              <a:t>Promote near-zero emission natural gas engines</a:t>
            </a:r>
          </a:p>
          <a:p>
            <a:r>
              <a:rPr lang="en-US" dirty="0"/>
              <a:t>Development of natural gas-hybrid vehicles</a:t>
            </a:r>
          </a:p>
          <a:p>
            <a:r>
              <a:rPr lang="en-US" dirty="0"/>
              <a:t>Better understand the emissions impacts from EDVs under real-world conditions</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Research Gaps and Future Directions</a:t>
            </a:r>
          </a:p>
        </p:txBody>
      </p:sp>
    </p:spTree>
    <p:extLst>
      <p:ext uri="{BB962C8B-B14F-4D97-AF65-F5344CB8AC3E}">
        <p14:creationId xmlns:p14="http://schemas.microsoft.com/office/powerpoint/2010/main" val="923254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lnSpcReduction="10000"/>
          </a:bodyPr>
          <a:lstStyle/>
          <a:p>
            <a:r>
              <a:rPr lang="en-US" dirty="0"/>
              <a:t>Liquid biofuels will play a major role in powering the transportation sector for the foreseeable future</a:t>
            </a:r>
          </a:p>
          <a:p>
            <a:pPr lvl="1">
              <a:buFont typeface="Courier New" panose="02070309020205020404" pitchFamily="49" charset="0"/>
              <a:buChar char="o"/>
            </a:pPr>
            <a:r>
              <a:rPr lang="en-US" dirty="0"/>
              <a:t>Liquid fuels are considered energy dense, allowing vehicles to be driven long distances before </a:t>
            </a:r>
            <a:r>
              <a:rPr lang="en-US" dirty="0" err="1"/>
              <a:t>refuelling</a:t>
            </a:r>
            <a:endParaRPr lang="en-US" dirty="0"/>
          </a:p>
          <a:p>
            <a:pPr lvl="1">
              <a:buFont typeface="Courier New" panose="02070309020205020404" pitchFamily="49" charset="0"/>
              <a:buChar char="o"/>
            </a:pPr>
            <a:r>
              <a:rPr lang="en-US" dirty="0"/>
              <a:t>Ethanol, biodiesel, and HVO will be the biofuels of choice for gasoline and diesel engines</a:t>
            </a:r>
          </a:p>
          <a:p>
            <a:r>
              <a:rPr lang="en-US" dirty="0"/>
              <a:t>Near-zero natural gas engines could play a major role in heavy-duty applications, especially for goods movement and ports activities</a:t>
            </a:r>
          </a:p>
          <a:p>
            <a:r>
              <a:rPr lang="en-US" dirty="0"/>
              <a:t>The market share of EDVs will see a significant growth in the next decade</a:t>
            </a:r>
          </a:p>
          <a:p>
            <a:pPr lvl="1">
              <a:buFont typeface="Courier New" panose="02070309020205020404" pitchFamily="49" charset="0"/>
              <a:buChar char="o"/>
            </a:pPr>
            <a:r>
              <a:rPr lang="en-US" dirty="0"/>
              <a:t>PHEVs will likely dominate the light-duty vehicle market</a:t>
            </a:r>
          </a:p>
          <a:p>
            <a:pPr lvl="1">
              <a:buFont typeface="Courier New" panose="02070309020205020404" pitchFamily="49" charset="0"/>
              <a:buChar char="o"/>
            </a:pPr>
            <a:r>
              <a:rPr lang="en-US" dirty="0"/>
              <a:t>BEVs have serious challenges: their cost and driving range</a:t>
            </a:r>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Take-Home Messages</a:t>
            </a:r>
          </a:p>
        </p:txBody>
      </p:sp>
    </p:spTree>
    <p:extLst>
      <p:ext uri="{BB962C8B-B14F-4D97-AF65-F5344CB8AC3E}">
        <p14:creationId xmlns:p14="http://schemas.microsoft.com/office/powerpoint/2010/main" val="19754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27501" y="177302"/>
            <a:ext cx="10893566" cy="931207"/>
          </a:xfrm>
        </p:spPr>
        <p:txBody>
          <a:bodyPr>
            <a:noAutofit/>
          </a:bodyPr>
          <a:lstStyle/>
          <a:p>
            <a:r>
              <a:rPr lang="en-US" sz="4000" dirty="0"/>
              <a:t>Lecture #57: Alternative and Emerging Fuels</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
        <p:nvSpPr>
          <p:cNvPr id="7" name="TextBox 6">
            <a:extLst>
              <a:ext uri="{FF2B5EF4-FFF2-40B4-BE49-F238E27FC236}">
                <a16:creationId xmlns:a16="http://schemas.microsoft.com/office/drawing/2014/main" id="{5E5B6D5D-5836-487B-869C-1F1BA08F3CB0}"/>
              </a:ext>
            </a:extLst>
          </p:cNvPr>
          <p:cNvSpPr txBox="1"/>
          <p:nvPr/>
        </p:nvSpPr>
        <p:spPr>
          <a:xfrm>
            <a:off x="946639" y="2459504"/>
            <a:ext cx="10298723" cy="2308324"/>
          </a:xfrm>
          <a:prstGeom prst="rect">
            <a:avLst/>
          </a:prstGeom>
          <a:noFill/>
        </p:spPr>
        <p:txBody>
          <a:bodyPr wrap="square" rtlCol="0">
            <a:spAutoFit/>
          </a:bodyPr>
          <a:lstStyle/>
          <a:p>
            <a:pPr algn="ctr"/>
            <a:r>
              <a:rPr lang="en-US" sz="2400" b="1" dirty="0"/>
              <a:t>Georgios Karavalakis, Ph.D.</a:t>
            </a:r>
          </a:p>
          <a:p>
            <a:pPr algn="ctr"/>
            <a:r>
              <a:rPr lang="en-US" sz="2400" b="1" dirty="0"/>
              <a:t>University of California Riverside, Center for Environmental Research and Technology</a:t>
            </a:r>
          </a:p>
          <a:p>
            <a:pPr algn="ctr"/>
            <a:r>
              <a:rPr lang="en-US" sz="2400" b="1" dirty="0">
                <a:hlinkClick r:id="rId3"/>
              </a:rPr>
              <a:t>gkaraval@cert.ucr.edu</a:t>
            </a:r>
            <a:r>
              <a:rPr lang="en-US" sz="2400" b="1" dirty="0"/>
              <a:t>, 951-781-5799</a:t>
            </a:r>
          </a:p>
          <a:p>
            <a:pPr algn="ctr"/>
            <a:r>
              <a:rPr lang="en-US" sz="2400" b="1" dirty="0"/>
              <a:t>The author declares that there is no conflict of interest</a:t>
            </a:r>
          </a:p>
          <a:p>
            <a:pPr algn="ctr"/>
            <a:r>
              <a:rPr lang="en-US" sz="2400" b="1" dirty="0"/>
              <a:t>Lecture Track(s): TT</a:t>
            </a:r>
            <a:endParaRPr lang="en-US" sz="2400" b="1" dirty="0">
              <a:solidFill>
                <a:srgbClr val="FF0000"/>
              </a:solidFill>
            </a:endParaRPr>
          </a:p>
        </p:txBody>
      </p:sp>
    </p:spTree>
    <p:extLst>
      <p:ext uri="{BB962C8B-B14F-4D97-AF65-F5344CB8AC3E}">
        <p14:creationId xmlns:p14="http://schemas.microsoft.com/office/powerpoint/2010/main" val="1994140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816935" y="1361440"/>
            <a:ext cx="10515600" cy="5285393"/>
          </a:xfrm>
        </p:spPr>
        <p:txBody>
          <a:bodyPr>
            <a:normAutofit/>
          </a:bodyPr>
          <a:lstStyle/>
          <a:p>
            <a:r>
              <a:rPr lang="en-US" sz="3200" dirty="0"/>
              <a:t>Particulate Matter (PM); volatile organic compounds (VOCs); oxides of nitrogen (NOx); carbon monoxide (CO); carbon dioxide (CO</a:t>
            </a:r>
            <a:r>
              <a:rPr lang="en-US" sz="3200" baseline="-25000" dirty="0"/>
              <a:t>2</a:t>
            </a:r>
            <a:r>
              <a:rPr lang="en-US" sz="3200" dirty="0"/>
              <a:t>); total hydrocarbons (THC); greenhouse gas (GHG); fatty acid methyl esters (FAME); Hydrogenated Vegetable Oil (HVO); compressed natural gas (CNG); liquified natural gas (LNG); renewable natural gas (RNG); internal combustion engines (ICEs); electric drive vehicles (EDVs); hybrid electric vehicles (HEVs); plug-in hybrid electric vehicles (PHEVs); battery electric vehicles (BEVs); ammonia (NH</a:t>
            </a:r>
            <a:r>
              <a:rPr lang="en-US" sz="3200" baseline="-25000" dirty="0"/>
              <a:t>3</a:t>
            </a:r>
            <a:r>
              <a:rPr lang="en-US" sz="3200" dirty="0"/>
              <a:t>) </a:t>
            </a:r>
          </a:p>
          <a:p>
            <a:pPr marL="0" indent="0">
              <a:buNone/>
            </a:pPr>
            <a:r>
              <a:rPr lang="en-US" dirty="0"/>
              <a:t> </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List of Abbreviations</a:t>
            </a:r>
          </a:p>
        </p:txBody>
      </p:sp>
    </p:spTree>
    <p:extLst>
      <p:ext uri="{BB962C8B-B14F-4D97-AF65-F5344CB8AC3E}">
        <p14:creationId xmlns:p14="http://schemas.microsoft.com/office/powerpoint/2010/main" val="1573085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fontScale="70000" lnSpcReduction="20000"/>
          </a:bodyPr>
          <a:lstStyle/>
          <a:p>
            <a:pPr marL="0" indent="0">
              <a:buNone/>
            </a:pPr>
            <a:r>
              <a:rPr lang="en-US" dirty="0" err="1"/>
              <a:t>Bisig</a:t>
            </a:r>
            <a:r>
              <a:rPr lang="en-US" dirty="0"/>
              <a:t> C., et al., 2016. Hazard assessment of exhausts from gasoline-ethanol fuel blends using a 3D human lung model. Environ. Res., 151, 789-796.</a:t>
            </a:r>
          </a:p>
          <a:p>
            <a:pPr marL="0" lvl="0" indent="0">
              <a:buNone/>
            </a:pPr>
            <a:r>
              <a:rPr lang="en-US" dirty="0"/>
              <a:t>Karavalakis G., et al. , 2017. Impact of Biodiesel on Regulated and Unregulated Emissions, and Redox and Proinflammatory Properties of PM Emitted from Heavy-Duty Vehicles. Science of the Total Environment, 584-585, 1230-1238.</a:t>
            </a:r>
          </a:p>
          <a:p>
            <a:pPr marL="0" lvl="0" indent="0">
              <a:buNone/>
            </a:pPr>
            <a:r>
              <a:rPr lang="en-US" dirty="0"/>
              <a:t>Karavalakis G., et al., 2016. Emissions and Fuel Economy Evaluation from Two Current Technology Heavy-Duty Trucks Operated on HVO and FAME Blends. SAE Int. J. Fuels </a:t>
            </a:r>
            <a:r>
              <a:rPr lang="en-US" dirty="0" err="1"/>
              <a:t>Lubr</a:t>
            </a:r>
            <a:r>
              <a:rPr lang="en-US" dirty="0"/>
              <a:t>., 9(1), 177-190, doi:10.4271/2016-01-0876. </a:t>
            </a:r>
          </a:p>
          <a:p>
            <a:pPr marL="0" lvl="0" indent="0">
              <a:buNone/>
            </a:pPr>
            <a:r>
              <a:rPr lang="en-US" dirty="0"/>
              <a:t>Karavalakis G., et al., 2011. Biodiesel emissions profile in modern diesel vehicles. Part 2: Effect of biodiesel origin on carbonyl, PAH, nitro-PAH and oxy-PAH emissions. Science of the Total Environment, 409(4), 738-747.</a:t>
            </a:r>
          </a:p>
          <a:p>
            <a:pPr marL="0" indent="0">
              <a:buNone/>
            </a:pPr>
            <a:r>
              <a:rPr lang="en-US" dirty="0"/>
              <a:t>Roth P., et al., 2020. Intermediate and high ethanol blends reduce secondary organic aerosol formation from gasoline direct injection vehicles. Atmospheric Environment, 220, 117064.</a:t>
            </a:r>
          </a:p>
          <a:p>
            <a:pPr marL="0" indent="0">
              <a:buNone/>
            </a:pPr>
            <a:r>
              <a:rPr lang="en-US" dirty="0"/>
              <a:t>Roth M., et al., 2017. Effects of gasoline and ethanol-gasoline exhaust exposure on human bronchial epithelial and natural killer cells in vitro. Toxicology in Vitro, 45, 101-110.</a:t>
            </a:r>
          </a:p>
          <a:p>
            <a:pPr marL="0" indent="0">
              <a:buNone/>
            </a:pPr>
            <a:r>
              <a:rPr lang="en-US" dirty="0"/>
              <a:t>Yang J., et al., 2019. Impacts of Gasoline Aromatic and Ethanol Levels on the Emissions from GDI Vehicles: Part 2. Influence on Particulate Matter, Black Carbon, and Nanoparticle Emissions. Fuel, 252, 812-820. </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98107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180622" y="1264356"/>
            <a:ext cx="11785599" cy="5382477"/>
          </a:xfrm>
        </p:spPr>
        <p:txBody>
          <a:bodyPr>
            <a:normAutofit fontScale="40000" lnSpcReduction="20000"/>
          </a:bodyPr>
          <a:lstStyle/>
          <a:p>
            <a:r>
              <a:rPr lang="en-US" dirty="0" err="1"/>
              <a:t>Kakaee</a:t>
            </a:r>
            <a:r>
              <a:rPr lang="en-US" dirty="0"/>
              <a:t> et al. The influence of fuel composition on the combustion and emission characteristics of natural gas fueled engines. Renewable and Sustainable Energy Reviews 2014, 38, 64-78.</a:t>
            </a:r>
          </a:p>
          <a:p>
            <a:r>
              <a:rPr lang="en-US" dirty="0" err="1"/>
              <a:t>Korakianitis</a:t>
            </a:r>
            <a:r>
              <a:rPr lang="en-US" dirty="0"/>
              <a:t> et al. Natural-gas fueled spark-ignition (SI) and compression-ignition (CI) engine performance and emissions. Progress in Energy and Combustion Science 2011, 37, 89-112.</a:t>
            </a:r>
          </a:p>
          <a:p>
            <a:r>
              <a:rPr lang="en-US" dirty="0" err="1"/>
              <a:t>Hartikka</a:t>
            </a:r>
            <a:r>
              <a:rPr lang="en-US" dirty="0"/>
              <a:t> et al. Technical Performance of HVO (Hydrotreated Vegetable Oil) in Diesel Engines. SAE Technical Paper 2012-01-1585, 2012</a:t>
            </a:r>
          </a:p>
          <a:p>
            <a:r>
              <a:rPr lang="en-US" dirty="0"/>
              <a:t>Suarez-</a:t>
            </a:r>
            <a:r>
              <a:rPr lang="en-US" dirty="0" err="1"/>
              <a:t>Bertoa</a:t>
            </a:r>
            <a:r>
              <a:rPr lang="en-US" dirty="0"/>
              <a:t> et al. Impact of HVO blends on modern diesel passenger cars emissions during real world operation. Fuel 2019, 235, 1427-1435.</a:t>
            </a:r>
          </a:p>
          <a:p>
            <a:r>
              <a:rPr lang="en-US" dirty="0"/>
              <a:t>Ashraful et al. Production and comparison of fuel properties, engine performance, and emission characteristics of biodiesel from various non-edible vegetable oils: A review. Energy Conversion and Management 2014, 80, 202-228.</a:t>
            </a:r>
          </a:p>
          <a:p>
            <a:r>
              <a:rPr lang="en-US" dirty="0"/>
              <a:t>Sun et al. Oxides of nitrogen emissions from biodiesel-</a:t>
            </a:r>
            <a:r>
              <a:rPr lang="en-US" dirty="0" err="1"/>
              <a:t>fuelled</a:t>
            </a:r>
            <a:r>
              <a:rPr lang="en-US" dirty="0"/>
              <a:t> diesel engines. Progress in Energy and Combustion Science 2010, 36, 677-695.</a:t>
            </a:r>
          </a:p>
          <a:p>
            <a:r>
              <a:rPr lang="en-US" dirty="0"/>
              <a:t>Karavalakis and </a:t>
            </a:r>
            <a:r>
              <a:rPr lang="en-US" sz="2700" dirty="0" err="1"/>
              <a:t>Stournas</a:t>
            </a:r>
            <a:r>
              <a:rPr lang="en-US" sz="2700" dirty="0"/>
              <a:t>. Impact of Antioxidant Additives on the Oxidation Stability of Diesel/Biodiesel Blends. Energy and Fuels 2010, 24, 3682-3686.</a:t>
            </a:r>
          </a:p>
          <a:p>
            <a:r>
              <a:rPr lang="en-US" sz="2700" dirty="0"/>
              <a:t>Karavalakis et al. Evaluating the regulated emissions, air toxics, ultrafine particles, and black carbon from SI-PFI and SI-DI vehicles operating on different ethanol and iso-butanol blends. Fuel 2014, 128, 410-421.</a:t>
            </a:r>
          </a:p>
          <a:p>
            <a:r>
              <a:rPr lang="en-US" sz="2700" dirty="0"/>
              <a:t>Barrientos et al. Particulate matter indices using fuel smoke point for vehicle emissions with gasoline, ethanol blends, and butanol blends. Combustion and Flame 2016, 167, 308-319. </a:t>
            </a:r>
          </a:p>
          <a:p>
            <a:r>
              <a:rPr lang="en-US" sz="2700" dirty="0"/>
              <a:t>Tao et al. Techno‐economic analysis and life‐cycle assessment of cellulosic </a:t>
            </a:r>
            <a:r>
              <a:rPr lang="en-US" sz="2700" dirty="0" err="1"/>
              <a:t>isobutanol</a:t>
            </a:r>
            <a:r>
              <a:rPr lang="en-US" sz="2700" dirty="0"/>
              <a:t> and comparison with cellulosic ethanol and n‐butanol. Biofuels, Bioproducts &amp; Biorefining 2014, 8, 30-48.</a:t>
            </a:r>
          </a:p>
          <a:p>
            <a:r>
              <a:rPr lang="en-US" sz="2700" dirty="0"/>
              <a:t>Pimentel and </a:t>
            </a:r>
            <a:r>
              <a:rPr lang="en-US" sz="2700" dirty="0" err="1"/>
              <a:t>Patzek</a:t>
            </a:r>
            <a:r>
              <a:rPr lang="en-US" sz="2700" dirty="0"/>
              <a:t>. Ethanol Production Using Corn, Switchgrass, and Wood; Biodiesel Production Using Soybean and Sunflower. Natural Resources Research 2005, 14, 65-76.</a:t>
            </a:r>
          </a:p>
          <a:p>
            <a:r>
              <a:rPr lang="en-US" sz="2700" dirty="0"/>
              <a:t>Cardona and Sanchez. Fuel ethanol production: Process design trends and integration opportunities. Bioresource Technology 2007, 98, 2415-2457.</a:t>
            </a:r>
          </a:p>
          <a:p>
            <a:r>
              <a:rPr lang="en-US" sz="2700" dirty="0"/>
              <a:t>Karavalakis et al., Assessing the Impacts of Ethanol and </a:t>
            </a:r>
            <a:r>
              <a:rPr lang="en-US" sz="2700" dirty="0" err="1"/>
              <a:t>Isobutanol</a:t>
            </a:r>
            <a:r>
              <a:rPr lang="en-US" sz="2700" dirty="0"/>
              <a:t> on Gaseous and Particulate Emissions from Flexible Fuel Vehicles. </a:t>
            </a:r>
            <a:r>
              <a:rPr lang="fr-FR" sz="2700" dirty="0"/>
              <a:t>Environ. </a:t>
            </a:r>
            <a:r>
              <a:rPr lang="fr-FR" sz="2700" dirty="0" err="1"/>
              <a:t>Sci</a:t>
            </a:r>
            <a:r>
              <a:rPr lang="fr-FR" sz="2700" dirty="0"/>
              <a:t>. </a:t>
            </a:r>
            <a:r>
              <a:rPr lang="fr-FR" sz="2700" dirty="0" err="1"/>
              <a:t>Technol</a:t>
            </a:r>
            <a:r>
              <a:rPr lang="fr-FR" sz="2700" dirty="0"/>
              <a:t>. 2014, 48, 14016-14024.</a:t>
            </a:r>
          </a:p>
          <a:p>
            <a:r>
              <a:rPr lang="fr-FR" sz="2700" dirty="0"/>
              <a:t>Marchetti </a:t>
            </a:r>
            <a:r>
              <a:rPr lang="fr-FR" dirty="0"/>
              <a:t>et al. </a:t>
            </a:r>
            <a:r>
              <a:rPr lang="en-US" dirty="0"/>
              <a:t>Possible methods for biodiesel production. Renewable and Sustainable Energy Reviews 2007, 11, 1300-1311. </a:t>
            </a:r>
          </a:p>
          <a:p>
            <a:r>
              <a:rPr lang="en-US" dirty="0" err="1"/>
              <a:t>Grunditz</a:t>
            </a:r>
            <a:r>
              <a:rPr lang="en-US" dirty="0"/>
              <a:t> and </a:t>
            </a:r>
            <a:r>
              <a:rPr lang="en-US" dirty="0" err="1"/>
              <a:t>Thiringer</a:t>
            </a:r>
            <a:r>
              <a:rPr lang="en-US" dirty="0"/>
              <a:t>. Performance Analysis of Current BEVs Based on a Comprehensive Review of Specifications. IEEE Transactions on Transportation Electrification 2016, 2, 270-289.</a:t>
            </a:r>
          </a:p>
          <a:p>
            <a:r>
              <a:rPr lang="en-US" dirty="0"/>
              <a:t>Ormerod RM. Solid oxide fuel cells. Chem. Soc. Rev. 2003, 32, 17-28.</a:t>
            </a:r>
          </a:p>
          <a:p>
            <a:r>
              <a:rPr lang="en-US" dirty="0" err="1"/>
              <a:t>Carrette</a:t>
            </a:r>
            <a:r>
              <a:rPr lang="en-US" dirty="0"/>
              <a:t> et al. Fuel Cells: Principles, Types, Fuels, and Applications. Chem. Phys. Chem. 2000, 1, 162-193.</a:t>
            </a:r>
          </a:p>
          <a:p>
            <a:r>
              <a:rPr lang="en-US" dirty="0" err="1"/>
              <a:t>Requia</a:t>
            </a:r>
            <a:r>
              <a:rPr lang="en-US" dirty="0"/>
              <a:t> et al. Carbon dioxide emissions of plug-in hybrid electric vehicles: A life-cycle analysis in eight Canadian cities. Renewable and Sustainable Energy Reviews 2017, 78, 1390-1396.</a:t>
            </a:r>
          </a:p>
          <a:p>
            <a:r>
              <a:rPr lang="en-US" dirty="0" err="1"/>
              <a:t>Verhelst</a:t>
            </a:r>
            <a:r>
              <a:rPr lang="en-US" dirty="0"/>
              <a:t> and </a:t>
            </a:r>
            <a:r>
              <a:rPr lang="en-US" dirty="0" err="1"/>
              <a:t>Wallner</a:t>
            </a:r>
            <a:r>
              <a:rPr lang="en-US" dirty="0"/>
              <a:t>. Hydrogen-fueled internal combustion engines. Progress in Energy and Combustion Science 2009, 35, 490-527.</a:t>
            </a:r>
          </a:p>
          <a:p>
            <a:r>
              <a:rPr lang="en-US" dirty="0" err="1"/>
              <a:t>Sobrino</a:t>
            </a:r>
            <a:r>
              <a:rPr lang="en-US" dirty="0"/>
              <a:t> et al. Critical analysis on hydrogen as an alternative to fossil fuels and biofuels for vehicles in Europe. Renewable and Sustainable Energy Reviews 2010, 14, 772-780.</a:t>
            </a:r>
          </a:p>
          <a:p>
            <a:r>
              <a:rPr lang="en-US" dirty="0" err="1"/>
              <a:t>Contestabile</a:t>
            </a:r>
            <a:r>
              <a:rPr lang="en-US" dirty="0"/>
              <a:t> et al. Battery electric vehicles, hydrogen fuel cells and biofuels. Which will be the winner? Energy and Environmental Science 2011, 4, 3754-3772.</a:t>
            </a:r>
          </a:p>
          <a:p>
            <a:endParaRPr lang="en-US" dirty="0"/>
          </a:p>
          <a:p>
            <a:endParaRPr lang="en-US" b="1" dirty="0"/>
          </a:p>
          <a:p>
            <a:endParaRPr lang="en-US" dirty="0"/>
          </a:p>
          <a:p>
            <a:endParaRPr lang="en-US" dirty="0"/>
          </a:p>
          <a:p>
            <a:endParaRPr lang="en-US" dirty="0"/>
          </a:p>
          <a:p>
            <a:endParaRPr lang="en-US" sz="2700" dirty="0"/>
          </a:p>
          <a:p>
            <a:endParaRPr lang="en-US" sz="2400" b="1" dirty="0"/>
          </a:p>
          <a:p>
            <a:endParaRPr lang="en-US" sz="2400" b="1" dirty="0"/>
          </a:p>
          <a:p>
            <a:endParaRPr lang="en-US" sz="2700" dirty="0"/>
          </a:p>
          <a:p>
            <a:endParaRPr lang="en-US" b="1" dirty="0"/>
          </a:p>
          <a:p>
            <a:endParaRPr lang="en-US" dirty="0"/>
          </a:p>
          <a:p>
            <a:endParaRPr lang="en-US" dirty="0"/>
          </a:p>
          <a:p>
            <a:endParaRPr lang="en-US" b="1" dirty="0"/>
          </a:p>
          <a:p>
            <a:endParaRPr lang="en-US" dirty="0"/>
          </a:p>
          <a:p>
            <a:endParaRPr lang="en-US" b="1" dirty="0"/>
          </a:p>
          <a:p>
            <a:endParaRPr lang="en-US" dirty="0"/>
          </a:p>
          <a:p>
            <a:endParaRPr lang="en-US" dirty="0"/>
          </a:p>
          <a:p>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Reading List </a:t>
            </a:r>
          </a:p>
        </p:txBody>
      </p:sp>
    </p:spTree>
    <p:extLst>
      <p:ext uri="{BB962C8B-B14F-4D97-AF65-F5344CB8AC3E}">
        <p14:creationId xmlns:p14="http://schemas.microsoft.com/office/powerpoint/2010/main" val="3072675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5"/>
            <a:ext cx="11808177" cy="5422857"/>
          </a:xfrm>
        </p:spPr>
        <p:txBody>
          <a:bodyPr>
            <a:noAutofit/>
          </a:bodyPr>
          <a:lstStyle/>
          <a:p>
            <a:r>
              <a:rPr lang="en-US" sz="2400" dirty="0"/>
              <a:t>Fuel is a material that carries energy in chemical form.</a:t>
            </a:r>
          </a:p>
          <a:p>
            <a:r>
              <a:rPr lang="en-US" sz="2400" dirty="0"/>
              <a:t>When the fuel is reacted (e.g., through combustion), most of the energy is released as heat.</a:t>
            </a:r>
            <a:endParaRPr lang="en-US" sz="2000" dirty="0"/>
          </a:p>
          <a:p>
            <a:pPr lvl="1">
              <a:buFont typeface="Courier New" panose="02070309020205020404" pitchFamily="49" charset="0"/>
              <a:buChar char="o"/>
            </a:pPr>
            <a:r>
              <a:rPr lang="en-US" sz="2000" dirty="0"/>
              <a:t>Though sometimes e.g., in fuel cells or flow batteries it can be released as electric power</a:t>
            </a:r>
          </a:p>
          <a:p>
            <a:pPr marL="0" indent="0">
              <a:buNone/>
            </a:pPr>
            <a:endParaRPr lang="en-US" sz="2400" dirty="0"/>
          </a:p>
          <a:p>
            <a:pPr marL="0" indent="0">
              <a:buNone/>
            </a:pPr>
            <a:r>
              <a:rPr lang="en-US" sz="2400" dirty="0"/>
              <a:t>Fuels suitable for fast chemical reaction have to be used in internal combustion engines:</a:t>
            </a:r>
          </a:p>
          <a:p>
            <a:r>
              <a:rPr lang="en-US" sz="2400" dirty="0"/>
              <a:t>Hydrocarbons fuels derived from the crude petroleum by proper refining process such as thermal and catalytic cracking method, polymerization, alkylation, isomerization, reforming and blending. </a:t>
            </a:r>
          </a:p>
          <a:p>
            <a:r>
              <a:rPr lang="en-US" sz="2400" dirty="0"/>
              <a:t>Alternative fuels such as</a:t>
            </a:r>
          </a:p>
          <a:p>
            <a:pPr lvl="1">
              <a:buFont typeface="Courier New" panose="02070309020205020404" pitchFamily="49" charset="0"/>
              <a:buChar char="o"/>
            </a:pPr>
            <a:r>
              <a:rPr lang="en-US" sz="2000" dirty="0"/>
              <a:t>Alcohols (methanol, ethanol) </a:t>
            </a:r>
          </a:p>
          <a:p>
            <a:pPr lvl="1">
              <a:buFont typeface="Courier New" panose="02070309020205020404" pitchFamily="49" charset="0"/>
              <a:buChar char="o"/>
            </a:pPr>
            <a:r>
              <a:rPr lang="en-US" sz="2000" dirty="0"/>
              <a:t>Biodiesel </a:t>
            </a:r>
          </a:p>
          <a:p>
            <a:pPr lvl="1">
              <a:buFont typeface="Courier New" panose="02070309020205020404" pitchFamily="49" charset="0"/>
              <a:buChar char="o"/>
            </a:pPr>
            <a:r>
              <a:rPr lang="en-US" sz="2000" dirty="0"/>
              <a:t>Natural gas (methane) </a:t>
            </a:r>
          </a:p>
          <a:p>
            <a:pPr lvl="1">
              <a:buFont typeface="Courier New" panose="02070309020205020404" pitchFamily="49" charset="0"/>
              <a:buChar char="o"/>
            </a:pPr>
            <a:r>
              <a:rPr lang="en-US" sz="2000" dirty="0"/>
              <a:t>LPG (propane, butane) </a:t>
            </a:r>
          </a:p>
          <a:p>
            <a:pPr lvl="1">
              <a:buFont typeface="Courier New" panose="02070309020205020404" pitchFamily="49" charset="0"/>
              <a:buChar char="o"/>
            </a:pPr>
            <a:r>
              <a:rPr lang="en-US" sz="2000" dirty="0"/>
              <a:t>Hydrogen </a:t>
            </a:r>
            <a:endParaRPr lang="en-US" sz="2800"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4175139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5"/>
            <a:ext cx="11808177" cy="5422857"/>
          </a:xfrm>
        </p:spPr>
        <p:txBody>
          <a:bodyPr>
            <a:noAutofit/>
          </a:bodyPr>
          <a:lstStyle/>
          <a:p>
            <a:r>
              <a:rPr lang="en-US" sz="2400" dirty="0"/>
              <a:t>Prefer not to carry more than one reactant on vehicle; take second reactant from the atmosphere. </a:t>
            </a:r>
          </a:p>
          <a:p>
            <a:pPr lvl="1">
              <a:buFont typeface="Courier New" panose="02070309020205020404" pitchFamily="49" charset="0"/>
              <a:buChar char="o"/>
            </a:pPr>
            <a:r>
              <a:rPr lang="en-US" dirty="0"/>
              <a:t>Air is 78% N</a:t>
            </a:r>
            <a:r>
              <a:rPr lang="en-US" baseline="-25000" dirty="0"/>
              <a:t>2</a:t>
            </a:r>
            <a:r>
              <a:rPr lang="en-US" dirty="0"/>
              <a:t>, 21% O</a:t>
            </a:r>
            <a:r>
              <a:rPr lang="en-US" baseline="-25000" dirty="0"/>
              <a:t>2</a:t>
            </a:r>
            <a:r>
              <a:rPr lang="en-US" dirty="0"/>
              <a:t>, 1% Ar. N</a:t>
            </a:r>
            <a:r>
              <a:rPr lang="en-US" baseline="-25000" dirty="0"/>
              <a:t>2</a:t>
            </a:r>
            <a:r>
              <a:rPr lang="en-US" dirty="0"/>
              <a:t> is poor reactant (N≡N bond too strong), </a:t>
            </a:r>
            <a:r>
              <a:rPr lang="en-US" dirty="0" err="1"/>
              <a:t>Ar</a:t>
            </a:r>
            <a:r>
              <a:rPr lang="en-US" dirty="0"/>
              <a:t> is unreactive, leaves O</a:t>
            </a:r>
            <a:r>
              <a:rPr lang="en-US" baseline="-25000" dirty="0"/>
              <a:t>2</a:t>
            </a:r>
            <a:r>
              <a:rPr lang="en-US" dirty="0"/>
              <a:t>. </a:t>
            </a:r>
          </a:p>
          <a:p>
            <a:r>
              <a:rPr lang="en-US" sz="2400" dirty="0"/>
              <a:t>Fuel should have highly exothermic reaction with O</a:t>
            </a:r>
            <a:r>
              <a:rPr lang="en-US" sz="2400" baseline="-25000" dirty="0"/>
              <a:t>2</a:t>
            </a:r>
            <a:r>
              <a:rPr lang="en-US" sz="2400" dirty="0"/>
              <a:t> </a:t>
            </a:r>
          </a:p>
          <a:p>
            <a:r>
              <a:rPr lang="en-US" sz="2400" dirty="0"/>
              <a:t>Fuel should be abundant in nature or easy to make. And cheap. </a:t>
            </a:r>
          </a:p>
          <a:p>
            <a:pPr lvl="1">
              <a:buFont typeface="Courier New" panose="02070309020205020404" pitchFamily="49" charset="0"/>
              <a:buChar char="o"/>
            </a:pPr>
            <a:r>
              <a:rPr lang="en-US" dirty="0"/>
              <a:t>We need millions of tons every day. </a:t>
            </a:r>
          </a:p>
          <a:p>
            <a:r>
              <a:rPr lang="en-US" sz="2400" dirty="0"/>
              <a:t>Fuel itself should be environmentally benign and renewable </a:t>
            </a:r>
          </a:p>
          <a:p>
            <a:r>
              <a:rPr lang="en-US" sz="2400" dirty="0"/>
              <a:t>Prefer to dump exhaust so we don’t have to carry its weight. Exhaust should be environmentally benign (even if we carry it: we are making </a:t>
            </a:r>
            <a:r>
              <a:rPr lang="en-US" sz="2400" dirty="0" err="1"/>
              <a:t>Mtons</a:t>
            </a:r>
            <a:r>
              <a:rPr lang="en-US" sz="2400" dirty="0"/>
              <a:t>/day!) </a:t>
            </a:r>
          </a:p>
          <a:p>
            <a:r>
              <a:rPr lang="en-US" sz="2400" dirty="0"/>
              <a:t>Both fuel &amp; exhaust must be liquids or gases: no solids handling! </a:t>
            </a:r>
          </a:p>
          <a:p>
            <a:endParaRPr lang="en-US" sz="2800"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What Properties Do We Desire in a Fuel?</a:t>
            </a:r>
          </a:p>
        </p:txBody>
      </p:sp>
    </p:spTree>
    <p:extLst>
      <p:ext uri="{BB962C8B-B14F-4D97-AF65-F5344CB8AC3E}">
        <p14:creationId xmlns:p14="http://schemas.microsoft.com/office/powerpoint/2010/main" val="255216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5"/>
            <a:ext cx="11808177" cy="5422857"/>
          </a:xfrm>
        </p:spPr>
        <p:txBody>
          <a:bodyPr>
            <a:noAutofit/>
          </a:bodyPr>
          <a:lstStyle/>
          <a:p>
            <a:pPr marL="0" indent="0">
              <a:buNone/>
            </a:pPr>
            <a:r>
              <a:rPr lang="en-US" sz="2800" b="1" u="sng" dirty="0"/>
              <a:t>Conventional and Cellulosic Ethanol</a:t>
            </a:r>
          </a:p>
          <a:p>
            <a:r>
              <a:rPr lang="en-US" dirty="0"/>
              <a:t>Typically made from corn in U.S. or sugarcane in Brazil</a:t>
            </a:r>
          </a:p>
          <a:p>
            <a:pPr lvl="1">
              <a:buFont typeface="Courier New" panose="02070309020205020404" pitchFamily="49" charset="0"/>
              <a:buChar char="o"/>
            </a:pPr>
            <a:r>
              <a:rPr lang="en-US" dirty="0"/>
              <a:t>Produced by fermenting almost any material that contains starch</a:t>
            </a:r>
          </a:p>
          <a:p>
            <a:r>
              <a:rPr lang="en-US" dirty="0"/>
              <a:t>Domestically produced, renewable, nontoxic, biodegradable, sulfur and aromatics free</a:t>
            </a:r>
          </a:p>
          <a:p>
            <a:r>
              <a:rPr lang="en-US" sz="2800" dirty="0"/>
              <a:t>Blended into conventional gasoline at 10% rate (E10)</a:t>
            </a:r>
          </a:p>
          <a:p>
            <a:r>
              <a:rPr lang="en-US" dirty="0"/>
              <a:t>Flexible fuel vehicles (FFVs) can operate up to 85% of ethanol (E85)</a:t>
            </a:r>
          </a:p>
          <a:p>
            <a:r>
              <a:rPr lang="en-US" dirty="0"/>
              <a:t>Higher octane number than gasoline, but lower heating value</a:t>
            </a:r>
          </a:p>
          <a:p>
            <a:r>
              <a:rPr lang="en-US" sz="2800" dirty="0"/>
              <a:t>Cellulosic ethanol is made from waste, agricultural residue or other non-food materials</a:t>
            </a:r>
          </a:p>
          <a:p>
            <a:pPr lvl="1">
              <a:buFont typeface="Courier New" panose="02070309020205020404" pitchFamily="49" charset="0"/>
              <a:buChar char="o"/>
            </a:pPr>
            <a:r>
              <a:rPr lang="en-US" dirty="0"/>
              <a:t>Technology is relative new, with few plants operational in U.S.</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Alternative Fuels - Liquids</a:t>
            </a:r>
          </a:p>
        </p:txBody>
      </p:sp>
    </p:spTree>
    <p:extLst>
      <p:ext uri="{BB962C8B-B14F-4D97-AF65-F5344CB8AC3E}">
        <p14:creationId xmlns:p14="http://schemas.microsoft.com/office/powerpoint/2010/main" val="609715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5"/>
            <a:ext cx="11808177" cy="5422857"/>
          </a:xfrm>
        </p:spPr>
        <p:txBody>
          <a:bodyPr>
            <a:noAutofit/>
          </a:bodyPr>
          <a:lstStyle/>
          <a:p>
            <a:pPr marL="0" indent="0">
              <a:buNone/>
            </a:pPr>
            <a:r>
              <a:rPr lang="en-US" sz="2800" b="1" u="sng" dirty="0"/>
              <a:t>Conventional and Cellulosic Ethanol</a:t>
            </a:r>
          </a:p>
          <a:p>
            <a:r>
              <a:rPr lang="en-US" dirty="0"/>
              <a:t>Studies have shown that ethanol combustion results in lower emissions of CO, THC, and soot, as well as achieves moderate reductions in NOx and GHG emissions</a:t>
            </a:r>
          </a:p>
          <a:p>
            <a:r>
              <a:rPr lang="en-US" dirty="0"/>
              <a:t>Although CO</a:t>
            </a:r>
            <a:r>
              <a:rPr lang="en-US" baseline="-25000" dirty="0"/>
              <a:t>2</a:t>
            </a:r>
            <a:r>
              <a:rPr lang="en-US" dirty="0"/>
              <a:t> is released during ethanol production and combustion, it is recaptured as a nutrient to the crops that are used in its production, thus ethanol results in lower increases to the carbon cycle</a:t>
            </a:r>
          </a:p>
          <a:p>
            <a:r>
              <a:rPr lang="en-US" dirty="0"/>
              <a:t>CE-CERT’s researchers have shown that high levels of ethanol will reduce the formation of secondary organic aerosol from gasoline vehicles [Roth et al., 2020]</a:t>
            </a:r>
          </a:p>
          <a:p>
            <a:r>
              <a:rPr lang="en-US" dirty="0"/>
              <a:t>Studies have also shown that ethanol blending shows no toxic effects in particulate matter (PM) emissions [Roth et al., 2017; </a:t>
            </a:r>
            <a:r>
              <a:rPr lang="en-US" dirty="0" err="1"/>
              <a:t>Bisig</a:t>
            </a:r>
            <a:r>
              <a:rPr lang="en-US" dirty="0"/>
              <a:t> et al., 2016]</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Alternative Fuels - Liquids</a:t>
            </a:r>
          </a:p>
        </p:txBody>
      </p:sp>
    </p:spTree>
    <p:extLst>
      <p:ext uri="{BB962C8B-B14F-4D97-AF65-F5344CB8AC3E}">
        <p14:creationId xmlns:p14="http://schemas.microsoft.com/office/powerpoint/2010/main" val="1011131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0" y="1223975"/>
            <a:ext cx="12191999" cy="5422858"/>
          </a:xfrm>
        </p:spPr>
        <p:txBody>
          <a:bodyPr>
            <a:noAutofit/>
          </a:bodyPr>
          <a:lstStyle/>
          <a:p>
            <a:pPr marL="0" indent="0">
              <a:buNone/>
            </a:pPr>
            <a:r>
              <a:rPr lang="en-US" b="1" u="sng" dirty="0"/>
              <a:t>Methanol</a:t>
            </a:r>
          </a:p>
          <a:p>
            <a:r>
              <a:rPr lang="en-US" sz="2200" dirty="0"/>
              <a:t>Methanol (methyl alcohol) produced mostly from natural gas, but it can be produced from renewable sources.</a:t>
            </a:r>
          </a:p>
          <a:p>
            <a:r>
              <a:rPr lang="en-US" sz="2200" dirty="0"/>
              <a:t>Good combustion characteristics</a:t>
            </a:r>
          </a:p>
          <a:p>
            <a:pPr lvl="1">
              <a:buFont typeface="Courier New" panose="02070309020205020404" pitchFamily="49" charset="0"/>
              <a:buChar char="o"/>
            </a:pPr>
            <a:r>
              <a:rPr lang="en-US" sz="2200" dirty="0"/>
              <a:t>High octane number (ON=99)</a:t>
            </a:r>
          </a:p>
          <a:p>
            <a:pPr lvl="1">
              <a:buFont typeface="Courier New" panose="02070309020205020404" pitchFamily="49" charset="0"/>
              <a:buChar char="o"/>
            </a:pPr>
            <a:r>
              <a:rPr lang="en-US" sz="2200" dirty="0"/>
              <a:t>Cleaner exhaust: lower CO and HC emissions</a:t>
            </a:r>
          </a:p>
          <a:p>
            <a:r>
              <a:rPr lang="en-US" sz="2200" dirty="0"/>
              <a:t>Problems</a:t>
            </a:r>
          </a:p>
          <a:p>
            <a:pPr lvl="1">
              <a:buFont typeface="Courier New" panose="02070309020205020404" pitchFamily="49" charset="0"/>
              <a:buChar char="o"/>
            </a:pPr>
            <a:r>
              <a:rPr lang="en-US" sz="2200" dirty="0"/>
              <a:t>Lower heating value than gasoline (about half)</a:t>
            </a:r>
          </a:p>
          <a:p>
            <a:pPr lvl="1">
              <a:buFont typeface="Courier New" panose="02070309020205020404" pitchFamily="49" charset="0"/>
              <a:buChar char="o"/>
            </a:pPr>
            <a:r>
              <a:rPr lang="en-US" sz="2200" dirty="0"/>
              <a:t>Toxic and corrosive</a:t>
            </a:r>
          </a:p>
          <a:p>
            <a:pPr lvl="1">
              <a:buFont typeface="Courier New" panose="02070309020205020404" pitchFamily="49" charset="0"/>
              <a:buChar char="o"/>
            </a:pPr>
            <a:r>
              <a:rPr lang="en-US" sz="2200" dirty="0"/>
              <a:t>Cold-start difficulties</a:t>
            </a:r>
          </a:p>
          <a:p>
            <a:r>
              <a:rPr lang="en-US" sz="2200" dirty="0"/>
              <a:t>Overall:</a:t>
            </a:r>
          </a:p>
          <a:p>
            <a:pPr marL="800100" lvl="2" indent="-342900">
              <a:spcBef>
                <a:spcPts val="1000"/>
              </a:spcBef>
              <a:buFont typeface="Courier New" panose="02070309020205020404" pitchFamily="49" charset="0"/>
              <a:buChar char="o"/>
            </a:pPr>
            <a:r>
              <a:rPr lang="en-US" sz="2200" dirty="0"/>
              <a:t>Not an attractive intermediate alternative because:</a:t>
            </a:r>
          </a:p>
          <a:p>
            <a:pPr marL="1257300" lvl="4" indent="-342900">
              <a:spcBef>
                <a:spcPts val="1000"/>
              </a:spcBef>
              <a:buFont typeface="Wingdings" panose="05000000000000000000" pitchFamily="2" charset="2"/>
              <a:buChar char="§"/>
            </a:pPr>
            <a:r>
              <a:rPr lang="en-US" sz="2200" dirty="0"/>
              <a:t>Needs expensive retrofit of existing engine</a:t>
            </a:r>
          </a:p>
          <a:p>
            <a:pPr marL="800100" lvl="2" indent="-342900">
              <a:spcBef>
                <a:spcPts val="1000"/>
              </a:spcBef>
              <a:buFont typeface="Courier New" panose="02070309020205020404" pitchFamily="49" charset="0"/>
              <a:buChar char="o"/>
            </a:pPr>
            <a:r>
              <a:rPr lang="en-US" sz="2200" dirty="0"/>
              <a:t>Not good log term prospect; not efficient use of energy source</a:t>
            </a:r>
          </a:p>
          <a:p>
            <a:pPr marL="0" indent="0">
              <a:buNone/>
            </a:pPr>
            <a:endParaRPr lang="en-US" sz="2000" u="sng"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Alternative Fuels - Liquids</a:t>
            </a:r>
          </a:p>
        </p:txBody>
      </p:sp>
    </p:spTree>
    <p:extLst>
      <p:ext uri="{BB962C8B-B14F-4D97-AF65-F5344CB8AC3E}">
        <p14:creationId xmlns:p14="http://schemas.microsoft.com/office/powerpoint/2010/main" val="764663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5"/>
            <a:ext cx="11808177" cy="5422857"/>
          </a:xfrm>
        </p:spPr>
        <p:txBody>
          <a:bodyPr>
            <a:noAutofit/>
          </a:bodyPr>
          <a:lstStyle/>
          <a:p>
            <a:pPr marL="0" indent="0">
              <a:buNone/>
            </a:pPr>
            <a:r>
              <a:rPr lang="en-US" sz="2800" b="1" u="sng" dirty="0"/>
              <a:t>Butanol</a:t>
            </a:r>
          </a:p>
          <a:p>
            <a:r>
              <a:rPr lang="en-US" dirty="0"/>
              <a:t>A four carbon alcohol (C</a:t>
            </a:r>
            <a:r>
              <a:rPr lang="en-US" baseline="-25000" dirty="0"/>
              <a:t>4</a:t>
            </a:r>
            <a:r>
              <a:rPr lang="en-US" dirty="0"/>
              <a:t>H</a:t>
            </a:r>
            <a:r>
              <a:rPr lang="en-US" baseline="-25000" dirty="0"/>
              <a:t>9</a:t>
            </a:r>
            <a:r>
              <a:rPr lang="en-US" dirty="0"/>
              <a:t>OH), colorless, neutral liquid of medium volatility with a characteristic banana-like odor.</a:t>
            </a:r>
          </a:p>
          <a:p>
            <a:r>
              <a:rPr lang="en-US" dirty="0"/>
              <a:t>Traditionally petrochemically derived - generally used to make other chemicals, or used as a solvent or an ingredient in formulated products such as cosmetics.</a:t>
            </a:r>
          </a:p>
          <a:p>
            <a:r>
              <a:rPr lang="en-US" dirty="0"/>
              <a:t>Butanol exists in four (4) different isomers:</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Alternative Fuels - Liquids</a:t>
            </a:r>
          </a:p>
        </p:txBody>
      </p:sp>
      <p:pic>
        <p:nvPicPr>
          <p:cNvPr id="4" name="Picture 3">
            <a:extLst>
              <a:ext uri="{FF2B5EF4-FFF2-40B4-BE49-F238E27FC236}">
                <a16:creationId xmlns:a16="http://schemas.microsoft.com/office/drawing/2014/main" id="{96A528FC-EAE8-4D41-9CA2-9AE3767716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 y="4061957"/>
            <a:ext cx="4808361" cy="2713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C6E9A41F-45E2-4175-A0BD-8A79309C41F2}"/>
              </a:ext>
            </a:extLst>
          </p:cNvPr>
          <p:cNvSpPr txBox="1"/>
          <p:nvPr/>
        </p:nvSpPr>
        <p:spPr>
          <a:xfrm>
            <a:off x="5277908" y="4061957"/>
            <a:ext cx="6659738"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t>Attractive biofuel that more</a:t>
            </a:r>
            <a:r>
              <a:rPr lang="en-US" sz="2800" dirty="0">
                <a:solidFill>
                  <a:srgbClr val="FF0000"/>
                </a:solidFill>
              </a:rPr>
              <a:t> </a:t>
            </a:r>
            <a:r>
              <a:rPr lang="en-US" sz="2800" dirty="0"/>
              <a:t>closely resembles the properties of gasoline</a:t>
            </a:r>
          </a:p>
          <a:p>
            <a:pPr marL="285750" indent="-285750">
              <a:buFont typeface="Arial" panose="020B0604020202020204" pitchFamily="34" charset="0"/>
              <a:buChar char="•"/>
            </a:pPr>
            <a:r>
              <a:rPr lang="en-US" sz="2800" dirty="0"/>
              <a:t>High water tolerance, higher energy content, and less corrosive compared to ethanol</a:t>
            </a:r>
          </a:p>
        </p:txBody>
      </p:sp>
    </p:spTree>
    <p:extLst>
      <p:ext uri="{BB962C8B-B14F-4D97-AF65-F5344CB8AC3E}">
        <p14:creationId xmlns:p14="http://schemas.microsoft.com/office/powerpoint/2010/main" val="6591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237067" y="1223975"/>
            <a:ext cx="11808177" cy="5422857"/>
          </a:xfrm>
        </p:spPr>
        <p:txBody>
          <a:bodyPr>
            <a:noAutofit/>
          </a:bodyPr>
          <a:lstStyle/>
          <a:p>
            <a:pPr marL="0" indent="0">
              <a:buNone/>
            </a:pPr>
            <a:r>
              <a:rPr lang="en-US" sz="2600" b="1" u="sng" dirty="0"/>
              <a:t>Biodiesel</a:t>
            </a:r>
          </a:p>
          <a:p>
            <a:r>
              <a:rPr lang="en-US" sz="2600" dirty="0"/>
              <a:t>Biodiesel or fatty acid methyl esters (FAME) is considered the biofuel of choice for compression ignition (diesel) engines</a:t>
            </a:r>
          </a:p>
          <a:p>
            <a:r>
              <a:rPr lang="en-US" sz="2600" dirty="0"/>
              <a:t>Biodiesel is produced via the transesterification reaction of vegetable oils, waste cooking oils, and animal fats and methanol with the use of an acidic or alkaline catalyst.</a:t>
            </a:r>
          </a:p>
          <a:p>
            <a:r>
              <a:rPr lang="en-US" sz="2600" dirty="0"/>
              <a:t>Biodiesel is used in Europe up to 7% with diesel and in the U.S. up to 20%.</a:t>
            </a:r>
          </a:p>
          <a:p>
            <a:r>
              <a:rPr lang="en-US" sz="2600" dirty="0"/>
              <a:t>Biodiesel has better lubricity properties and a higher cetane number (ignition quality) than diesel fuel</a:t>
            </a:r>
          </a:p>
          <a:p>
            <a:r>
              <a:rPr lang="en-US" sz="2600" dirty="0"/>
              <a:t>Nontoxic, biodegradable, aromatics and sulfur free</a:t>
            </a:r>
          </a:p>
          <a:p>
            <a:r>
              <a:rPr lang="en-US" sz="2600" dirty="0"/>
              <a:t>Biodiesel offers reductions in CO, THC, and soot emissions, moderate reductions in CO</a:t>
            </a:r>
            <a:r>
              <a:rPr lang="en-US" sz="2600" baseline="-25000" dirty="0"/>
              <a:t>2</a:t>
            </a:r>
            <a:r>
              <a:rPr lang="en-US" sz="2600" dirty="0"/>
              <a:t> emissions, and increases in NOx emissions [Karavalakis et al., 2017; 2011]</a:t>
            </a:r>
          </a:p>
          <a:p>
            <a:endParaRPr lang="en-US" sz="2600"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Alternative Fuels - Liquids</a:t>
            </a:r>
          </a:p>
        </p:txBody>
      </p:sp>
    </p:spTree>
    <p:extLst>
      <p:ext uri="{BB962C8B-B14F-4D97-AF65-F5344CB8AC3E}">
        <p14:creationId xmlns:p14="http://schemas.microsoft.com/office/powerpoint/2010/main" val="2065236906"/>
      </p:ext>
    </p:extLst>
  </p:cSld>
  <p:clrMapOvr>
    <a:masterClrMapping/>
  </p:clrMapOvr>
</p:sld>
</file>

<file path=ppt/theme/theme1.xml><?xml version="1.0" encoding="utf-8"?>
<a:theme xmlns:a="http://schemas.openxmlformats.org/drawingml/2006/main" name="Office Theme">
  <a:themeElements>
    <a:clrScheme name="Custom 12">
      <a:dk1>
        <a:srgbClr val="000000"/>
      </a:dk1>
      <a:lt1>
        <a:srgbClr val="FFFFFF"/>
      </a:lt1>
      <a:dk2>
        <a:srgbClr val="425B2A"/>
      </a:dk2>
      <a:lt2>
        <a:srgbClr val="E7E6E6"/>
      </a:lt2>
      <a:accent1>
        <a:srgbClr val="AECE3F"/>
      </a:accent1>
      <a:accent2>
        <a:srgbClr val="A0B73A"/>
      </a:accent2>
      <a:accent3>
        <a:srgbClr val="A5A5A5"/>
      </a:accent3>
      <a:accent4>
        <a:srgbClr val="FFC000"/>
      </a:accent4>
      <a:accent5>
        <a:srgbClr val="D4F0FF"/>
      </a:accent5>
      <a:accent6>
        <a:srgbClr val="AAD0D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2247</TotalTime>
  <Words>3875</Words>
  <Application>Microsoft Office PowerPoint</Application>
  <PresentationFormat>Widescreen</PresentationFormat>
  <Paragraphs>247</Paragraphs>
  <Slides>22</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Courier New</vt:lpstr>
      <vt:lpstr>Wingdings</vt:lpstr>
      <vt:lpstr>Office Theme</vt:lpstr>
      <vt:lpstr>PowerPoint Presentation</vt:lpstr>
      <vt:lpstr>Lecture #57: Alternative and Emerging Fuels</vt:lpstr>
      <vt:lpstr>Introduction</vt:lpstr>
      <vt:lpstr>What Properties Do We Desire in a Fuel?</vt:lpstr>
      <vt:lpstr>Alternative Fuels - Liquids</vt:lpstr>
      <vt:lpstr>Alternative Fuels - Liquids</vt:lpstr>
      <vt:lpstr>Alternative Fuels - Liquids</vt:lpstr>
      <vt:lpstr>Alternative Fuels - Liquids</vt:lpstr>
      <vt:lpstr>Alternative Fuels - Liquids</vt:lpstr>
      <vt:lpstr>Alternative Fuels - Liquids</vt:lpstr>
      <vt:lpstr>Alternative Fuels – Non-Liquids</vt:lpstr>
      <vt:lpstr>Alternative Fuels – Non-Liquids</vt:lpstr>
      <vt:lpstr>Alternative Fuels – Non-Liquids</vt:lpstr>
      <vt:lpstr>Alternative Fuels – Non-Liquids</vt:lpstr>
      <vt:lpstr>Discussion</vt:lpstr>
      <vt:lpstr>Discussion</vt:lpstr>
      <vt:lpstr>Discussion</vt:lpstr>
      <vt:lpstr>Research Gaps and Future Directions</vt:lpstr>
      <vt:lpstr>Take-Home Messages</vt:lpstr>
      <vt:lpstr>List of Abbreviations</vt:lpstr>
      <vt:lpstr>References </vt:lpstr>
      <vt:lpstr>Reading List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Glazener, Andrew</dc:creator>
  <cp:lastModifiedBy>Khreis, Haneen</cp:lastModifiedBy>
  <cp:revision>222</cp:revision>
  <dcterms:created xsi:type="dcterms:W3CDTF">2019-05-01T18:04:34Z</dcterms:created>
  <dcterms:modified xsi:type="dcterms:W3CDTF">2020-09-23T00:19:34Z</dcterms:modified>
</cp:coreProperties>
</file>