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45" r:id="rId2"/>
    <p:sldId id="446" r:id="rId3"/>
    <p:sldId id="457" r:id="rId4"/>
    <p:sldId id="562" r:id="rId5"/>
    <p:sldId id="563" r:id="rId6"/>
    <p:sldId id="564" r:id="rId7"/>
    <p:sldId id="566" r:id="rId8"/>
    <p:sldId id="571" r:id="rId9"/>
    <p:sldId id="573" r:id="rId10"/>
    <p:sldId id="572" r:id="rId11"/>
    <p:sldId id="574" r:id="rId12"/>
    <p:sldId id="569" r:id="rId13"/>
    <p:sldId id="577" r:id="rId14"/>
    <p:sldId id="579" r:id="rId15"/>
    <p:sldId id="580" r:id="rId16"/>
    <p:sldId id="581" r:id="rId17"/>
    <p:sldId id="578" r:id="rId18"/>
    <p:sldId id="582" r:id="rId19"/>
    <p:sldId id="570" r:id="rId20"/>
    <p:sldId id="584" r:id="rId21"/>
    <p:sldId id="459" r:id="rId22"/>
    <p:sldId id="460" r:id="rId23"/>
    <p:sldId id="461" r:id="rId24"/>
    <p:sldId id="464" r:id="rId25"/>
    <p:sldId id="462" r:id="rId26"/>
    <p:sldId id="585" r:id="rId27"/>
    <p:sldId id="586" r:id="rId28"/>
    <p:sldId id="5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4295" autoAdjust="0"/>
  </p:normalViewPr>
  <p:slideViewPr>
    <p:cSldViewPr snapToGrid="0">
      <p:cViewPr varScale="1">
        <p:scale>
          <a:sx n="87" d="100"/>
          <a:sy n="87" d="100"/>
        </p:scale>
        <p:origin x="4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As extracted from Askariyeh et al, 2019: Exposure is calculated as a product of concentration and time spent in different locations. When incorporating the different microenvironments, the formulation is changed to account for the concentration, time and inhalation rate in different microenvironments. </a:t>
                </a:r>
                <a:r>
                  <a:rPr lang="en-US" sz="1200" kern="1200" dirty="0">
                    <a:solidFill>
                      <a:schemeClr val="tx1"/>
                    </a:solidFill>
                    <a:effectLst/>
                    <a:latin typeface="+mn-lt"/>
                    <a:ea typeface="+mn-ea"/>
                    <a:cs typeface="+mn-cs"/>
                  </a:rPr>
                  <a:t>Incorporating three commonly used microenvironments, formulation is customized into the following considering indoors, outdoors and in-vehicle.</a:t>
                </a:r>
              </a:p>
              <a:p>
                <a:r>
                  <a:rPr lang="en-US" sz="1200" kern="1200" dirty="0">
                    <a:solidFill>
                      <a:schemeClr val="tx1"/>
                    </a:solidFill>
                    <a:effectLst/>
                    <a:latin typeface="+mn-lt"/>
                    <a:ea typeface="+mn-ea"/>
                    <a:cs typeface="+mn-cs"/>
                  </a:rPr>
                  <a:t> </a:t>
                </a:r>
              </a:p>
              <a:p>
                <a14:m>
                  <m:oMath xmlns:m="http://schemas.openxmlformats.org/officeDocument/2006/math">
                    <m:sSub>
                      <m:sSubPr>
                        <m:ctrlPr>
                          <a:rPr lang="en-US"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𝐸</m:t>
                        </m:r>
                      </m:e>
                      <m:sub>
                        <m:r>
                          <a:rPr lang="en-US" sz="1200" i="1" kern="1200">
                            <a:solidFill>
                              <a:schemeClr val="tx1"/>
                            </a:solidFill>
                            <a:effectLst/>
                            <a:latin typeface="Cambria Math" panose="02040503050406030204" pitchFamily="18" charset="0"/>
                            <a:ea typeface="+mn-ea"/>
                            <a:cs typeface="+mn-cs"/>
                          </a:rPr>
                          <m:t>𝑖</m:t>
                        </m:r>
                      </m:sub>
                    </m:sSub>
                    <m:r>
                      <a:rPr lang="en-US" sz="1200" i="1" kern="1200">
                        <a:solidFill>
                          <a:schemeClr val="tx1"/>
                        </a:solidFill>
                        <a:effectLst/>
                        <a:latin typeface="Cambria Math" panose="02040503050406030204" pitchFamily="18" charset="0"/>
                        <a:ea typeface="+mn-ea"/>
                        <a:cs typeface="+mn-cs"/>
                      </a:rPr>
                      <m:t>=</m:t>
                    </m:r>
                    <m:nary>
                      <m:naryPr>
                        <m:chr m:val="∑"/>
                        <m:limLoc m:val="undOvr"/>
                        <m:subHide m:val="on"/>
                        <m:supHide m:val="on"/>
                        <m:ctrlPr>
                          <a:rPr lang="en-US" sz="1200" i="1" kern="1200">
                            <a:solidFill>
                              <a:schemeClr val="tx1"/>
                            </a:solidFill>
                            <a:effectLst/>
                            <a:latin typeface="Cambria Math" panose="02040503050406030204" pitchFamily="18" charset="0"/>
                            <a:ea typeface="+mn-ea"/>
                            <a:cs typeface="+mn-cs"/>
                          </a:rPr>
                        </m:ctrlPr>
                      </m:naryPr>
                      <m:sub/>
                      <m:sup/>
                      <m:e>
                        <m:d>
                          <m:dPr>
                            <m:ctrlPr>
                              <a:rPr lang="en-US" sz="1200" i="1" kern="1200">
                                <a:solidFill>
                                  <a:schemeClr val="tx1"/>
                                </a:solidFill>
                                <a:effectLst/>
                                <a:latin typeface="Cambria Math" panose="02040503050406030204" pitchFamily="18" charset="0"/>
                                <a:ea typeface="+mn-ea"/>
                                <a:cs typeface="+mn-cs"/>
                              </a:rPr>
                            </m:ctrlPr>
                          </m:dPr>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𝑇</m:t>
                                </m:r>
                              </m:e>
                              <m:sub>
                                <m:r>
                                  <a:rPr lang="en-US" sz="1200" i="1" kern="1200">
                                    <a:solidFill>
                                      <a:schemeClr val="tx1"/>
                                    </a:solidFill>
                                    <a:effectLst/>
                                    <a:latin typeface="Cambria Math" panose="02040503050406030204" pitchFamily="18" charset="0"/>
                                    <a:ea typeface="+mn-ea"/>
                                    <a:cs typeface="+mn-cs"/>
                                  </a:rPr>
                                  <m:t>𝑖</m:t>
                                </m:r>
                                <m:r>
                                  <a:rPr lang="en-US" sz="1200" i="1" kern="1200">
                                    <a:solidFill>
                                      <a:schemeClr val="tx1"/>
                                    </a:solidFill>
                                    <a:effectLst/>
                                    <a:latin typeface="Cambria Math" panose="02040503050406030204" pitchFamily="18" charset="0"/>
                                    <a:ea typeface="+mn-ea"/>
                                    <a:cs typeface="+mn-cs"/>
                                  </a:rPr>
                                  <m:t> </m:t>
                                </m:r>
                              </m:sub>
                            </m:s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𝑖</m:t>
                                </m:r>
                                <m:r>
                                  <a:rPr lang="en-US" sz="1200" i="1" kern="1200">
                                    <a:solidFill>
                                      <a:schemeClr val="tx1"/>
                                    </a:solidFill>
                                    <a:effectLst/>
                                    <a:latin typeface="Cambria Math" panose="02040503050406030204" pitchFamily="18" charset="0"/>
                                    <a:ea typeface="+mn-ea"/>
                                    <a:cs typeface="+mn-cs"/>
                                  </a:rPr>
                                  <m:t> </m:t>
                                </m:r>
                              </m:sub>
                            </m:sSub>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𝑇</m:t>
                                </m:r>
                              </m:e>
                              <m:sub>
                                <m:r>
                                  <a:rPr lang="en-US" sz="1200" i="1" kern="1200">
                                    <a:solidFill>
                                      <a:schemeClr val="tx1"/>
                                    </a:solidFill>
                                    <a:effectLst/>
                                    <a:latin typeface="Cambria Math" panose="02040503050406030204" pitchFamily="18" charset="0"/>
                                    <a:ea typeface="+mn-ea"/>
                                    <a:cs typeface="+mn-cs"/>
                                  </a:rPr>
                                  <m:t>𝑜</m:t>
                                </m:r>
                                <m:r>
                                  <a:rPr lang="en-US" sz="1200" i="1" kern="1200">
                                    <a:solidFill>
                                      <a:schemeClr val="tx1"/>
                                    </a:solidFill>
                                    <a:effectLst/>
                                    <a:latin typeface="Cambria Math" panose="02040503050406030204" pitchFamily="18" charset="0"/>
                                    <a:ea typeface="+mn-ea"/>
                                    <a:cs typeface="+mn-cs"/>
                                  </a:rPr>
                                  <m:t> </m:t>
                                </m:r>
                              </m:sub>
                            </m:s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𝑜</m:t>
                                </m:r>
                                <m:r>
                                  <a:rPr lang="en-US" sz="1200" i="1" kern="1200">
                                    <a:solidFill>
                                      <a:schemeClr val="tx1"/>
                                    </a:solidFill>
                                    <a:effectLst/>
                                    <a:latin typeface="Cambria Math" panose="02040503050406030204" pitchFamily="18" charset="0"/>
                                    <a:ea typeface="+mn-ea"/>
                                    <a:cs typeface="+mn-cs"/>
                                  </a:rPr>
                                  <m:t> </m:t>
                                </m:r>
                              </m:sub>
                            </m:sSub>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𝑇</m:t>
                                </m:r>
                              </m:e>
                              <m:sub>
                                <m:r>
                                  <a:rPr lang="en-US" sz="1200" i="1" kern="1200">
                                    <a:solidFill>
                                      <a:schemeClr val="tx1"/>
                                    </a:solidFill>
                                    <a:effectLst/>
                                    <a:latin typeface="Cambria Math" panose="02040503050406030204" pitchFamily="18" charset="0"/>
                                    <a:ea typeface="+mn-ea"/>
                                    <a:cs typeface="+mn-cs"/>
                                  </a:rPr>
                                  <m:t>𝑣</m:t>
                                </m:r>
                                <m:r>
                                  <a:rPr lang="en-US" sz="1200" i="1" kern="1200">
                                    <a:solidFill>
                                      <a:schemeClr val="tx1"/>
                                    </a:solidFill>
                                    <a:effectLst/>
                                    <a:latin typeface="Cambria Math" panose="02040503050406030204" pitchFamily="18" charset="0"/>
                                    <a:ea typeface="+mn-ea"/>
                                    <a:cs typeface="+mn-cs"/>
                                  </a:rPr>
                                  <m:t> </m:t>
                                </m:r>
                              </m:sub>
                            </m:s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𝑣</m:t>
                                </m:r>
                                <m:r>
                                  <a:rPr lang="en-US" sz="1200" i="1" kern="1200">
                                    <a:solidFill>
                                      <a:schemeClr val="tx1"/>
                                    </a:solidFill>
                                    <a:effectLst/>
                                    <a:latin typeface="Cambria Math" panose="02040503050406030204" pitchFamily="18" charset="0"/>
                                    <a:ea typeface="+mn-ea"/>
                                    <a:cs typeface="+mn-cs"/>
                                  </a:rPr>
                                  <m:t> </m:t>
                                </m:r>
                              </m:sub>
                            </m:sSub>
                          </m:e>
                        </m:d>
                      </m:e>
                    </m:nary>
                  </m:oMath>
                </a14:m>
                <a:r>
                  <a:rPr lang="en-US" sz="1200" kern="1200" dirty="0">
                    <a:solidFill>
                      <a:schemeClr val="tx1"/>
                    </a:solidFill>
                    <a:effectLst/>
                    <a:latin typeface="+mn-lt"/>
                    <a:ea typeface="+mn-ea"/>
                    <a:cs typeface="+mn-cs"/>
                  </a:rPr>
                  <a:t>                  (2)</a:t>
                </a:r>
              </a:p>
              <a:p>
                <a:r>
                  <a:rPr lang="en-US" sz="1200" kern="1200" dirty="0">
                    <a:solidFill>
                      <a:schemeClr val="tx1"/>
                    </a:solidFill>
                    <a:effectLst/>
                    <a:latin typeface="+mn-lt"/>
                    <a:ea typeface="+mn-ea"/>
                    <a:cs typeface="+mn-cs"/>
                  </a:rPr>
                  <a:t>where </a:t>
                </a:r>
                <a:r>
                  <a:rPr lang="en-US" sz="1200" i="1" kern="1200" dirty="0">
                    <a:solidFill>
                      <a:schemeClr val="tx1"/>
                    </a:solidFill>
                    <a:effectLst/>
                    <a:latin typeface="+mn-lt"/>
                    <a:ea typeface="+mn-ea"/>
                    <a:cs typeface="+mn-cs"/>
                  </a:rPr>
                  <a:t>C</a:t>
                </a:r>
                <a:r>
                  <a:rPr lang="en-US" sz="1200" i="1" kern="1200" baseline="-25000" dirty="0">
                    <a:solidFill>
                      <a:schemeClr val="tx1"/>
                    </a:solidFill>
                    <a:effectLst/>
                    <a:latin typeface="+mn-lt"/>
                    <a:ea typeface="+mn-ea"/>
                    <a:cs typeface="+mn-cs"/>
                  </a:rPr>
                  <a:t>i</a:t>
                </a:r>
                <a:r>
                  <a:rPr lang="en-US" sz="1200" i="1" kern="1200" dirty="0">
                    <a:solidFill>
                      <a:schemeClr val="tx1"/>
                    </a:solidFill>
                    <a:effectLst/>
                    <a:latin typeface="+mn-lt"/>
                    <a:ea typeface="+mn-ea"/>
                    <a:cs typeface="+mn-cs"/>
                  </a:rPr>
                  <a:t>, C</a:t>
                </a:r>
                <a:r>
                  <a:rPr lang="en-US" sz="1200" i="1" kern="1200" baseline="-25000" dirty="0">
                    <a:solidFill>
                      <a:schemeClr val="tx1"/>
                    </a:solidFill>
                    <a:effectLst/>
                    <a:latin typeface="+mn-lt"/>
                    <a:ea typeface="+mn-ea"/>
                    <a:cs typeface="+mn-cs"/>
                  </a:rPr>
                  <a:t>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t>
                </a:r>
                <a:r>
                  <a:rPr lang="en-US" sz="1200" i="1" kern="1200" baseline="-25000" dirty="0" err="1">
                    <a:solidFill>
                      <a:schemeClr val="tx1"/>
                    </a:solidFill>
                    <a:effectLst/>
                    <a:latin typeface="+mn-lt"/>
                    <a:ea typeface="+mn-ea"/>
                    <a:cs typeface="+mn-cs"/>
                  </a:rPr>
                  <a:t>v</a:t>
                </a:r>
                <a:r>
                  <a:rPr lang="en-US" sz="1200" kern="1200" dirty="0">
                    <a:solidFill>
                      <a:schemeClr val="tx1"/>
                    </a:solidFill>
                    <a:effectLst/>
                    <a:latin typeface="+mn-lt"/>
                    <a:ea typeface="+mn-ea"/>
                    <a:cs typeface="+mn-cs"/>
                  </a:rPr>
                  <a:t> are the concentration levels measured indoors, outdoors, and in-vehicle respectively; and </a:t>
                </a:r>
                <a:r>
                  <a:rPr lang="en-US" sz="1200" i="1" kern="1200" dirty="0" err="1">
                    <a:solidFill>
                      <a:schemeClr val="tx1"/>
                    </a:solidFill>
                    <a:effectLst/>
                    <a:latin typeface="+mn-lt"/>
                    <a:ea typeface="+mn-ea"/>
                    <a:cs typeface="+mn-cs"/>
                  </a:rPr>
                  <a:t>T</a:t>
                </a:r>
                <a:r>
                  <a:rPr lang="en-US" sz="1200" i="1" kern="1200" baseline="-250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T</a:t>
                </a:r>
                <a:r>
                  <a:rPr lang="en-US" sz="1200" i="1" kern="1200" baseline="-25000" dirty="0">
                    <a:solidFill>
                      <a:schemeClr val="tx1"/>
                    </a:solidFill>
                    <a:effectLst/>
                    <a:latin typeface="+mn-lt"/>
                    <a:ea typeface="+mn-ea"/>
                    <a:cs typeface="+mn-cs"/>
                  </a:rPr>
                  <a:t>o</a:t>
                </a:r>
                <a:r>
                  <a:rPr lang="en-US" sz="1200" i="1" kern="1200" dirty="0">
                    <a:solidFill>
                      <a:schemeClr val="tx1"/>
                    </a:solidFill>
                    <a:effectLst/>
                    <a:latin typeface="+mn-lt"/>
                    <a:ea typeface="+mn-ea"/>
                    <a:cs typeface="+mn-cs"/>
                  </a:rPr>
                  <a:t>, T</a:t>
                </a:r>
                <a:r>
                  <a:rPr lang="en-US" sz="1200" i="1" kern="1200" baseline="-250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are the corresponding time durations. Concentrations predicted by the model corresponds only to the ambient concentrations and concentrations in other microenvironments (indoors and in-vehicle) depend on factors related to the pollutant type and its penetration rate, air exchange rate inside the building, and traffic conditions (idling, windows opened/closed) etc. To incorporate the changes in concentrations for each microenvironment, Eq(2) is modified into Eq(3). The adjustment factors are used to account for the difference in indoor and in-vehicle concentration compared to ambient concentration.</a:t>
                </a:r>
              </a:p>
              <a:p>
                <a:r>
                  <a:rPr lang="en-US" sz="1200" kern="1200" dirty="0">
                    <a:solidFill>
                      <a:schemeClr val="tx1"/>
                    </a:solidFill>
                    <a:effectLst/>
                    <a:latin typeface="+mn-lt"/>
                    <a:ea typeface="+mn-ea"/>
                    <a:cs typeface="+mn-cs"/>
                  </a:rPr>
                  <a:t>  </a:t>
                </a:r>
              </a:p>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r>
                      <a:rPr lang="en-US" i="1">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𝑖𝑖</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𝑖𝑜</m:t>
                                </m:r>
                                <m:r>
                                  <a:rPr lang="en-US" i="1">
                                    <a:latin typeface="Cambria Math" panose="02040503050406030204" pitchFamily="18" charset="0"/>
                                  </a:rPr>
                                  <m:t> </m:t>
                                </m:r>
                              </m:sub>
                            </m:sSub>
                            <m:sSub>
                              <m:sSubPr>
                                <m:ctrlPr>
                                  <a:rPr lang="en-US" i="1" smtClean="0">
                                    <a:latin typeface="Cambria Math" panose="02040503050406030204" pitchFamily="18" charset="0"/>
                                  </a:rPr>
                                </m:ctrlPr>
                              </m:sSubPr>
                              <m:e>
                                <m:r>
                                  <a:rPr lang="en-US" i="1">
                                    <a:latin typeface="Cambria Math" panose="02040503050406030204" pitchFamily="18" charset="0"/>
                                  </a:rPr>
                                  <m:t>𝐼𝑂</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𝑖𝑜</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𝑖𝑜</m:t>
                                </m:r>
                                <m:r>
                                  <a:rPr lang="en-US" i="1">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𝑖𝑣</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𝑖𝑣</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𝐼𝑂</m:t>
                                </m:r>
                              </m:e>
                              <m:sub>
                                <m:r>
                                  <a:rPr lang="en-US" i="1">
                                    <a:latin typeface="Cambria Math" panose="02040503050406030204" pitchFamily="18" charset="0"/>
                                  </a:rPr>
                                  <m:t>𝑣</m:t>
                                </m:r>
                              </m:sub>
                            </m:sSub>
                          </m:e>
                        </m:d>
                      </m:e>
                    </m:nary>
                  </m:oMath>
                </a14:m>
                <a:r>
                  <a:rPr lang="en-US" sz="1200" kern="1200" dirty="0">
                    <a:solidFill>
                      <a:schemeClr val="tx1"/>
                    </a:solidFill>
                    <a:effectLst/>
                    <a:latin typeface="+mn-lt"/>
                    <a:ea typeface="+mn-ea"/>
                    <a:cs typeface="+mn-cs"/>
                  </a:rPr>
                  <a:t> (3) </a:t>
                </a:r>
              </a:p>
              <a:p>
                <a:r>
                  <a:rPr lang="en-US" sz="1200" kern="1200" dirty="0">
                    <a:solidFill>
                      <a:schemeClr val="tx1"/>
                    </a:solidFill>
                    <a:effectLst/>
                    <a:latin typeface="+mn-lt"/>
                    <a:ea typeface="+mn-ea"/>
                    <a:cs typeface="+mn-cs"/>
                  </a:rPr>
                  <a:t>where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IO</a:t>
                </a:r>
                <a:r>
                  <a:rPr lang="en-US" sz="1200" i="1" kern="1200" baseline="-250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IO</a:t>
                </a:r>
                <a:r>
                  <a:rPr lang="en-US" sz="1200" i="1" kern="1200" baseline="-25000" dirty="0" err="1">
                    <a:solidFill>
                      <a:schemeClr val="tx1"/>
                    </a:solidFill>
                    <a:effectLst/>
                    <a:latin typeface="+mn-lt"/>
                    <a:ea typeface="+mn-ea"/>
                    <a:cs typeface="+mn-cs"/>
                  </a:rPr>
                  <a:t>v</a:t>
                </a:r>
                <a:r>
                  <a:rPr lang="en-US" sz="1200" kern="1200" dirty="0">
                    <a:solidFill>
                      <a:schemeClr val="tx1"/>
                    </a:solidFill>
                    <a:effectLst/>
                    <a:latin typeface="+mn-lt"/>
                    <a:ea typeface="+mn-ea"/>
                    <a:cs typeface="+mn-cs"/>
                  </a:rPr>
                  <a:t> are the adjustment factors for indoor, and in-vehicle locations. </a:t>
                </a:r>
                <a:endParaRPr lang="en-US" dirty="0"/>
              </a:p>
            </p:txBody>
          </p:sp>
        </mc:Choice>
        <mc:Fallback xmlns="">
          <p:sp>
            <p:nvSpPr>
              <p:cNvPr id="3" name="Notes Placeholder 2"/>
              <p:cNvSpPr>
                <a:spLocks noGrp="1"/>
              </p:cNvSpPr>
              <p:nvPr>
                <p:ph type="body" idx="1"/>
              </p:nvPr>
            </p:nvSpPr>
            <p:spPr/>
            <p:txBody>
              <a:bodyPr/>
              <a:lstStyle/>
              <a:p>
                <a:r>
                  <a:rPr lang="en-US" dirty="0"/>
                  <a:t>As extracted from Askariyeh et al, 2019: Exposure is calculated as a product of concentration and time spent in different locations. When incorporating the different microenvironments, the formulation is changed to account for the concentration, time and inhalation rate in different microenvironments. </a:t>
                </a:r>
                <a:r>
                  <a:rPr lang="en-US" sz="1200" kern="1200" dirty="0">
                    <a:solidFill>
                      <a:schemeClr val="tx1"/>
                    </a:solidFill>
                    <a:effectLst/>
                    <a:latin typeface="+mn-lt"/>
                    <a:ea typeface="+mn-ea"/>
                    <a:cs typeface="+mn-cs"/>
                  </a:rPr>
                  <a:t>Incorporating three commonly used microenvironments, formulation is customized into the following considering indoors, outdoors and in-vehicle.</a:t>
                </a:r>
              </a:p>
              <a:p>
                <a:r>
                  <a:rPr lang="en-US" sz="1200" kern="1200" dirty="0">
                    <a:solidFill>
                      <a:schemeClr val="tx1"/>
                    </a:solidFill>
                    <a:effectLst/>
                    <a:latin typeface="+mn-lt"/>
                    <a:ea typeface="+mn-ea"/>
                    <a:cs typeface="+mn-cs"/>
                  </a:rPr>
                  <a:t> </a:t>
                </a:r>
              </a:p>
              <a:p>
                <a:r>
                  <a:rPr lang="en-US" sz="1200" i="0" kern="1200">
                    <a:solidFill>
                      <a:schemeClr val="tx1"/>
                    </a:solidFill>
                    <a:effectLst/>
                    <a:latin typeface="+mn-lt"/>
                    <a:ea typeface="+mn-ea"/>
                    <a:cs typeface="+mn-cs"/>
                  </a:rPr>
                  <a:t>𝐸_𝑖=∑1▒(𝑇_(𝑖 ) 𝐶_(𝑖 )+𝑇_(𝑜 ) 𝐶_(𝑜 )+𝑇_(𝑣 ) 𝐶_(𝑣 ) ) </a:t>
                </a:r>
                <a:r>
                  <a:rPr lang="en-US" sz="1200" kern="1200" dirty="0">
                    <a:solidFill>
                      <a:schemeClr val="tx1"/>
                    </a:solidFill>
                    <a:effectLst/>
                    <a:latin typeface="+mn-lt"/>
                    <a:ea typeface="+mn-ea"/>
                    <a:cs typeface="+mn-cs"/>
                  </a:rPr>
                  <a:t>                  (2)</a:t>
                </a:r>
              </a:p>
              <a:p>
                <a:r>
                  <a:rPr lang="en-US" sz="1200" kern="1200" dirty="0">
                    <a:solidFill>
                      <a:schemeClr val="tx1"/>
                    </a:solidFill>
                    <a:effectLst/>
                    <a:latin typeface="+mn-lt"/>
                    <a:ea typeface="+mn-ea"/>
                    <a:cs typeface="+mn-cs"/>
                  </a:rPr>
                  <a:t>where </a:t>
                </a:r>
                <a:r>
                  <a:rPr lang="en-US" sz="1200" i="1" kern="1200" dirty="0">
                    <a:solidFill>
                      <a:schemeClr val="tx1"/>
                    </a:solidFill>
                    <a:effectLst/>
                    <a:latin typeface="+mn-lt"/>
                    <a:ea typeface="+mn-ea"/>
                    <a:cs typeface="+mn-cs"/>
                  </a:rPr>
                  <a:t>C</a:t>
                </a:r>
                <a:r>
                  <a:rPr lang="en-US" sz="1200" i="1" kern="1200" baseline="-25000" dirty="0">
                    <a:solidFill>
                      <a:schemeClr val="tx1"/>
                    </a:solidFill>
                    <a:effectLst/>
                    <a:latin typeface="+mn-lt"/>
                    <a:ea typeface="+mn-ea"/>
                    <a:cs typeface="+mn-cs"/>
                  </a:rPr>
                  <a:t>i</a:t>
                </a:r>
                <a:r>
                  <a:rPr lang="en-US" sz="1200" i="1" kern="1200" dirty="0">
                    <a:solidFill>
                      <a:schemeClr val="tx1"/>
                    </a:solidFill>
                    <a:effectLst/>
                    <a:latin typeface="+mn-lt"/>
                    <a:ea typeface="+mn-ea"/>
                    <a:cs typeface="+mn-cs"/>
                  </a:rPr>
                  <a:t>, C</a:t>
                </a:r>
                <a:r>
                  <a:rPr lang="en-US" sz="1200" i="1" kern="1200" baseline="-25000" dirty="0">
                    <a:solidFill>
                      <a:schemeClr val="tx1"/>
                    </a:solidFill>
                    <a:effectLst/>
                    <a:latin typeface="+mn-lt"/>
                    <a:ea typeface="+mn-ea"/>
                    <a:cs typeface="+mn-cs"/>
                  </a:rPr>
                  <a:t>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t>
                </a:r>
                <a:r>
                  <a:rPr lang="en-US" sz="1200" i="1" kern="1200" baseline="-25000" dirty="0" err="1">
                    <a:solidFill>
                      <a:schemeClr val="tx1"/>
                    </a:solidFill>
                    <a:effectLst/>
                    <a:latin typeface="+mn-lt"/>
                    <a:ea typeface="+mn-ea"/>
                    <a:cs typeface="+mn-cs"/>
                  </a:rPr>
                  <a:t>v</a:t>
                </a:r>
                <a:r>
                  <a:rPr lang="en-US" sz="1200" kern="1200" dirty="0">
                    <a:solidFill>
                      <a:schemeClr val="tx1"/>
                    </a:solidFill>
                    <a:effectLst/>
                    <a:latin typeface="+mn-lt"/>
                    <a:ea typeface="+mn-ea"/>
                    <a:cs typeface="+mn-cs"/>
                  </a:rPr>
                  <a:t> are the concentration levels measured indoors, outdoors, and in-vehicle respectively; and </a:t>
                </a:r>
                <a:r>
                  <a:rPr lang="en-US" sz="1200" i="1" kern="1200" dirty="0" err="1">
                    <a:solidFill>
                      <a:schemeClr val="tx1"/>
                    </a:solidFill>
                    <a:effectLst/>
                    <a:latin typeface="+mn-lt"/>
                    <a:ea typeface="+mn-ea"/>
                    <a:cs typeface="+mn-cs"/>
                  </a:rPr>
                  <a:t>T</a:t>
                </a:r>
                <a:r>
                  <a:rPr lang="en-US" sz="1200" i="1" kern="1200" baseline="-250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T</a:t>
                </a:r>
                <a:r>
                  <a:rPr lang="en-US" sz="1200" i="1" kern="1200" baseline="-25000" dirty="0">
                    <a:solidFill>
                      <a:schemeClr val="tx1"/>
                    </a:solidFill>
                    <a:effectLst/>
                    <a:latin typeface="+mn-lt"/>
                    <a:ea typeface="+mn-ea"/>
                    <a:cs typeface="+mn-cs"/>
                  </a:rPr>
                  <a:t>o</a:t>
                </a:r>
                <a:r>
                  <a:rPr lang="en-US" sz="1200" i="1" kern="1200" dirty="0">
                    <a:solidFill>
                      <a:schemeClr val="tx1"/>
                    </a:solidFill>
                    <a:effectLst/>
                    <a:latin typeface="+mn-lt"/>
                    <a:ea typeface="+mn-ea"/>
                    <a:cs typeface="+mn-cs"/>
                  </a:rPr>
                  <a:t>, T</a:t>
                </a:r>
                <a:r>
                  <a:rPr lang="en-US" sz="1200" i="1" kern="1200" baseline="-250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are the corresponding time durations. Concentrations predicted by the model corresponds only to the ambient concentrations and concentrations in other microenvironments (indoors and in-vehicle) depend on factors related to the pollutant type and its penetration rate, air exchange rate inside the building, and traffic conditions (idling, windows opened/closed) etc. To incorporate the changes in concentrations for each microenvironment, Eq(2) is modified into Eq(3). The adjustment factors are used to account for the difference in indoor and in-vehicle concentration compared to ambient concentration.</a:t>
                </a:r>
              </a:p>
              <a:p>
                <a:r>
                  <a:rPr lang="en-US" sz="1200" kern="1200" dirty="0">
                    <a:solidFill>
                      <a:schemeClr val="tx1"/>
                    </a:solidFill>
                    <a:effectLst/>
                    <a:latin typeface="+mn-lt"/>
                    <a:ea typeface="+mn-ea"/>
                    <a:cs typeface="+mn-cs"/>
                  </a:rPr>
                  <a:t>  </a:t>
                </a:r>
              </a:p>
              <a:p>
                <a:r>
                  <a:rPr lang="en-US" i="0">
                    <a:latin typeface="Cambria Math" panose="02040503050406030204" pitchFamily="18" charset="0"/>
                  </a:rPr>
                  <a:t>𝐸_𝑖=∑1▒(𝑇_(𝑖𝑖 ) 𝐶_(𝑖𝑜 ) 〖𝐼𝑂〗_𝑖+𝑇_(𝑖𝑜 ) 𝐶_(𝑖𝑜 )+𝑇_(𝑖𝑣 ) 𝐶_(𝑖𝑣 ) 〖𝐼𝑂〗_𝑣 ) </a:t>
                </a:r>
                <a:r>
                  <a:rPr lang="en-US" sz="1200" kern="1200" dirty="0">
                    <a:solidFill>
                      <a:schemeClr val="tx1"/>
                    </a:solidFill>
                    <a:effectLst/>
                    <a:latin typeface="+mn-lt"/>
                    <a:ea typeface="+mn-ea"/>
                    <a:cs typeface="+mn-cs"/>
                  </a:rPr>
                  <a:t> (3) </a:t>
                </a:r>
              </a:p>
              <a:p>
                <a:r>
                  <a:rPr lang="en-US" sz="1200" kern="1200" dirty="0">
                    <a:solidFill>
                      <a:schemeClr val="tx1"/>
                    </a:solidFill>
                    <a:effectLst/>
                    <a:latin typeface="+mn-lt"/>
                    <a:ea typeface="+mn-ea"/>
                    <a:cs typeface="+mn-cs"/>
                  </a:rPr>
                  <a:t>where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IO</a:t>
                </a:r>
                <a:r>
                  <a:rPr lang="en-US" sz="1200" i="1" kern="1200" baseline="-250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IO</a:t>
                </a:r>
                <a:r>
                  <a:rPr lang="en-US" sz="1200" i="1" kern="1200" baseline="-25000" dirty="0" err="1">
                    <a:solidFill>
                      <a:schemeClr val="tx1"/>
                    </a:solidFill>
                    <a:effectLst/>
                    <a:latin typeface="+mn-lt"/>
                    <a:ea typeface="+mn-ea"/>
                    <a:cs typeface="+mn-cs"/>
                  </a:rPr>
                  <a:t>v</a:t>
                </a:r>
                <a:r>
                  <a:rPr lang="en-US" sz="1200" kern="1200" dirty="0">
                    <a:solidFill>
                      <a:schemeClr val="tx1"/>
                    </a:solidFill>
                    <a:effectLst/>
                    <a:latin typeface="+mn-lt"/>
                    <a:ea typeface="+mn-ea"/>
                    <a:cs typeface="+mn-cs"/>
                  </a:rPr>
                  <a:t> are the adjustment factors for indoor, and in-vehicle locations. </a:t>
                </a:r>
                <a:endParaRPr lang="en-US" dirty="0"/>
              </a:p>
            </p:txBody>
          </p:sp>
        </mc:Fallback>
      </mc:AlternateContent>
      <p:sp>
        <p:nvSpPr>
          <p:cNvPr id="4" name="Slide Number Placeholder 3"/>
          <p:cNvSpPr>
            <a:spLocks noGrp="1"/>
          </p:cNvSpPr>
          <p:nvPr>
            <p:ph type="sldNum" sz="quarter" idx="10"/>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278843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extracted from Vallamsundar et al, 2016. </a:t>
            </a:r>
            <a:r>
              <a:rPr lang="en-US" sz="1200" b="0" i="0" u="none" strike="noStrike" kern="1200" baseline="0" dirty="0">
                <a:solidFill>
                  <a:schemeClr val="tx1"/>
                </a:solidFill>
                <a:latin typeface="+mn-lt"/>
                <a:ea typeface="+mn-ea"/>
                <a:cs typeface="+mn-cs"/>
              </a:rPr>
              <a:t>The I/O ratio for indoors depend on the factors related to the pollutant penetration factor, air exchange rate within the building and particle deposition rate. The I/O ratio for in-vehicle depends on the meteorological conditions, traffic activities (congestion), road conditions, and vehicle condition (windows open/closed). Currently there are very few studies available in the literature that measure the I/O ratios under a wide spectrum of conditions. Table summarizes the literature findings of the average I/O ratio for PM2.5 in the U.S. Based on the literature findings, the average I/O ratios for indoors and in-vehicle are 0.88 and 1.79 respectively, which are used in this study. A higher in-vehicle I/O is due to</a:t>
            </a:r>
          </a:p>
          <a:p>
            <a:r>
              <a:rPr lang="en-US" sz="1200" b="0" i="0" u="none" strike="noStrike" kern="1200" baseline="0" dirty="0">
                <a:solidFill>
                  <a:schemeClr val="tx1"/>
                </a:solidFill>
                <a:latin typeface="+mn-lt"/>
                <a:ea typeface="+mn-ea"/>
                <a:cs typeface="+mn-cs"/>
              </a:rPr>
              <a:t>the proximity to the emission source (roadways) and a lower indoor I/O is due to the building shielding effect.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1914067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ambient monitoring data and models provide an overall estimate of exposure, they cannot track exposure at the individual level. Further, these methods have a number of assumptions made related to sparse network, model formulation etc. One of the most accurate way to measure the true exposure is to measure the actual exposure experienced by people through the use of personal samplers. These samplers or monitors provide a wealth of information on short-term exposure and when combined with location tracking devices, they also can accurately track the exposure levels in different locations. Figure shows a person equipped with a backpack containing air sampling device</a:t>
            </a:r>
            <a:r>
              <a:rPr lang="en-US" sz="1200" b="0" i="0" kern="1200" dirty="0">
                <a:solidFill>
                  <a:schemeClr val="tx1"/>
                </a:solidFill>
                <a:effectLst/>
                <a:latin typeface="+mn-lt"/>
                <a:ea typeface="+mn-ea"/>
                <a:cs typeface="+mn-cs"/>
              </a:rPr>
              <a:t> strapped onto the backpack with the inlet (red square) and fan exposed to the air, and the GPS device placed in the side mesh pocket</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3796258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Key elements in an LCS are (a) the sensor element that responds to the pollutant species of interest and varies with the pollutant mass in a given volume of sampled air; (b) the transducer that converts the responses to electrical signals; (c) data storage capability or a link to a communication device (e.g., micro-radio transmitter or cell phone); and (d) a source of power (e.g., battery or energy harvesting). Individual sensors are usually integrated into a platform of sensors known as a sensor node. Each sensor node contains a sensor board, the sensors, and a control board which integrates all the elements of the hardware such as GPS, data storage, communication ports, and signal conditioning.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LCSs can be grouped into two categories as fixed or mobile. Fixed units are heavier and larger than mobile units. However, they tend to have better battery life and more sensors attached. Mobile units are a newer trend to create spatial-temporal maps of pollution as people move throughout their lives. They are smaller, wearable, and able to fit on backpacks or belt loops. They are dependent on cell phone apps to help communicate data to the user. </a:t>
            </a:r>
            <a:endParaRPr lang="en-US" dirty="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150465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LCS can be classified in different ways based on the technology used to detect pollutants and their applications. Based on the technology, LCS can be classified as </a:t>
            </a:r>
            <a:r>
              <a:rPr lang="en-US" sz="1200" u="sng" kern="1200" dirty="0">
                <a:solidFill>
                  <a:schemeClr val="tx1"/>
                </a:solidFill>
                <a:effectLst/>
                <a:latin typeface="+mn-lt"/>
                <a:ea typeface="+mn-ea"/>
                <a:cs typeface="+mn-cs"/>
              </a:rPr>
              <a:t>electrochemical and metal oxide sensors</a:t>
            </a:r>
            <a:r>
              <a:rPr lang="en-US" sz="1200" kern="1200" dirty="0">
                <a:solidFill>
                  <a:schemeClr val="tx1"/>
                </a:solidFill>
                <a:effectLst/>
                <a:latin typeface="+mn-lt"/>
                <a:ea typeface="+mn-ea"/>
                <a:cs typeface="+mn-cs"/>
              </a:rPr>
              <a:t> that detect pollutants based on the chemical reaction between gases in the air and the sensor, </a:t>
            </a:r>
            <a:r>
              <a:rPr lang="en-US" sz="1200" u="sng" kern="1200" dirty="0">
                <a:solidFill>
                  <a:schemeClr val="tx1"/>
                </a:solidFill>
                <a:effectLst/>
                <a:latin typeface="+mn-lt"/>
                <a:ea typeface="+mn-ea"/>
                <a:cs typeface="+mn-cs"/>
              </a:rPr>
              <a:t>photoionization sensor</a:t>
            </a:r>
            <a:r>
              <a:rPr lang="en-US" sz="1200" kern="1200" dirty="0">
                <a:solidFill>
                  <a:schemeClr val="tx1"/>
                </a:solidFill>
                <a:effectLst/>
                <a:latin typeface="+mn-lt"/>
                <a:ea typeface="+mn-ea"/>
                <a:cs typeface="+mn-cs"/>
              </a:rPr>
              <a:t> that ionizes volatile organic compounds (VOCs) and measures the resulting electric current, </a:t>
            </a:r>
            <a:r>
              <a:rPr lang="en-US" sz="1200" u="sng" kern="1200" dirty="0">
                <a:solidFill>
                  <a:schemeClr val="tx1"/>
                </a:solidFill>
                <a:effectLst/>
                <a:latin typeface="+mn-lt"/>
                <a:ea typeface="+mn-ea"/>
                <a:cs typeface="+mn-cs"/>
              </a:rPr>
              <a:t>optical particle detector</a:t>
            </a:r>
            <a:r>
              <a:rPr lang="en-US" sz="1200" kern="1200" dirty="0">
                <a:solidFill>
                  <a:schemeClr val="tx1"/>
                </a:solidFill>
                <a:effectLst/>
                <a:latin typeface="+mn-lt"/>
                <a:ea typeface="+mn-ea"/>
                <a:cs typeface="+mn-cs"/>
              </a:rPr>
              <a:t> that detects particulate pollution by measuring the light scattering particles and an </a:t>
            </a:r>
            <a:r>
              <a:rPr lang="en-US" sz="1200" u="sng" kern="1200" dirty="0">
                <a:solidFill>
                  <a:schemeClr val="tx1"/>
                </a:solidFill>
                <a:effectLst/>
                <a:latin typeface="+mn-lt"/>
                <a:ea typeface="+mn-ea"/>
                <a:cs typeface="+mn-cs"/>
              </a:rPr>
              <a:t>optical sensor</a:t>
            </a:r>
            <a:r>
              <a:rPr lang="en-US" sz="1200" kern="1200" dirty="0">
                <a:solidFill>
                  <a:schemeClr val="tx1"/>
                </a:solidFill>
                <a:effectLst/>
                <a:latin typeface="+mn-lt"/>
                <a:ea typeface="+mn-ea"/>
                <a:cs typeface="+mn-cs"/>
              </a:rPr>
              <a:t> that detects gases by measuring the absorption of infrared light.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409901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2013, the EPA suggested three options named the Straw-Man Approach (Williams et al., 2013). </a:t>
            </a:r>
          </a:p>
          <a:p>
            <a:r>
              <a:rPr lang="en-US" sz="1200" kern="1200" dirty="0">
                <a:solidFill>
                  <a:schemeClr val="tx1"/>
                </a:solidFill>
                <a:effectLst/>
                <a:latin typeface="+mn-lt"/>
                <a:ea typeface="+mn-ea"/>
                <a:cs typeface="+mn-cs"/>
              </a:rPr>
              <a:t>Option 1 consisted of using the telemetry of local and federal air monitoring platforms to perform single-point calibration over wireless connections. Users would be able to zero their devices based on the EPA approved data in sync with the FEM approved monitors. </a:t>
            </a:r>
          </a:p>
          <a:p>
            <a:r>
              <a:rPr lang="en-US" sz="1200" kern="1200" dirty="0">
                <a:solidFill>
                  <a:schemeClr val="tx1"/>
                </a:solidFill>
                <a:effectLst/>
                <a:latin typeface="+mn-lt"/>
                <a:ea typeface="+mn-ea"/>
                <a:cs typeface="+mn-cs"/>
              </a:rPr>
              <a:t>Option 2 consisted of developing LCS calibration kits for sale and distribution by the sensor developers. This would lead to direct calibration between lab tests and users. However, this calibration technique has not been developed as consumers realized the high costs and certifications it would require for this to work reliably. </a:t>
            </a:r>
          </a:p>
          <a:p>
            <a:r>
              <a:rPr lang="en-US" sz="1200" kern="1200" dirty="0">
                <a:solidFill>
                  <a:schemeClr val="tx1"/>
                </a:solidFill>
                <a:effectLst/>
                <a:latin typeface="+mn-lt"/>
                <a:ea typeface="+mn-ea"/>
                <a:cs typeface="+mn-cs"/>
              </a:rPr>
              <a:t>Option 3 consisted of using collocated data from recognized FRM/FEM monitors to normalize response. Data could be taken from previous day air monitoring sites and posted to a generic website. Users could then compare the reference data to their data in order to find bias trends. This is the most common way community users calibrate their sensors.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recent years due to performing issues related to meteorological parameters, machine learning techniques have been developed based on meteorology to help calibrate sensors that are affected by humidity and temperature. In a study done in </a:t>
            </a:r>
            <a:r>
              <a:rPr lang="en-US" sz="1200" kern="1200" dirty="0" err="1">
                <a:solidFill>
                  <a:schemeClr val="tx1"/>
                </a:solidFill>
                <a:effectLst/>
                <a:latin typeface="+mn-lt"/>
                <a:ea typeface="+mn-ea"/>
                <a:cs typeface="+mn-cs"/>
              </a:rPr>
              <a:t>Kirkeveien</a:t>
            </a:r>
            <a:r>
              <a:rPr lang="en-US" sz="1200" kern="1200" dirty="0">
                <a:solidFill>
                  <a:schemeClr val="tx1"/>
                </a:solidFill>
                <a:effectLst/>
                <a:latin typeface="+mn-lt"/>
                <a:ea typeface="+mn-ea"/>
                <a:cs typeface="+mn-cs"/>
              </a:rPr>
              <a:t> using </a:t>
            </a:r>
            <a:r>
              <a:rPr lang="en-US" sz="1200" kern="1200" dirty="0" err="1">
                <a:solidFill>
                  <a:schemeClr val="tx1"/>
                </a:solidFill>
                <a:effectLst/>
                <a:latin typeface="+mn-lt"/>
                <a:ea typeface="+mn-ea"/>
                <a:cs typeface="+mn-cs"/>
              </a:rPr>
              <a:t>AQmesh</a:t>
            </a:r>
            <a:r>
              <a:rPr lang="en-US" sz="1200" kern="1200" dirty="0">
                <a:solidFill>
                  <a:schemeClr val="tx1"/>
                </a:solidFill>
                <a:effectLst/>
                <a:latin typeface="+mn-lt"/>
                <a:ea typeface="+mn-ea"/>
                <a:cs typeface="+mn-cs"/>
              </a:rPr>
              <a:t> sensors, they suggested testing each sensor individually (Castell et al., 2017). With the growth of big data analytic trends, modeling, and machine learning, researchers are now capable of utilizing these techniques to post-process the data to correct for the impact of environmental conditions on electrochemical sensors. </a:t>
            </a:r>
          </a:p>
          <a:p>
            <a:r>
              <a:rPr lang="en-US" sz="1200" kern="1200" dirty="0">
                <a:solidFill>
                  <a:schemeClr val="tx1"/>
                </a:solidFill>
                <a:effectLst/>
                <a:latin typeface="+mn-lt"/>
                <a:ea typeface="+mn-ea"/>
                <a:cs typeface="+mn-cs"/>
              </a:rPr>
              <a:t>Multivariate linear regression is another method used in a recent study (</a:t>
            </a:r>
            <a:r>
              <a:rPr lang="en-US" sz="1200" kern="1200" dirty="0" err="1">
                <a:solidFill>
                  <a:schemeClr val="tx1"/>
                </a:solidFill>
                <a:effectLst/>
                <a:latin typeface="+mn-lt"/>
                <a:ea typeface="+mn-ea"/>
                <a:cs typeface="+mn-cs"/>
              </a:rPr>
              <a:t>Spinelle</a:t>
            </a:r>
            <a:r>
              <a:rPr lang="en-US" sz="1200" kern="1200" dirty="0">
                <a:solidFill>
                  <a:schemeClr val="tx1"/>
                </a:solidFill>
                <a:effectLst/>
                <a:latin typeface="+mn-lt"/>
                <a:ea typeface="+mn-ea"/>
                <a:cs typeface="+mn-cs"/>
              </a:rPr>
              <a:t> et al., 2015). Their calibration was carried out using the least square method. They used NO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and NO for the reference measurements. In their study, NO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improved from 0.88 to 0.95 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value. In the same study, they did an artificial neural network calibration (ANN). ANN are sophisticated modeling techniques able to model extremely complex functions. In this study, they focused on a radial based function ANN architecture. </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190956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table lists the guidelines established by the US, EU, and Chinese Regulatory Governments. It is important to note that these 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values cannot be reliably compared to each other because of differing factors between studies. For example, if some sensors were left to collect data longer than others, they would experience a larger time drift than the sensors that were collecting shorter data. This chart, however, can be the basis for starting research on which sensor to use in data collection. It also provides several sources in which to find in-depth comparisons. Finally, it shows some trends such as multi-sensors, such as Spec Sensors, may be effective in one aspect, CO, but lacking in other measurements, O</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1721997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some of research studies employing LCS for exposure analysis. The table shows the sensor name, pollutants measured in the study, validation quantified through R2, and cost.</a:t>
            </a:r>
          </a:p>
        </p:txBody>
      </p:sp>
      <p:sp>
        <p:nvSpPr>
          <p:cNvPr id="4" name="Slide Number Placeholder 3"/>
          <p:cNvSpPr>
            <a:spLocks noGrp="1"/>
          </p:cNvSpPr>
          <p:nvPr>
            <p:ph type="sldNum" sz="quarter" idx="10"/>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4123797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issue with the currently available LCS is that they are suitable for indoor or outdoor measurements at a fixed location. Limited sensors are available to measure exposure when the person is in motion such as running, biking, or walking. Some of the currently available commercial sensors are </a:t>
            </a:r>
            <a:r>
              <a:rPr lang="en-US" dirty="0" err="1"/>
              <a:t>Atmotube</a:t>
            </a:r>
            <a:r>
              <a:rPr lang="en-US" dirty="0"/>
              <a:t>, Flow and </a:t>
            </a:r>
            <a:r>
              <a:rPr lang="en-US" dirty="0" err="1"/>
              <a:t>AirBeam</a:t>
            </a:r>
            <a:r>
              <a:rPr lang="en-US" dirty="0"/>
              <a:t> that can withstand vibrations and measure exposure with  a reasonable accuracy. These sensors have an app that connects to the phone for seamless data flow and exporting to other data platforms. These sensors measure a range of pollutants and through the app can show the variability of pollutant levels in relation to time and location.</a:t>
            </a:r>
          </a:p>
        </p:txBody>
      </p:sp>
      <p:sp>
        <p:nvSpPr>
          <p:cNvPr id="4" name="Slide Number Placeholder 3"/>
          <p:cNvSpPr>
            <a:spLocks noGrp="1"/>
          </p:cNvSpPr>
          <p:nvPr>
            <p:ph type="sldNum" sz="quarter" idx="10"/>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29669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major limitation of personal monitors is their cost that results in smaller samples. </a:t>
            </a:r>
            <a:r>
              <a:rPr lang="en-US" sz="1200" kern="1200" dirty="0">
                <a:solidFill>
                  <a:schemeClr val="tx1"/>
                </a:solidFill>
                <a:effectLst/>
                <a:latin typeface="+mn-lt"/>
                <a:ea typeface="+mn-ea"/>
                <a:cs typeface="+mn-cs"/>
              </a:rPr>
              <a:t>In recent years, emerging wearable sensors have offered the possibility to cover larger samples and provide a time-specific contribution. This paradigm change is accelerated by the advancement in commercialization resulting in low-cost and wearable sensors, increased computing power, coupling sensors with smartphones, and data sharing opportunities. Starting around 2004 with the introduction of cheaper microcontrollers, communities have begun using low-cost sensors (LCS) to monitor air pollution. LCS can be a check for communities on whether it is safe to work-out outside on any given day. LCS collects real-time air quality data that provides high-resolution spatial and temporal data. They can help create a detailed spatial and temporal mapping of the city or urban districts through web-based applications.</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356774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LCS data is susceptive to environmental factors. When a sensor is calibrated to an air monitor at one station and relocated, this introduces biases as different locations have different air pressure, temperatures, and humidity. Likewise, if a sensor is calibrated in the summer but used in the winter, meteorological conditions would skew the data. For example in a study done in Castell et al, 2017 using ten </a:t>
            </a:r>
            <a:r>
              <a:rPr lang="en-US" sz="1200" kern="1200" dirty="0" err="1">
                <a:solidFill>
                  <a:schemeClr val="tx1"/>
                </a:solidFill>
                <a:effectLst/>
                <a:latin typeface="+mn-lt"/>
                <a:ea typeface="+mn-ea"/>
                <a:cs typeface="+mn-cs"/>
              </a:rPr>
              <a:t>AQMesh</a:t>
            </a:r>
            <a:r>
              <a:rPr lang="en-US" sz="1200" kern="1200" dirty="0">
                <a:solidFill>
                  <a:schemeClr val="tx1"/>
                </a:solidFill>
                <a:effectLst/>
                <a:latin typeface="+mn-lt"/>
                <a:ea typeface="+mn-ea"/>
                <a:cs typeface="+mn-cs"/>
              </a:rPr>
              <a:t> units, there was a noticeable trend in which there was a higher bias when the temperature was below 5°C or above 10°C. More noticeable was the trend that some nodes were biased under similar humidity conditions. Thus, they concluded the need to evaluate each sensor before deploying it in the field.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LCSs are affected by long term drift and aging. Most sensors only last for a year or two. Therefore, when these studies are comparing reference sensors to LCS, one must consider the long-term effect drift has on the overall coefficient of determination (R2). LCS sensors are unreliable in data recording due to unknown factors such as tendencies to shut down or not record data for certain time periods.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183107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issues with sensor performance and accuracy, LCS are not approved for regulatory monitoring purposes. More research and data is required to understand their performance, and bias, develop emerging ways to validate them or </a:t>
            </a:r>
            <a:r>
              <a:rPr lang="en-US" sz="1200" kern="1200" dirty="0">
                <a:solidFill>
                  <a:schemeClr val="tx1"/>
                </a:solidFill>
                <a:effectLst/>
                <a:latin typeface="+mn-lt"/>
                <a:ea typeface="+mn-ea"/>
                <a:cs typeface="+mn-cs"/>
              </a:rPr>
              <a:t>post-process the data with advanced learning or modeling techniques. Majority of studies have focused on the calibration and validation of the LCS including emerging techniques based on machine learning and regression analysis. Future applications could include developing applications to determine low exposure routes for users but can also provide important insights into the causation of microenvironments in a city. However, in order to make that happen, LCS needs to become more usable, and widespread. A collaboration between the consumer, market, and research to share the locational data combined with the pollution data will be beneficial to improving the overall health of the user and advancing the technology. Another promising application could include combining the sensors with other wearable devices to measure physiological metrics such as stress levels, breathing rate, oxygen intake that will help in providing a holistic picture.</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LCS offer a number of advantages to measure personal exposure and overcome drawbacks inherent in ambient monitoring by covering larger area and temporal resolution at a minimum of 1 minute and being inexpensive (in the range of couple of hundreds of dollars), they overcome the drawbacks with personal samplers. Owing to these advantages they have been widely used by people to measure overall air quality levels in areas where no monitoring or sparse monitoring exist. Some of the key limitations is their reliability in terms of accuracy when compared to federally maintained reference monitors, sensitive to environmental factors, varying performance across different sensors and conditions (time period and season). These sensors while offer ways to complement the drawbacks with traditional monitoring techniques, they cannot replace federal monitors for regulatory air quality monitoring. </a:t>
            </a:r>
          </a:p>
        </p:txBody>
      </p:sp>
      <p:sp>
        <p:nvSpPr>
          <p:cNvPr id="4" name="Slide Number Placeholder 3"/>
          <p:cNvSpPr>
            <a:spLocks noGrp="1"/>
          </p:cNvSpPr>
          <p:nvPr>
            <p:ph type="sldNum" sz="quarter" idx="10"/>
          </p:nvPr>
        </p:nvSpPr>
        <p:spPr/>
        <p:txBody>
          <a:bodyPr/>
          <a:lstStyle/>
          <a:p>
            <a:fld id="{E8279E6D-00A9-4B64-8C3A-9DDF802CB60D}" type="slidenum">
              <a:rPr lang="en-US" smtClean="0"/>
              <a:t>22</a:t>
            </a:fld>
            <a:endParaRPr lang="en-US"/>
          </a:p>
        </p:txBody>
      </p:sp>
    </p:spTree>
    <p:extLst>
      <p:ext uri="{BB962C8B-B14F-4D97-AF65-F5344CB8AC3E}">
        <p14:creationId xmlns:p14="http://schemas.microsoft.com/office/powerpoint/2010/main" val="591313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25</a:t>
            </a:fld>
            <a:endParaRPr lang="en-US"/>
          </a:p>
        </p:txBody>
      </p:sp>
    </p:spTree>
    <p:extLst>
      <p:ext uri="{BB962C8B-B14F-4D97-AF65-F5344CB8AC3E}">
        <p14:creationId xmlns:p14="http://schemas.microsoft.com/office/powerpoint/2010/main" val="1412524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26</a:t>
            </a:fld>
            <a:endParaRPr lang="en-US"/>
          </a:p>
        </p:txBody>
      </p:sp>
    </p:spTree>
    <p:extLst>
      <p:ext uri="{BB962C8B-B14F-4D97-AF65-F5344CB8AC3E}">
        <p14:creationId xmlns:p14="http://schemas.microsoft.com/office/powerpoint/2010/main" val="3672060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27</a:t>
            </a:fld>
            <a:endParaRPr lang="en-US"/>
          </a:p>
        </p:txBody>
      </p:sp>
    </p:spTree>
    <p:extLst>
      <p:ext uri="{BB962C8B-B14F-4D97-AF65-F5344CB8AC3E}">
        <p14:creationId xmlns:p14="http://schemas.microsoft.com/office/powerpoint/2010/main" val="3079452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28</a:t>
            </a:fld>
            <a:endParaRPr lang="en-US"/>
          </a:p>
        </p:txBody>
      </p:sp>
    </p:spTree>
    <p:extLst>
      <p:ext uri="{BB962C8B-B14F-4D97-AF65-F5344CB8AC3E}">
        <p14:creationId xmlns:p14="http://schemas.microsoft.com/office/powerpoint/2010/main" val="388102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traffic related air pollution is abbreviated as TRAP. Recent statistics from WHO estimates outdoor TRAP to be responsible for 7 million annual premature deaths in 2014. When dealing with TRAP, spatial resolution is important as shown in figure (next </a:t>
            </a:r>
            <a:r>
              <a:rPr lang="en-US" sz="1200" kern="1200" dirty="0" err="1">
                <a:solidFill>
                  <a:schemeClr val="tx1"/>
                </a:solidFill>
                <a:effectLst/>
                <a:latin typeface="+mn-lt"/>
                <a:ea typeface="+mn-ea"/>
                <a:cs typeface="+mn-cs"/>
              </a:rPr>
              <a:t>s;ode</a:t>
            </a:r>
            <a:r>
              <a:rPr lang="en-US" sz="1200" kern="1200" dirty="0">
                <a:solidFill>
                  <a:schemeClr val="tx1"/>
                </a:solidFill>
                <a:effectLst/>
                <a:latin typeface="+mn-lt"/>
                <a:ea typeface="+mn-ea"/>
                <a:cs typeface="+mn-cs"/>
              </a:rPr>
              <a:t>) which gives the variation in concentration levels with distance from roadway edge. Concentration levels from vehicular emissions peak near roadways within a distance of 150-500m and then rapidly decline to background concentration levels. Based on this, studies have shown that people who live close to roadways are more likely to suffer from adverse health effects such as respiratory and allergic conditions compared to people who live 500m or further away</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76479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shows the variation of pollutant concentration as a function of both roadway distance, time-of-day and season. </a:t>
            </a:r>
            <a:r>
              <a:rPr lang="en-US" sz="1200" kern="1200" dirty="0">
                <a:solidFill>
                  <a:schemeClr val="tx1"/>
                </a:solidFill>
                <a:effectLst/>
                <a:latin typeface="+mn-lt"/>
                <a:ea typeface="+mn-ea"/>
                <a:cs typeface="+mn-cs"/>
              </a:rPr>
              <a:t>Concentration estimates were found to be the highest near the roadway link and then gradually decreased with distance from roadway links. The rate of decline in concentration estimates was found to be steep for a distance of 250 m and the concentration estimates flattened for distances beyond 250 m. In terms of temporal resolution, concentration estimates were found to be higher for nighttime periods compared to daytime and fall and winter seasons compared to summer and spring seasons. The reason for high concentration estimates is attributed to the stable atmospheric conditions during nighttime periods and colder months. Sunlight during the daytime or warmer months helps in the mixing/dispersion of pollutants in the atmosphere. When the sunlight strikes the Earth’s surface during the day, it heats up more quickly and the heat is transferred to the air immediately above the ground, causing the warm air to rise and mix with the cooler air above. When the sun sets during the evening and nighttime periods, the Earth’s surface cools down much faster than air, resulting in cooler (heavier) air near the ground and warmer (lighter) air staying on top. This fairly stable atmospheric condition during nighttime periods leads to much reduced mixing and dispersion of pollutants and thereby higher concentrations. </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42951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commonly used ways to measure exposure to TRAP are shown in this slide.</a:t>
            </a:r>
          </a:p>
          <a:p>
            <a:r>
              <a:rPr lang="en-US" sz="1200" kern="1200" dirty="0">
                <a:solidFill>
                  <a:schemeClr val="tx1"/>
                </a:solidFill>
                <a:effectLst/>
                <a:latin typeface="+mn-lt"/>
                <a:ea typeface="+mn-ea"/>
                <a:cs typeface="+mn-cs"/>
              </a:rPr>
              <a:t>Ambient monitors established by EPA: established region wide for regulatory compliance and community wide exposure. The issue is their source data in assessing the exposure levels of the study population and hence are limited by the number and spatial coverage of the monitoring stations. </a:t>
            </a:r>
          </a:p>
          <a:p>
            <a:pPr lvl="0"/>
            <a:r>
              <a:rPr lang="en-US" sz="1200" kern="1200" dirty="0">
                <a:solidFill>
                  <a:schemeClr val="tx1"/>
                </a:solidFill>
                <a:effectLst/>
                <a:latin typeface="+mn-lt"/>
                <a:ea typeface="+mn-ea"/>
                <a:cs typeface="+mn-cs"/>
              </a:rPr>
              <a:t>Personal monitoring device: might be the most accurate, captures the actual pollutant concentration levels experienced by a person based on his location, and period of exposure. Issue is their cost making them often limited in terms of the sample size. However, recently emerging wearable sensors have offered the possibility to cover larger samples as they are much cheaper, but their accuracy have to be kept in mind as they are not as accurate as the field type measurement but recently many studies have started to use them. </a:t>
            </a:r>
          </a:p>
          <a:p>
            <a:pPr lvl="0"/>
            <a:r>
              <a:rPr lang="en-US" sz="1200" kern="1200" dirty="0">
                <a:solidFill>
                  <a:schemeClr val="tx1"/>
                </a:solidFill>
                <a:effectLst/>
                <a:latin typeface="+mn-lt"/>
                <a:ea typeface="+mn-ea"/>
                <a:cs typeface="+mn-cs"/>
              </a:rPr>
              <a:t>Numerical models: Air dispersion or land use regression models, on the other hand, use numerical techniques to simulate the dispersion patterns of air pollutants based on a particular source of emission, the rate of emission release, meteorology and land use. These models can track concentrations specific to emission sources and can capture highly resolved spatial and temporal variations of concentration estimates. However, assumptions must be made with any type of model and resources may become intensive depending on the study area extent.</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3803141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Exposure to TRAP requires two key pieces of information (1) location and time of exposure, and (2) pollutant concentration and subsequent exposure in different locations. Traditionally, most studies have estimated TRAP exposure based on ambient monitoring data combined with census data. </a:t>
            </a:r>
            <a:r>
              <a:rPr lang="en-US" sz="1200" kern="1200" dirty="0">
                <a:solidFill>
                  <a:schemeClr val="tx1"/>
                </a:solidFill>
                <a:effectLst/>
                <a:latin typeface="+mn-lt"/>
                <a:ea typeface="+mn-ea"/>
                <a:cs typeface="+mn-cs"/>
              </a:rPr>
              <a:t>Ambient monitors are established by EPA for region wide for regulatory compliance and community wide exposure. The issue is their source data in assessing the exposure levels of the study population and hence are limited by the number and spatial coverage of the monitoring stations. On the other hand, census data also have drawbacks as it assumes people to be at fixed residential locations all the time when in reality people move and spend time in different locations. </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379579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Other popular methods that have been utilized by researchers to study population exposure include: proximity based model, land use regression models, interpolation methods and air dispersion models.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Proximity models establish relationships between air pollution and exposure by assuming that individuals face greater risk if they are located near major emission sources. This method again has a high potential for exposure misclassification because the estimates are based on fixed residential location of people.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Land use regression models combine ambient monitoring data with predictor variables to improve spatial resolutions of concentration estimates and have been increasingly used in a number of population exposure studies. Again this method also depends on ambient monitoring.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Air dispersion models use mathematical and numerical techniques based on Gaussian formulation to simulate the dispersion patterns of air pollutants based on emissions, meteorology and land use. However, assumptions must be made regarding the chemical and physical transformation of pollutants and dispersion patterns, and model simulations may require significant resources in terms of input data and expertise.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Interpolation methods (e.g., nearest neighbor, inverse distance weighting, kriging) have been used to estimate air pollution exposures in previous studies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These methods interpolate a continuous surface of pollutant concentrations for the entire area based on ambient monitoring station data.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All these methods provide an overall estimate and cannot track exposure at an individual level</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1368030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extracted from WHO, Personal exposure can be defined as the true exposure experienced by individuals. When individual </a:t>
            </a:r>
            <a:r>
              <a:rPr lang="en-US" sz="1200" b="0" i="1" u="none" strike="noStrike" kern="1200" baseline="0" dirty="0" err="1">
                <a:solidFill>
                  <a:schemeClr val="tx1"/>
                </a:solidFill>
                <a:latin typeface="+mn-lt"/>
                <a:ea typeface="+mn-ea"/>
                <a:cs typeface="+mn-cs"/>
              </a:rPr>
              <a:t>i</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at location </a:t>
            </a:r>
            <a:r>
              <a:rPr lang="en-US" sz="1200" b="0" i="1" u="none" strike="noStrike" kern="1200" baseline="0" dirty="0" err="1">
                <a:solidFill>
                  <a:schemeClr val="tx1"/>
                </a:solidFill>
                <a:latin typeface="+mn-lt"/>
                <a:ea typeface="+mn-ea"/>
                <a:cs typeface="+mn-cs"/>
              </a:rPr>
              <a:t>x,y,z</a:t>
            </a:r>
            <a:r>
              <a:rPr lang="en-US" sz="1200" b="0" i="0" u="none" strike="noStrike" kern="1200" baseline="0" dirty="0">
                <a:solidFill>
                  <a:schemeClr val="tx1"/>
                </a:solidFill>
                <a:latin typeface="+mn-lt"/>
                <a:ea typeface="+mn-ea"/>
                <a:cs typeface="+mn-cs"/>
              </a:rPr>
              <a:t>, then the concentration on that location </a:t>
            </a:r>
            <a:r>
              <a:rPr lang="en-US" sz="1200" b="0" i="1" u="none" strike="noStrike" kern="1200" baseline="0" dirty="0" err="1">
                <a:solidFill>
                  <a:schemeClr val="tx1"/>
                </a:solidFill>
                <a:latin typeface="+mn-lt"/>
                <a:ea typeface="+mn-ea"/>
                <a:cs typeface="+mn-cs"/>
              </a:rPr>
              <a:t>x,y,z</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his personal exposure for a given time period. But when the individual travels from location A to location B, the exposure is determined by the time-weighted concentrations on both locations, increased with the exposure while in transport. The exposure of a complete population is the sum of all individual exposures.</a:t>
            </a:r>
          </a:p>
          <a:p>
            <a:r>
              <a:rPr lang="en-US" sz="1200" b="0" i="0" u="none" strike="noStrike" kern="1200" baseline="0" dirty="0">
                <a:solidFill>
                  <a:schemeClr val="tx1"/>
                </a:solidFill>
                <a:latin typeface="+mn-lt"/>
                <a:ea typeface="+mn-ea"/>
                <a:cs typeface="+mn-cs"/>
              </a:rPr>
              <a:t>Formally, personal exposure to air pollution can be presented as a multiplication of concentrations with the time spent in different locations</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163476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measuring personal exposure, it is important to include the different locations (or microenvironments) and activities people are involved in as it helps to determine the rate at which people are inhaling the pollutant mass. For e.g., studies assessing the personal exposure use census data which assumes people to be at home but in reality they move to different locations and are involved in different activities that could lead to different levels of exposure. Hence, it is key to incorporate the different locations, and the time spent in these locations to determine the true exposure experienced by people. </a:t>
            </a:r>
          </a:p>
          <a:p>
            <a:r>
              <a:rPr lang="en-US" dirty="0"/>
              <a:t>As extracted from Vallamsundar et al, studies have shown </a:t>
            </a:r>
            <a:r>
              <a:rPr lang="en-US" sz="1200" b="0" i="0" u="none" strike="noStrike" kern="1200" baseline="0" dirty="0">
                <a:solidFill>
                  <a:schemeClr val="tx1"/>
                </a:solidFill>
                <a:latin typeface="+mn-lt"/>
                <a:ea typeface="+mn-ea"/>
                <a:cs typeface="+mn-cs"/>
              </a:rPr>
              <a:t>the importance of dynamic population modeling over the traditional static modeling for accurate estimation of population exposure to air pollution. They find significant exposure differences (ranging from 12% to 20% depending upon pollutant type) between static approach where people are assumed to be at fixed residential location and dynamic approach.</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2786430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mailto:s-vallamsundar@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epa.gov/outdoor-air-quality-data/interactive-map-air-quality-monitor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Personal Exposure - Microenvironments</a:t>
            </a:r>
          </a:p>
        </p:txBody>
      </p:sp>
      <mc:AlternateContent xmlns:mc="http://schemas.openxmlformats.org/markup-compatibility/2006" xmlns:a14="http://schemas.microsoft.com/office/drawing/2010/main">
        <mc:Choice Requires="a14">
          <p:sp>
            <p:nvSpPr>
              <p:cNvPr id="11" name="Content Placeholder 1">
                <a:extLst>
                  <a:ext uri="{FF2B5EF4-FFF2-40B4-BE49-F238E27FC236}">
                    <a16:creationId xmlns:a16="http://schemas.microsoft.com/office/drawing/2014/main" id="{DBF0179C-E66B-42F6-BBB6-4B9E47CCD1B8}"/>
                  </a:ext>
                </a:extLst>
              </p:cNvPr>
              <p:cNvSpPr>
                <a:spLocks noGrp="1"/>
              </p:cNvSpPr>
              <p:nvPr>
                <p:ph idx="1"/>
              </p:nvPr>
            </p:nvSpPr>
            <p:spPr>
              <a:xfrm>
                <a:off x="0" y="1319001"/>
                <a:ext cx="11960028" cy="5769622"/>
              </a:xfrm>
            </p:spPr>
            <p:txBody>
              <a:bodyPr>
                <a:normAutofit lnSpcReduction="10000"/>
              </a:bodyPr>
              <a:lstStyle/>
              <a:p>
                <a:pPr marL="685800" lvl="2">
                  <a:spcBef>
                    <a:spcPts val="1000"/>
                  </a:spcBef>
                  <a:defRPr/>
                </a:pPr>
                <a:r>
                  <a:rPr lang="en-US" sz="2200" dirty="0"/>
                  <a:t>Personal exposure formulation taking into account the microenvironments</a:t>
                </a:r>
              </a:p>
              <a:p>
                <a:pPr marL="685800" lvl="2">
                  <a:spcBef>
                    <a:spcPts val="1000"/>
                  </a:spcBef>
                  <a:defRPr/>
                </a:pPr>
                <a:endParaRPr lang="en-US" sz="2200" dirty="0"/>
              </a:p>
              <a:p>
                <a:pPr marL="685800" lvl="2">
                  <a:spcBef>
                    <a:spcPts val="1000"/>
                  </a:spcBef>
                  <a:defRPr/>
                </a:pPr>
                <a:endParaRPr lang="en-US" sz="2200" dirty="0"/>
              </a:p>
              <a:p>
                <a:pPr marL="457200" lvl="2" indent="0">
                  <a:spcBef>
                    <a:spcPts val="1000"/>
                  </a:spcBef>
                  <a:buNone/>
                  <a:defRPr/>
                </a:pPr>
                <a:r>
                  <a:rPr lang="en-US" sz="2200" dirty="0"/>
                  <a:t>	where </a:t>
                </a:r>
                <a:r>
                  <a:rPr lang="en-US" sz="2200" dirty="0" err="1"/>
                  <a:t>i</a:t>
                </a:r>
                <a:r>
                  <a:rPr lang="en-US" sz="2200" dirty="0"/>
                  <a:t> stands for microenvironments, C is concentration, time is time spent and BR is 	inhalation rates in different microenvironments</a:t>
                </a:r>
              </a:p>
              <a:p>
                <a:pPr marL="685800" lvl="2">
                  <a:spcBef>
                    <a:spcPts val="1000"/>
                  </a:spcBef>
                  <a:defRPr/>
                </a:pPr>
                <a:r>
                  <a:rPr lang="en-US" sz="2200" dirty="0"/>
                  <a:t>Considering three most commonly used microenvironments, namely home, outdoors, and during travel, the above equation can be modified as </a:t>
                </a:r>
              </a:p>
              <a:p>
                <a:pPr marL="457200" lvl="2" indent="0">
                  <a:spcBef>
                    <a:spcPts val="1000"/>
                  </a:spcBef>
                  <a:buNone/>
                  <a:defRPr/>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r>
                        <a:rPr lang="en-US" i="1">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𝑖𝑖</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𝑖𝑖</m:t>
                                  </m:r>
                                  <m:r>
                                    <a:rPr lang="en-US" i="1">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𝑖𝑜</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𝑖𝑜</m:t>
                                  </m:r>
                                  <m:r>
                                    <a:rPr lang="en-US" i="1">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𝑖𝑣</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𝑖𝑣</m:t>
                                  </m:r>
                                  <m:r>
                                    <a:rPr lang="en-US" i="1">
                                      <a:latin typeface="Cambria Math" panose="02040503050406030204" pitchFamily="18" charset="0"/>
                                    </a:rPr>
                                    <m:t> </m:t>
                                  </m:r>
                                </m:sub>
                              </m:sSub>
                            </m:e>
                          </m:d>
                        </m:e>
                      </m:nary>
                    </m:oMath>
                  </m:oMathPara>
                </a14:m>
                <a:endParaRPr lang="en-US" sz="2200" dirty="0"/>
              </a:p>
              <a:p>
                <a:pPr marL="457200" lvl="2" indent="0">
                  <a:spcBef>
                    <a:spcPts val="1000"/>
                  </a:spcBef>
                  <a:buNone/>
                  <a:defRPr/>
                </a:pPr>
                <a:r>
                  <a:rPr lang="en-US" dirty="0"/>
                  <a:t>where </a:t>
                </a:r>
                <a:r>
                  <a:rPr lang="en-US" i="1" dirty="0" err="1"/>
                  <a:t>C</a:t>
                </a:r>
                <a:r>
                  <a:rPr lang="en-US" i="1" baseline="-25000" dirty="0" err="1"/>
                  <a:t>ii</a:t>
                </a:r>
                <a:r>
                  <a:rPr lang="en-US" i="1" dirty="0"/>
                  <a:t>, </a:t>
                </a:r>
                <a:r>
                  <a:rPr lang="en-US" i="1" dirty="0" err="1"/>
                  <a:t>C</a:t>
                </a:r>
                <a:r>
                  <a:rPr lang="en-US" i="1" baseline="-25000" dirty="0" err="1"/>
                  <a:t>io</a:t>
                </a:r>
                <a:r>
                  <a:rPr lang="en-US" i="1" dirty="0"/>
                  <a:t>, C</a:t>
                </a:r>
                <a:r>
                  <a:rPr lang="en-US" i="1" baseline="-25000" dirty="0"/>
                  <a:t>iv</a:t>
                </a:r>
                <a:r>
                  <a:rPr lang="en-US" dirty="0"/>
                  <a:t> are exposure concentration levels outdoors, indoors and in-vehicle respectively; </a:t>
                </a:r>
                <a:r>
                  <a:rPr lang="en-US" i="1" dirty="0"/>
                  <a:t>T</a:t>
                </a:r>
                <a:r>
                  <a:rPr lang="en-US" i="1" baseline="-25000" dirty="0"/>
                  <a:t>o</a:t>
                </a:r>
                <a:r>
                  <a:rPr lang="en-US" i="1" dirty="0"/>
                  <a:t>, T</a:t>
                </a:r>
                <a:r>
                  <a:rPr lang="en-US" i="1" baseline="-25000" dirty="0"/>
                  <a:t>in</a:t>
                </a:r>
                <a:r>
                  <a:rPr lang="en-US" i="1" dirty="0"/>
                  <a:t>, T</a:t>
                </a:r>
                <a:r>
                  <a:rPr lang="en-US" i="1" baseline="-25000" dirty="0"/>
                  <a:t>v</a:t>
                </a:r>
                <a:r>
                  <a:rPr lang="en-US" dirty="0"/>
                  <a:t> are the corresponding time durations</a:t>
                </a:r>
                <a:endParaRPr lang="en-US" sz="2200" dirty="0"/>
              </a:p>
              <a:p>
                <a:pPr marL="685800" lvl="2">
                  <a:spcBef>
                    <a:spcPts val="1000"/>
                  </a:spcBef>
                  <a:defRPr/>
                </a:pPr>
                <a:r>
                  <a:rPr lang="en-US" sz="2200" dirty="0"/>
                  <a:t>In case exposure measurements are available only in the outdoor microenvironment, exposure in other microenvironments are measured using adjustment factors (I/O) as follows:</a:t>
                </a:r>
              </a:p>
              <a:p>
                <a:pPr marL="457200" lvl="2" indent="0">
                  <a:spcBef>
                    <a:spcPts val="1000"/>
                  </a:spcBef>
                  <a:buNone/>
                  <a:defRPr/>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r>
                        <a:rPr lang="en-US" i="1">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𝑖𝑖</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𝑖𝑜</m:t>
                                  </m:r>
                                  <m:r>
                                    <a:rPr lang="en-US" i="1">
                                      <a:latin typeface="Cambria Math" panose="02040503050406030204" pitchFamily="18" charset="0"/>
                                    </a:rPr>
                                    <m:t> </m:t>
                                  </m:r>
                                </m:sub>
                              </m:sSub>
                              <m:sSub>
                                <m:sSubPr>
                                  <m:ctrlPr>
                                    <a:rPr lang="en-US" i="1" smtClean="0">
                                      <a:latin typeface="Cambria Math" panose="02040503050406030204" pitchFamily="18" charset="0"/>
                                    </a:rPr>
                                  </m:ctrlPr>
                                </m:sSubPr>
                                <m:e>
                                  <m:r>
                                    <a:rPr lang="en-US" i="1">
                                      <a:latin typeface="Cambria Math" panose="02040503050406030204" pitchFamily="18" charset="0"/>
                                    </a:rPr>
                                    <m:t>𝐼𝑂</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𝑖𝑜</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𝑖𝑜</m:t>
                                  </m:r>
                                  <m:r>
                                    <a:rPr lang="en-US" i="1">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𝑖𝑣</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𝑖𝑣</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𝐼𝑂</m:t>
                                  </m:r>
                                </m:e>
                                <m:sub>
                                  <m:r>
                                    <a:rPr lang="en-US" i="1">
                                      <a:latin typeface="Cambria Math" panose="02040503050406030204" pitchFamily="18" charset="0"/>
                                    </a:rPr>
                                    <m:t>𝑣</m:t>
                                  </m:r>
                                </m:sub>
                              </m:sSub>
                            </m:e>
                          </m:d>
                        </m:e>
                      </m:nary>
                    </m:oMath>
                  </m:oMathPara>
                </a14:m>
                <a:endParaRPr lang="en-US" sz="2200" dirty="0"/>
              </a:p>
              <a:p>
                <a:pPr marL="457200" lvl="2" indent="0">
                  <a:spcBef>
                    <a:spcPts val="1000"/>
                  </a:spcBef>
                  <a:buNone/>
                  <a:defRPr/>
                </a:pPr>
                <a:r>
                  <a:rPr lang="en-US" dirty="0"/>
                  <a:t>where</a:t>
                </a:r>
                <a:r>
                  <a:rPr lang="en-US" i="1" dirty="0"/>
                  <a:t> </a:t>
                </a:r>
                <a:r>
                  <a:rPr lang="en-US" i="1" dirty="0" err="1"/>
                  <a:t>IO</a:t>
                </a:r>
                <a:r>
                  <a:rPr lang="en-US" i="1" baseline="-25000" dirty="0" err="1"/>
                  <a:t>i</a:t>
                </a:r>
                <a:r>
                  <a:rPr lang="en-US" i="1" dirty="0"/>
                  <a:t>, </a:t>
                </a:r>
                <a:r>
                  <a:rPr lang="en-US" dirty="0"/>
                  <a:t>and</a:t>
                </a:r>
                <a:r>
                  <a:rPr lang="en-US" i="1" dirty="0"/>
                  <a:t> </a:t>
                </a:r>
                <a:r>
                  <a:rPr lang="en-US" i="1" dirty="0" err="1"/>
                  <a:t>IO</a:t>
                </a:r>
                <a:r>
                  <a:rPr lang="en-US" i="1" baseline="-25000" dirty="0" err="1"/>
                  <a:t>v</a:t>
                </a:r>
                <a:r>
                  <a:rPr lang="en-US" dirty="0"/>
                  <a:t> are the ratio of indoor, and in-vehicle concentrations to the outdoor concentration</a:t>
                </a:r>
                <a:endParaRPr lang="en-US" sz="2200" dirty="0"/>
              </a:p>
              <a:p>
                <a:pPr marL="685800" lvl="2">
                  <a:spcBef>
                    <a:spcPts val="1000"/>
                  </a:spcBef>
                  <a:defRPr/>
                </a:pPr>
                <a:endParaRPr lang="en-US" sz="2200" dirty="0"/>
              </a:p>
              <a:p>
                <a:pPr marL="0" indent="0">
                  <a:buNone/>
                </a:pPr>
                <a:endParaRPr lang="en-US" dirty="0"/>
              </a:p>
              <a:p>
                <a:pPr marL="685800" lvl="2">
                  <a:spcBef>
                    <a:spcPts val="1000"/>
                  </a:spcBef>
                  <a:defRPr/>
                </a:pPr>
                <a:endParaRPr lang="en-US" sz="2200" dirty="0"/>
              </a:p>
            </p:txBody>
          </p:sp>
        </mc:Choice>
        <mc:Fallback xmlns="">
          <p:sp>
            <p:nvSpPr>
              <p:cNvPr id="11" name="Content Placeholder 1">
                <a:extLst>
                  <a:ext uri="{FF2B5EF4-FFF2-40B4-BE49-F238E27FC236}">
                    <a16:creationId xmlns:a16="http://schemas.microsoft.com/office/drawing/2014/main" id="{DBF0179C-E66B-42F6-BBB6-4B9E47CCD1B8}"/>
                  </a:ext>
                </a:extLst>
              </p:cNvPr>
              <p:cNvSpPr>
                <a:spLocks noGrp="1" noRot="1" noChangeAspect="1" noMove="1" noResize="1" noEditPoints="1" noAdjustHandles="1" noChangeArrowheads="1" noChangeShapeType="1" noTextEdit="1"/>
              </p:cNvSpPr>
              <p:nvPr>
                <p:ph idx="1"/>
              </p:nvPr>
            </p:nvSpPr>
            <p:spPr>
              <a:xfrm>
                <a:off x="0" y="1319001"/>
                <a:ext cx="11960028" cy="5769622"/>
              </a:xfrm>
              <a:blipFill>
                <a:blip r:embed="rId3"/>
                <a:stretch>
                  <a:fillRect t="-1690" r="-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5A0A117-C934-463B-BA19-5F6168FC5E68}"/>
                  </a:ext>
                </a:extLst>
              </p:cNvPr>
              <p:cNvSpPr txBox="1"/>
              <p:nvPr/>
            </p:nvSpPr>
            <p:spPr>
              <a:xfrm>
                <a:off x="2008358" y="1882060"/>
                <a:ext cx="8058134" cy="337272"/>
              </a:xfrm>
              <a:prstGeom prst="rect">
                <a:avLst/>
              </a:prstGeom>
              <a:noFill/>
            </p:spPr>
            <p:txBody>
              <a:bodyPr wrap="square" lIns="0" tIns="0" rIns="0" bIns="0" rtlCol="0">
                <a:spAutoFit/>
              </a:bodyPr>
              <a:lstStyle/>
              <a:p>
                <a:r>
                  <a:rPr lang="en-US" sz="2000" dirty="0"/>
                  <a:t>Personal Exposure </a:t>
                </a:r>
                <a14:m>
                  <m:oMath xmlns:m="http://schemas.openxmlformats.org/officeDocument/2006/math">
                    <m:r>
                      <a:rPr lang="en-US" sz="2000" i="1" smtClean="0">
                        <a:latin typeface="Cambria Math" panose="02040503050406030204" pitchFamily="18" charset="0"/>
                      </a:rPr>
                      <m:t>=</m:t>
                    </m:r>
                  </m:oMath>
                </a14:m>
                <a:r>
                  <a:rPr lang="en-US" sz="2000" dirty="0"/>
                  <a:t> </a:t>
                </a:r>
                <a14:m>
                  <m:oMath xmlns:m="http://schemas.openxmlformats.org/officeDocument/2006/math">
                    <m:nary>
                      <m:naryPr>
                        <m:chr m:val="∑"/>
                        <m:ctrlPr>
                          <a:rPr lang="pt-BR" sz="2000" i="1" dirty="0" smtClean="0">
                            <a:latin typeface="Cambria Math" panose="02040503050406030204" pitchFamily="18" charset="0"/>
                          </a:rPr>
                        </m:ctrlPr>
                      </m:naryPr>
                      <m:sub>
                        <m:r>
                          <m:rPr>
                            <m:brk m:alnAt="23"/>
                          </m:rPr>
                          <a:rPr lang="en-US" sz="2000" b="0" i="1" dirty="0" smtClean="0">
                            <a:latin typeface="Cambria Math" panose="02040503050406030204" pitchFamily="18" charset="0"/>
                          </a:rPr>
                          <m:t>𝑖</m:t>
                        </m:r>
                        <m:r>
                          <a:rPr lang="en-US" sz="2000" b="0" i="1" dirty="0" smtClean="0">
                            <a:latin typeface="Cambria Math" panose="02040503050406030204" pitchFamily="18" charset="0"/>
                          </a:rPr>
                          <m:t>=0</m:t>
                        </m:r>
                      </m:sub>
                      <m:sup>
                        <m:r>
                          <a:rPr lang="en-US" sz="2000" b="0" i="1" dirty="0" smtClean="0">
                            <a:latin typeface="Cambria Math" panose="02040503050406030204" pitchFamily="18" charset="0"/>
                          </a:rPr>
                          <m:t>𝑎𝑙𝑙</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𝑖</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𝑚𝑖𝑐𝑟𝑜𝑒𝑛𝑣𝑖𝑟𝑜𝑛𝑚𝑒𝑛𝑡𝑠</m:t>
                        </m:r>
                      </m:sup>
                      <m:e>
                        <m:sSub>
                          <m:sSubPr>
                            <m:ctrlPr>
                              <a:rPr lang="pt-BR" sz="200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𝑖</m:t>
                            </m:r>
                          </m:sub>
                        </m:sSub>
                        <m:r>
                          <a:rPr lang="pt-BR" sz="2000" i="1" dirty="0" smtClean="0">
                            <a:latin typeface="Cambria Math" panose="02040503050406030204" pitchFamily="18" charset="0"/>
                            <a:ea typeface="Cambria Math" panose="02040503050406030204" pitchFamily="18" charset="0"/>
                          </a:rPr>
                          <m:t>×</m:t>
                        </m:r>
                        <m:sSub>
                          <m:sSubPr>
                            <m:ctrlPr>
                              <a:rPr lang="pt-BR" sz="2000" i="1" dirty="0">
                                <a:latin typeface="Cambria Math" panose="02040503050406030204" pitchFamily="18" charset="0"/>
                              </a:rPr>
                            </m:ctrlPr>
                          </m:sSubPr>
                          <m:e>
                            <m:r>
                              <a:rPr lang="en-US" sz="2000" b="0" i="1" dirty="0" smtClean="0">
                                <a:latin typeface="Cambria Math" panose="02040503050406030204" pitchFamily="18" charset="0"/>
                              </a:rPr>
                              <m:t>𝑡𝑖𝑚𝑒</m:t>
                            </m:r>
                          </m:e>
                          <m:sub>
                            <m:r>
                              <a:rPr lang="en-US" sz="2000" i="1" dirty="0">
                                <a:latin typeface="Cambria Math" panose="02040503050406030204" pitchFamily="18" charset="0"/>
                              </a:rPr>
                              <m:t>𝑖</m:t>
                            </m:r>
                          </m:sub>
                        </m:sSub>
                        <m:r>
                          <a:rPr lang="pt-BR" sz="2000" i="1" dirty="0">
                            <a:latin typeface="Cambria Math" panose="02040503050406030204" pitchFamily="18" charset="0"/>
                            <a:ea typeface="Cambria Math" panose="02040503050406030204" pitchFamily="18" charset="0"/>
                          </a:rPr>
                          <m:t>×</m:t>
                        </m:r>
                        <m:sSub>
                          <m:sSubPr>
                            <m:ctrlPr>
                              <a:rPr lang="pt-BR" sz="200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𝐵𝑅</m:t>
                            </m:r>
                          </m:e>
                          <m:sub>
                            <m:r>
                              <a:rPr lang="en-US" sz="2000" b="0" i="1" dirty="0" smtClean="0">
                                <a:latin typeface="Cambria Math" panose="02040503050406030204" pitchFamily="18" charset="0"/>
                                <a:ea typeface="Cambria Math" panose="02040503050406030204" pitchFamily="18" charset="0"/>
                              </a:rPr>
                              <m:t>𝑖</m:t>
                            </m:r>
                          </m:sub>
                        </m:sSub>
                      </m:e>
                    </m:nary>
                  </m:oMath>
                </a14:m>
                <a:endParaRPr lang="en-US" sz="2000" dirty="0"/>
              </a:p>
            </p:txBody>
          </p:sp>
        </mc:Choice>
        <mc:Fallback xmlns="">
          <p:sp>
            <p:nvSpPr>
              <p:cNvPr id="2" name="TextBox 1">
                <a:extLst>
                  <a:ext uri="{FF2B5EF4-FFF2-40B4-BE49-F238E27FC236}">
                    <a16:creationId xmlns:a16="http://schemas.microsoft.com/office/drawing/2014/main" id="{B5A0A117-C934-463B-BA19-5F6168FC5E68}"/>
                  </a:ext>
                </a:extLst>
              </p:cNvPr>
              <p:cNvSpPr txBox="1">
                <a:spLocks noRot="1" noChangeAspect="1" noMove="1" noResize="1" noEditPoints="1" noAdjustHandles="1" noChangeArrowheads="1" noChangeShapeType="1" noTextEdit="1"/>
              </p:cNvSpPr>
              <p:nvPr/>
            </p:nvSpPr>
            <p:spPr>
              <a:xfrm>
                <a:off x="2008358" y="1882060"/>
                <a:ext cx="8058134" cy="337272"/>
              </a:xfrm>
              <a:prstGeom prst="rect">
                <a:avLst/>
              </a:prstGeom>
              <a:blipFill>
                <a:blip r:embed="rId4"/>
                <a:stretch>
                  <a:fillRect l="-1891" t="-152727" b="-232727"/>
                </a:stretch>
              </a:blipFill>
            </p:spPr>
            <p:txBody>
              <a:bodyPr/>
              <a:lstStyle/>
              <a:p>
                <a:r>
                  <a:rPr lang="en-US">
                    <a:noFill/>
                  </a:rPr>
                  <a:t> </a:t>
                </a:r>
              </a:p>
            </p:txBody>
          </p:sp>
        </mc:Fallback>
      </mc:AlternateContent>
    </p:spTree>
    <p:extLst>
      <p:ext uri="{BB962C8B-B14F-4D97-AF65-F5344CB8AC3E}">
        <p14:creationId xmlns:p14="http://schemas.microsoft.com/office/powerpoint/2010/main" val="117709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0515600" cy="931207"/>
          </a:xfrm>
        </p:spPr>
        <p:txBody>
          <a:bodyPr/>
          <a:lstStyle/>
          <a:p>
            <a:r>
              <a:rPr lang="en-US"/>
              <a:t>Personal Exposure - Microenvironments</a:t>
            </a:r>
            <a:endParaRPr lang="en-US" dirty="0"/>
          </a:p>
        </p:txBody>
      </p:sp>
      <p:sp>
        <p:nvSpPr>
          <p:cNvPr id="11" name="Content Placeholder 1">
            <a:extLst>
              <a:ext uri="{FF2B5EF4-FFF2-40B4-BE49-F238E27FC236}">
                <a16:creationId xmlns:a16="http://schemas.microsoft.com/office/drawing/2014/main" id="{DBF0179C-E66B-42F6-BBB6-4B9E47CCD1B8}"/>
              </a:ext>
            </a:extLst>
          </p:cNvPr>
          <p:cNvSpPr>
            <a:spLocks noGrp="1"/>
          </p:cNvSpPr>
          <p:nvPr>
            <p:ph idx="1"/>
          </p:nvPr>
        </p:nvSpPr>
        <p:spPr>
          <a:xfrm>
            <a:off x="283222" y="1707419"/>
            <a:ext cx="6279418" cy="4996887"/>
          </a:xfrm>
        </p:spPr>
        <p:txBody>
          <a:bodyPr>
            <a:normAutofit/>
          </a:bodyPr>
          <a:lstStyle/>
          <a:p>
            <a:r>
              <a:rPr lang="en-US" sz="2000" dirty="0"/>
              <a:t>The I/O ratios depend on the type of pollutant and location (Grau-</a:t>
            </a:r>
            <a:r>
              <a:rPr lang="en-US" sz="2000" dirty="0" err="1"/>
              <a:t>Bové</a:t>
            </a:r>
            <a:r>
              <a:rPr lang="en-US" sz="2000" dirty="0"/>
              <a:t> and </a:t>
            </a:r>
            <a:r>
              <a:rPr lang="en-US" sz="2000" dirty="0" err="1"/>
              <a:t>Strlič</a:t>
            </a:r>
            <a:r>
              <a:rPr lang="en-US" sz="2000" dirty="0"/>
              <a:t>, 2013)</a:t>
            </a:r>
          </a:p>
          <a:p>
            <a:r>
              <a:rPr lang="en-US" sz="2000" dirty="0"/>
              <a:t>The I/O ratio for indoors depend on the pollutant penetration factor, air exchange rate within the building and particle deposition rate (Wallace, 1996)</a:t>
            </a:r>
          </a:p>
          <a:p>
            <a:r>
              <a:rPr lang="en-US" sz="2000" dirty="0"/>
              <a:t>The I/O ratio for in-vehicle depends on the meteorological conditions, traffic activities (congestion), road conditions, and vehicle condition (windows open/closed) (Marshall et al., 2003)</a:t>
            </a:r>
          </a:p>
          <a:p>
            <a:r>
              <a:rPr lang="en-US" sz="2000" dirty="0"/>
              <a:t>Currently there are very few studies available in the literature that measure the I/O ratios under a wide spectrum of conditions. Table summarizes the literature findings of the average I/O ratio for PM</a:t>
            </a:r>
            <a:r>
              <a:rPr lang="en-US" sz="2000" baseline="-25000" dirty="0"/>
              <a:t>2.5</a:t>
            </a:r>
            <a:r>
              <a:rPr lang="en-US" sz="2000" dirty="0"/>
              <a:t> in the U.S</a:t>
            </a:r>
          </a:p>
          <a:p>
            <a:pPr marL="685800" lvl="2">
              <a:spcBef>
                <a:spcPts val="1000"/>
              </a:spcBef>
              <a:defRPr/>
            </a:pPr>
            <a:endParaRPr lang="en-US" sz="2200" dirty="0"/>
          </a:p>
          <a:p>
            <a:pPr marL="1200150" lvl="3" indent="-285750">
              <a:spcBef>
                <a:spcPts val="1000"/>
              </a:spcBef>
              <a:buFont typeface="Courier New" panose="02070309020205020404" pitchFamily="49" charset="0"/>
              <a:buChar char="o"/>
              <a:defRPr/>
            </a:pPr>
            <a:endParaRPr lang="en-US" dirty="0"/>
          </a:p>
          <a:p>
            <a:pPr marL="685800" lvl="2">
              <a:spcBef>
                <a:spcPts val="1000"/>
              </a:spcBef>
              <a:defRPr/>
            </a:pPr>
            <a:endParaRPr lang="en-US" sz="2200" dirty="0"/>
          </a:p>
        </p:txBody>
      </p:sp>
      <p:pic>
        <p:nvPicPr>
          <p:cNvPr id="5" name="Picture 4">
            <a:extLst>
              <a:ext uri="{FF2B5EF4-FFF2-40B4-BE49-F238E27FC236}">
                <a16:creationId xmlns:a16="http://schemas.microsoft.com/office/drawing/2014/main" id="{6D8D94EF-F8C0-4411-87BD-1710B31C4EDA}"/>
              </a:ext>
            </a:extLst>
          </p:cNvPr>
          <p:cNvPicPr>
            <a:picLocks noChangeAspect="1"/>
          </p:cNvPicPr>
          <p:nvPr/>
        </p:nvPicPr>
        <p:blipFill>
          <a:blip r:embed="rId3"/>
          <a:stretch>
            <a:fillRect/>
          </a:stretch>
        </p:blipFill>
        <p:spPr>
          <a:xfrm>
            <a:off x="6985868" y="1727879"/>
            <a:ext cx="4140680" cy="4033961"/>
          </a:xfrm>
          <a:prstGeom prst="rect">
            <a:avLst/>
          </a:prstGeom>
        </p:spPr>
      </p:pic>
      <p:sp>
        <p:nvSpPr>
          <p:cNvPr id="17" name="TextBox 16">
            <a:extLst>
              <a:ext uri="{FF2B5EF4-FFF2-40B4-BE49-F238E27FC236}">
                <a16:creationId xmlns:a16="http://schemas.microsoft.com/office/drawing/2014/main" id="{A499F986-4C64-4F10-8C2F-C3A2920787AF}"/>
              </a:ext>
            </a:extLst>
          </p:cNvPr>
          <p:cNvSpPr txBox="1"/>
          <p:nvPr/>
        </p:nvSpPr>
        <p:spPr>
          <a:xfrm>
            <a:off x="5874819" y="6314965"/>
            <a:ext cx="6890380" cy="369332"/>
          </a:xfrm>
          <a:prstGeom prst="rect">
            <a:avLst/>
          </a:prstGeom>
          <a:noFill/>
        </p:spPr>
        <p:txBody>
          <a:bodyPr wrap="square">
            <a:spAutoFit/>
          </a:bodyPr>
          <a:lstStyle/>
          <a:p>
            <a:pPr>
              <a:defRPr/>
            </a:pPr>
            <a:r>
              <a:rPr lang="en-US" b="1" i="1" dirty="0">
                <a:latin typeface="+mj-lt"/>
              </a:rPr>
              <a:t>Figure Source: Extracted from Vallamsundar et al., 2016</a:t>
            </a:r>
            <a:endParaRPr lang="en-US" sz="1200" b="1" i="1" dirty="0">
              <a:latin typeface="+mj-lt"/>
            </a:endParaRPr>
          </a:p>
        </p:txBody>
      </p:sp>
    </p:spTree>
    <p:extLst>
      <p:ext uri="{BB962C8B-B14F-4D97-AF65-F5344CB8AC3E}">
        <p14:creationId xmlns:p14="http://schemas.microsoft.com/office/powerpoint/2010/main" val="147563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Personal Monitoring</a:t>
            </a:r>
          </a:p>
        </p:txBody>
      </p:sp>
      <p:sp>
        <p:nvSpPr>
          <p:cNvPr id="11" name="Content Placeholder 1">
            <a:extLst>
              <a:ext uri="{FF2B5EF4-FFF2-40B4-BE49-F238E27FC236}">
                <a16:creationId xmlns:a16="http://schemas.microsoft.com/office/drawing/2014/main" id="{DBF0179C-E66B-42F6-BBB6-4B9E47CCD1B8}"/>
              </a:ext>
            </a:extLst>
          </p:cNvPr>
          <p:cNvSpPr>
            <a:spLocks noGrp="1"/>
          </p:cNvSpPr>
          <p:nvPr>
            <p:ph idx="1"/>
          </p:nvPr>
        </p:nvSpPr>
        <p:spPr>
          <a:xfrm>
            <a:off x="96744" y="1431471"/>
            <a:ext cx="6967604" cy="4771129"/>
          </a:xfrm>
        </p:spPr>
        <p:txBody>
          <a:bodyPr>
            <a:normAutofit/>
          </a:bodyPr>
          <a:lstStyle/>
          <a:p>
            <a:pPr marL="685800" lvl="2">
              <a:spcBef>
                <a:spcPts val="1000"/>
              </a:spcBef>
              <a:defRPr/>
            </a:pPr>
            <a:r>
              <a:rPr lang="en-US" sz="2400" dirty="0"/>
              <a:t>Ambient monitoring data and models provide an estimate of the overall population exposure based on several assumptions (such as fixed location information, model formulation etc.) </a:t>
            </a:r>
          </a:p>
          <a:p>
            <a:pPr marL="685800" lvl="2">
              <a:spcBef>
                <a:spcPts val="1000"/>
              </a:spcBef>
              <a:defRPr/>
            </a:pPr>
            <a:r>
              <a:rPr lang="en-US" sz="2400" dirty="0"/>
              <a:t>Personal monitoring provides a wealth of information on the short-term exposures specific to the individual participants. </a:t>
            </a:r>
          </a:p>
          <a:p>
            <a:pPr marL="685800" lvl="2">
              <a:spcBef>
                <a:spcPts val="1000"/>
              </a:spcBef>
              <a:defRPr/>
            </a:pPr>
            <a:r>
              <a:rPr lang="en-US" sz="2400" dirty="0"/>
              <a:t>Personal monitors accurately track the exposure levels in different microenvironments, and when combined with portable global positioning systems (GPS), they can partition exposure according to different locations (or microenvironments) visited</a:t>
            </a:r>
          </a:p>
        </p:txBody>
      </p:sp>
      <p:pic>
        <p:nvPicPr>
          <p:cNvPr id="4098" name="Picture 2" descr="https://ars.els-cdn.com/content/image/1-s2.0-S0048969714017057-gr1.jpg">
            <a:extLst>
              <a:ext uri="{FF2B5EF4-FFF2-40B4-BE49-F238E27FC236}">
                <a16:creationId xmlns:a16="http://schemas.microsoft.com/office/drawing/2014/main" id="{70CF4499-67EB-4D14-95C5-4813532B1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853" y="1511484"/>
            <a:ext cx="3374420" cy="45759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C89E61-AC74-4390-A62D-90CBD09B1942}"/>
              </a:ext>
            </a:extLst>
          </p:cNvPr>
          <p:cNvSpPr txBox="1"/>
          <p:nvPr/>
        </p:nvSpPr>
        <p:spPr>
          <a:xfrm>
            <a:off x="6886323" y="6355425"/>
            <a:ext cx="6890380" cy="369332"/>
          </a:xfrm>
          <a:prstGeom prst="rect">
            <a:avLst/>
          </a:prstGeom>
          <a:noFill/>
        </p:spPr>
        <p:txBody>
          <a:bodyPr wrap="square">
            <a:spAutoFit/>
          </a:bodyPr>
          <a:lstStyle/>
          <a:p>
            <a:pPr>
              <a:defRPr/>
            </a:pPr>
            <a:r>
              <a:rPr lang="en-US" b="1" i="1" dirty="0">
                <a:latin typeface="+mj-lt"/>
              </a:rPr>
              <a:t>Figure Source: Extracted from </a:t>
            </a:r>
            <a:r>
              <a:rPr lang="en-US" b="1" i="1" dirty="0" err="1">
                <a:latin typeface="+mj-lt"/>
              </a:rPr>
              <a:t>Steinle</a:t>
            </a:r>
            <a:r>
              <a:rPr lang="en-US" b="1" i="1" dirty="0">
                <a:latin typeface="+mj-lt"/>
              </a:rPr>
              <a:t> et al., 2015</a:t>
            </a:r>
            <a:endParaRPr lang="en-US" sz="1200" b="1" i="1" dirty="0">
              <a:latin typeface="+mj-lt"/>
            </a:endParaRPr>
          </a:p>
        </p:txBody>
      </p:sp>
    </p:spTree>
    <p:extLst>
      <p:ext uri="{BB962C8B-B14F-4D97-AF65-F5344CB8AC3E}">
        <p14:creationId xmlns:p14="http://schemas.microsoft.com/office/powerpoint/2010/main" val="126826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Emergence of Low-cost Sensors</a:t>
            </a:r>
          </a:p>
        </p:txBody>
      </p:sp>
      <p:sp>
        <p:nvSpPr>
          <p:cNvPr id="5" name="Content Placeholder 1">
            <a:extLst>
              <a:ext uri="{FF2B5EF4-FFF2-40B4-BE49-F238E27FC236}">
                <a16:creationId xmlns:a16="http://schemas.microsoft.com/office/drawing/2014/main" id="{9E817995-2163-4435-89A5-687B08615852}"/>
              </a:ext>
            </a:extLst>
          </p:cNvPr>
          <p:cNvSpPr>
            <a:spLocks noGrp="1"/>
          </p:cNvSpPr>
          <p:nvPr>
            <p:ph idx="1"/>
          </p:nvPr>
        </p:nvSpPr>
        <p:spPr>
          <a:xfrm>
            <a:off x="-121741" y="1512392"/>
            <a:ext cx="6773394" cy="5345608"/>
          </a:xfrm>
        </p:spPr>
        <p:txBody>
          <a:bodyPr>
            <a:normAutofit fontScale="92500" lnSpcReduction="10000"/>
          </a:bodyPr>
          <a:lstStyle/>
          <a:p>
            <a:pPr marL="685800" lvl="2">
              <a:spcBef>
                <a:spcPts val="1000"/>
              </a:spcBef>
              <a:defRPr/>
            </a:pPr>
            <a:r>
              <a:rPr lang="en-US" dirty="0"/>
              <a:t>Recently there has been a change in personal monitoring with the emergence of low-cost sensors </a:t>
            </a:r>
          </a:p>
          <a:p>
            <a:pPr marL="685800" lvl="2">
              <a:spcBef>
                <a:spcPts val="1000"/>
              </a:spcBef>
              <a:defRPr/>
            </a:pPr>
            <a:r>
              <a:rPr lang="en-US" dirty="0"/>
              <a:t>This emergence is due to the increase in computing power, possibility to couple sensors with smartphones and data sharing capabilities)</a:t>
            </a:r>
          </a:p>
          <a:p>
            <a:pPr marL="685800" lvl="2">
              <a:spcBef>
                <a:spcPts val="1000"/>
              </a:spcBef>
              <a:defRPr/>
            </a:pPr>
            <a:r>
              <a:rPr lang="en-US" dirty="0"/>
              <a:t>LCS collects real-time air quality data that provides high-resolution spatial and temporal data</a:t>
            </a:r>
          </a:p>
          <a:p>
            <a:pPr marL="685800" lvl="2">
              <a:spcBef>
                <a:spcPts val="1000"/>
              </a:spcBef>
              <a:defRPr/>
            </a:pPr>
            <a:r>
              <a:rPr lang="en-US" dirty="0"/>
              <a:t>They can help create a detailed spatial and temporal mapping of the city or urban districts (Millet et al., 2009) and thus can be used by people and communities to check air pollution levels outside</a:t>
            </a:r>
          </a:p>
          <a:p>
            <a:pPr marL="685800" lvl="2">
              <a:spcBef>
                <a:spcPts val="1000"/>
              </a:spcBef>
              <a:defRPr/>
            </a:pPr>
            <a:r>
              <a:rPr lang="en-US" dirty="0"/>
              <a:t>Broadly classified as </a:t>
            </a:r>
          </a:p>
          <a:p>
            <a:pPr marL="1200150" lvl="3" indent="-285750">
              <a:spcBef>
                <a:spcPts val="1000"/>
              </a:spcBef>
              <a:buFont typeface="Courier New" panose="02070309020205020404" pitchFamily="49" charset="0"/>
              <a:buChar char="o"/>
              <a:defRPr/>
            </a:pPr>
            <a:r>
              <a:rPr lang="en-US" dirty="0"/>
              <a:t>Fixed LCSs are heavier and larger than mobile units. However, they tend to have better battery life and more sensors attached. </a:t>
            </a:r>
          </a:p>
          <a:p>
            <a:pPr marL="1200150" lvl="3" indent="-285750">
              <a:spcBef>
                <a:spcPts val="1000"/>
              </a:spcBef>
              <a:buFont typeface="Courier New" panose="02070309020205020404" pitchFamily="49" charset="0"/>
              <a:buChar char="o"/>
              <a:defRPr/>
            </a:pPr>
            <a:r>
              <a:rPr lang="en-US" dirty="0"/>
              <a:t>Mobile LCSs are smaller, wearable, and able to fit on backpacks or belt loops. They are dependent on cell phone apps to help communicate data to the user. </a:t>
            </a:r>
          </a:p>
          <a:p>
            <a:pPr marL="685800" lvl="2">
              <a:spcBef>
                <a:spcPts val="1000"/>
              </a:spcBef>
              <a:defRPr/>
            </a:pPr>
            <a:endParaRPr lang="en-US" dirty="0"/>
          </a:p>
          <a:p>
            <a:pPr marL="685800" lvl="2">
              <a:spcBef>
                <a:spcPts val="1000"/>
              </a:spcBef>
              <a:defRPr/>
            </a:pPr>
            <a:endParaRPr lang="en-US" dirty="0"/>
          </a:p>
          <a:p>
            <a:pPr marL="685800" lvl="2">
              <a:spcBef>
                <a:spcPts val="1000"/>
              </a:spcBef>
              <a:defRPr/>
            </a:pPr>
            <a:endParaRPr lang="en-US" dirty="0"/>
          </a:p>
          <a:p>
            <a:pPr marL="685800" lvl="2">
              <a:spcBef>
                <a:spcPts val="1000"/>
              </a:spcBef>
              <a:defRPr/>
            </a:pPr>
            <a:endParaRPr lang="en-US" dirty="0"/>
          </a:p>
        </p:txBody>
      </p:sp>
      <p:pic>
        <p:nvPicPr>
          <p:cNvPr id="7" name="Picture 6">
            <a:extLst>
              <a:ext uri="{FF2B5EF4-FFF2-40B4-BE49-F238E27FC236}">
                <a16:creationId xmlns:a16="http://schemas.microsoft.com/office/drawing/2014/main" id="{B7E4367A-0533-4367-A606-89A71E06AB25}"/>
              </a:ext>
            </a:extLst>
          </p:cNvPr>
          <p:cNvPicPr>
            <a:picLocks noChangeAspect="1"/>
          </p:cNvPicPr>
          <p:nvPr/>
        </p:nvPicPr>
        <p:blipFill>
          <a:blip r:embed="rId3"/>
          <a:stretch>
            <a:fillRect/>
          </a:stretch>
        </p:blipFill>
        <p:spPr>
          <a:xfrm>
            <a:off x="7057404" y="1641312"/>
            <a:ext cx="4664110" cy="3882872"/>
          </a:xfrm>
          <a:prstGeom prst="rect">
            <a:avLst/>
          </a:prstGeom>
          <a:effectLst>
            <a:innerShdw blurRad="57150" dist="38100" dir="14460000">
              <a:prstClr val="black">
                <a:alpha val="70000"/>
              </a:prstClr>
            </a:innerShdw>
          </a:effectLst>
        </p:spPr>
      </p:pic>
      <p:sp>
        <p:nvSpPr>
          <p:cNvPr id="8" name="Rectangle 7">
            <a:extLst>
              <a:ext uri="{FF2B5EF4-FFF2-40B4-BE49-F238E27FC236}">
                <a16:creationId xmlns:a16="http://schemas.microsoft.com/office/drawing/2014/main" id="{E2064CC7-A4AB-47F4-9ABD-C1696DB58D20}"/>
              </a:ext>
            </a:extLst>
          </p:cNvPr>
          <p:cNvSpPr/>
          <p:nvPr/>
        </p:nvSpPr>
        <p:spPr>
          <a:xfrm>
            <a:off x="7872557" y="5655761"/>
            <a:ext cx="3499932"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(Figure Source: Snyder et al., 2013)</a:t>
            </a:r>
            <a:endParaRPr lang="en-US" dirty="0"/>
          </a:p>
        </p:txBody>
      </p:sp>
      <p:sp>
        <p:nvSpPr>
          <p:cNvPr id="9" name="Rectangle 8">
            <a:extLst>
              <a:ext uri="{FF2B5EF4-FFF2-40B4-BE49-F238E27FC236}">
                <a16:creationId xmlns:a16="http://schemas.microsoft.com/office/drawing/2014/main" id="{AA1BCD6D-BE7F-4D70-B5B8-CB7686212DFB}"/>
              </a:ext>
            </a:extLst>
          </p:cNvPr>
          <p:cNvSpPr/>
          <p:nvPr/>
        </p:nvSpPr>
        <p:spPr>
          <a:xfrm>
            <a:off x="8372914" y="1244253"/>
            <a:ext cx="2263633"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Components of a LCS</a:t>
            </a:r>
            <a:endParaRPr lang="en-US" dirty="0"/>
          </a:p>
        </p:txBody>
      </p:sp>
    </p:spTree>
    <p:extLst>
      <p:ext uri="{BB962C8B-B14F-4D97-AF65-F5344CB8AC3E}">
        <p14:creationId xmlns:p14="http://schemas.microsoft.com/office/powerpoint/2010/main" val="231435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126100" y="81694"/>
            <a:ext cx="10515600" cy="931207"/>
          </a:xfrm>
        </p:spPr>
        <p:txBody>
          <a:bodyPr/>
          <a:lstStyle/>
          <a:p>
            <a:r>
              <a:rPr lang="en-US" dirty="0"/>
              <a:t>Types of Low-cost Sensors</a:t>
            </a:r>
          </a:p>
        </p:txBody>
      </p:sp>
      <p:graphicFrame>
        <p:nvGraphicFramePr>
          <p:cNvPr id="12" name="Table 11">
            <a:extLst>
              <a:ext uri="{FF2B5EF4-FFF2-40B4-BE49-F238E27FC236}">
                <a16:creationId xmlns:a16="http://schemas.microsoft.com/office/drawing/2014/main" id="{B2791026-D1A6-4AD9-9B82-D3D0D961C3A3}"/>
              </a:ext>
            </a:extLst>
          </p:cNvPr>
          <p:cNvGraphicFramePr>
            <a:graphicFrameLocks noGrp="1"/>
          </p:cNvGraphicFramePr>
          <p:nvPr>
            <p:extLst>
              <p:ext uri="{D42A27DB-BD31-4B8C-83A1-F6EECF244321}">
                <p14:modId xmlns:p14="http://schemas.microsoft.com/office/powerpoint/2010/main" val="2009914220"/>
              </p:ext>
            </p:extLst>
          </p:nvPr>
        </p:nvGraphicFramePr>
        <p:xfrm>
          <a:off x="550258" y="841573"/>
          <a:ext cx="11377402" cy="5850414"/>
        </p:xfrm>
        <a:graphic>
          <a:graphicData uri="http://schemas.openxmlformats.org/drawingml/2006/table">
            <a:tbl>
              <a:tblPr firstRow="1" firstCol="1" bandRow="1">
                <a:tableStyleId>{0660B408-B3CF-4A94-85FC-2B1E0A45F4A2}</a:tableStyleId>
              </a:tblPr>
              <a:tblGrid>
                <a:gridCol w="2055377">
                  <a:extLst>
                    <a:ext uri="{9D8B030D-6E8A-4147-A177-3AD203B41FA5}">
                      <a16:colId xmlns:a16="http://schemas.microsoft.com/office/drawing/2014/main" val="1588833360"/>
                    </a:ext>
                  </a:extLst>
                </a:gridCol>
                <a:gridCol w="1917813">
                  <a:extLst>
                    <a:ext uri="{9D8B030D-6E8A-4147-A177-3AD203B41FA5}">
                      <a16:colId xmlns:a16="http://schemas.microsoft.com/office/drawing/2014/main" val="3138835922"/>
                    </a:ext>
                  </a:extLst>
                </a:gridCol>
                <a:gridCol w="3512166">
                  <a:extLst>
                    <a:ext uri="{9D8B030D-6E8A-4147-A177-3AD203B41FA5}">
                      <a16:colId xmlns:a16="http://schemas.microsoft.com/office/drawing/2014/main" val="2650374839"/>
                    </a:ext>
                  </a:extLst>
                </a:gridCol>
                <a:gridCol w="3892046">
                  <a:extLst>
                    <a:ext uri="{9D8B030D-6E8A-4147-A177-3AD203B41FA5}">
                      <a16:colId xmlns:a16="http://schemas.microsoft.com/office/drawing/2014/main" val="4165160187"/>
                    </a:ext>
                  </a:extLst>
                </a:gridCol>
              </a:tblGrid>
              <a:tr h="499304">
                <a:tc>
                  <a:txBody>
                    <a:bodyPr/>
                    <a:lstStyle/>
                    <a:p>
                      <a:pPr marL="0" marR="0">
                        <a:lnSpc>
                          <a:spcPct val="107000"/>
                        </a:lnSpc>
                        <a:spcBef>
                          <a:spcPts val="0"/>
                        </a:spcBef>
                        <a:spcAft>
                          <a:spcPts val="0"/>
                        </a:spcAft>
                      </a:pPr>
                      <a:r>
                        <a:rPr lang="en-US" sz="1800">
                          <a:effectLst/>
                        </a:rPr>
                        <a:t>Type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Common Gases Measured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Strength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Weaknesses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extLst>
                  <a:ext uri="{0D108BD9-81ED-4DB2-BD59-A6C34878D82A}">
                    <a16:rowId xmlns:a16="http://schemas.microsoft.com/office/drawing/2014/main" val="1151122969"/>
                  </a:ext>
                </a:extLst>
              </a:tr>
              <a:tr h="1125349">
                <a:tc>
                  <a:txBody>
                    <a:bodyPr/>
                    <a:lstStyle/>
                    <a:p>
                      <a:pPr marL="0" marR="0">
                        <a:lnSpc>
                          <a:spcPct val="107000"/>
                        </a:lnSpc>
                        <a:spcBef>
                          <a:spcPts val="0"/>
                        </a:spcBef>
                        <a:spcAft>
                          <a:spcPts val="0"/>
                        </a:spcAft>
                      </a:pPr>
                      <a:r>
                        <a:rPr lang="en-US" sz="1800" dirty="0">
                          <a:effectLst/>
                        </a:rPr>
                        <a:t>Electrochemical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dirty="0">
                          <a:effectLst/>
                        </a:rPr>
                        <a:t>CO, O</a:t>
                      </a:r>
                      <a:r>
                        <a:rPr lang="en-US" sz="1800" baseline="-25000" dirty="0">
                          <a:effectLst/>
                        </a:rPr>
                        <a:t>3</a:t>
                      </a:r>
                      <a:r>
                        <a:rPr lang="en-US" sz="1800" dirty="0">
                          <a:effectLst/>
                        </a:rPr>
                        <a:t>, NO</a:t>
                      </a:r>
                      <a:r>
                        <a:rPr lang="en-US" sz="1800" baseline="-25000" dirty="0">
                          <a:effectLst/>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Low Cost, small, real-time, sensitive, measure between mg/m</a:t>
                      </a:r>
                      <a:r>
                        <a:rPr lang="en-US" sz="1800" baseline="30000">
                          <a:effectLst/>
                        </a:rPr>
                        <a:t>3</a:t>
                      </a:r>
                      <a:r>
                        <a:rPr lang="en-US" sz="1800">
                          <a:effectLst/>
                        </a:rPr>
                        <a:t> to µg/m</a:t>
                      </a:r>
                      <a:r>
                        <a:rPr lang="en-US" sz="1800" baseline="300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Affected by humidity and temperature, interferences with carbon-monoxide (CO), VOC, NO</a:t>
                      </a:r>
                      <a:r>
                        <a:rPr lang="en-US" sz="1800" baseline="-25000">
                          <a:effectLst/>
                        </a:rPr>
                        <a:t>2</a:t>
                      </a:r>
                      <a:r>
                        <a:rPr lang="en-US" sz="1800">
                          <a:effectLst/>
                        </a:rPr>
                        <a:t>, short lifespan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extLst>
                  <a:ext uri="{0D108BD9-81ED-4DB2-BD59-A6C34878D82A}">
                    <a16:rowId xmlns:a16="http://schemas.microsoft.com/office/drawing/2014/main" val="3333837440"/>
                  </a:ext>
                </a:extLst>
              </a:tr>
              <a:tr h="1124647">
                <a:tc>
                  <a:txBody>
                    <a:bodyPr/>
                    <a:lstStyle/>
                    <a:p>
                      <a:pPr marL="0" marR="0">
                        <a:lnSpc>
                          <a:spcPct val="107000"/>
                        </a:lnSpc>
                        <a:spcBef>
                          <a:spcPts val="0"/>
                        </a:spcBef>
                        <a:spcAft>
                          <a:spcPts val="0"/>
                        </a:spcAft>
                      </a:pPr>
                      <a:r>
                        <a:rPr lang="en-US" sz="1800" dirty="0">
                          <a:effectLst/>
                        </a:rPr>
                        <a:t>Metal Oxides</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dirty="0">
                          <a:effectLst/>
                        </a:rPr>
                        <a:t>CO, O</a:t>
                      </a:r>
                      <a:r>
                        <a:rPr lang="en-US" sz="1800" baseline="-25000" dirty="0">
                          <a:effectLst/>
                        </a:rPr>
                        <a:t>3</a:t>
                      </a:r>
                      <a:r>
                        <a:rPr lang="en-US" sz="1800" dirty="0">
                          <a:effectLst/>
                        </a:rPr>
                        <a:t>, NO</a:t>
                      </a:r>
                      <a:r>
                        <a:rPr lang="en-US" sz="1800" baseline="-25000" dirty="0">
                          <a:effectLst/>
                        </a:rPr>
                        <a: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Small, stable, inexpensive, measure between mg/m</a:t>
                      </a:r>
                      <a:r>
                        <a:rPr lang="en-US" sz="1800" baseline="30000">
                          <a:effectLst/>
                        </a:rPr>
                        <a:t>3</a:t>
                      </a:r>
                      <a:r>
                        <a:rPr lang="en-US" sz="1800">
                          <a:effectLst/>
                        </a:rPr>
                        <a:t> to µg/m</a:t>
                      </a:r>
                      <a:r>
                        <a:rPr lang="en-US" sz="1800" baseline="300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Affected by humidity and temperature, fragile, less sensitive than electrochemical sensors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extLst>
                  <a:ext uri="{0D108BD9-81ED-4DB2-BD59-A6C34878D82A}">
                    <a16:rowId xmlns:a16="http://schemas.microsoft.com/office/drawing/2014/main" val="2798561845"/>
                  </a:ext>
                </a:extLst>
              </a:tr>
              <a:tr h="1268265">
                <a:tc>
                  <a:txBody>
                    <a:bodyPr/>
                    <a:lstStyle/>
                    <a:p>
                      <a:pPr marL="0" marR="0">
                        <a:lnSpc>
                          <a:spcPct val="107000"/>
                        </a:lnSpc>
                        <a:spcBef>
                          <a:spcPts val="0"/>
                        </a:spcBef>
                        <a:spcAft>
                          <a:spcPts val="0"/>
                        </a:spcAft>
                      </a:pPr>
                      <a:r>
                        <a:rPr lang="en-US" sz="1800" dirty="0">
                          <a:effectLst/>
                        </a:rPr>
                        <a:t>Photoionization Detector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CO</a:t>
                      </a:r>
                      <a:r>
                        <a:rPr lang="en-US" sz="1800" baseline="-250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Expensive, real-time, limited cost reactivity and interference, measure between mg/m</a:t>
                      </a:r>
                      <a:r>
                        <a:rPr lang="en-US" sz="1800" baseline="30000">
                          <a:effectLst/>
                        </a:rPr>
                        <a:t>3</a:t>
                      </a:r>
                      <a:r>
                        <a:rPr lang="en-US" sz="1800">
                          <a:effectLst/>
                        </a:rPr>
                        <a:t> to µg/m</a:t>
                      </a:r>
                      <a:r>
                        <a:rPr lang="en-US" sz="1800" baseline="300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Significant signal drift, need for frequent calibration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extLst>
                  <a:ext uri="{0D108BD9-81ED-4DB2-BD59-A6C34878D82A}">
                    <a16:rowId xmlns:a16="http://schemas.microsoft.com/office/drawing/2014/main" val="2869014390"/>
                  </a:ext>
                </a:extLst>
              </a:tr>
              <a:tr h="1184199">
                <a:tc>
                  <a:txBody>
                    <a:bodyPr/>
                    <a:lstStyle/>
                    <a:p>
                      <a:pPr marL="0" marR="0">
                        <a:lnSpc>
                          <a:spcPct val="107000"/>
                        </a:lnSpc>
                        <a:spcBef>
                          <a:spcPts val="0"/>
                        </a:spcBef>
                        <a:spcAft>
                          <a:spcPts val="0"/>
                        </a:spcAft>
                      </a:pPr>
                      <a:r>
                        <a:rPr lang="en-US" sz="1800">
                          <a:effectLst/>
                        </a:rPr>
                        <a:t>Optical Particle Detector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(Particle Matter) </a:t>
                      </a:r>
                    </a:p>
                    <a:p>
                      <a:pPr marL="0" marR="0">
                        <a:lnSpc>
                          <a:spcPct val="107000"/>
                        </a:lnSpc>
                        <a:spcBef>
                          <a:spcPts val="0"/>
                        </a:spcBef>
                        <a:spcAft>
                          <a:spcPts val="0"/>
                        </a:spcAft>
                      </a:pPr>
                      <a:r>
                        <a:rPr lang="en-US" sz="1800">
                          <a:effectLst/>
                        </a:rPr>
                        <a:t>PM</a:t>
                      </a:r>
                      <a:r>
                        <a:rPr lang="en-US" sz="1800" baseline="-25000">
                          <a:effectLst/>
                        </a:rPr>
                        <a:t>1</a:t>
                      </a:r>
                      <a:r>
                        <a:rPr lang="en-US" sz="1800">
                          <a:effectLst/>
                        </a:rPr>
                        <a:t>, PM</a:t>
                      </a:r>
                      <a:r>
                        <a:rPr lang="en-US" sz="1800" baseline="-25000">
                          <a:effectLst/>
                        </a:rPr>
                        <a:t>2.5</a:t>
                      </a:r>
                      <a:r>
                        <a:rPr lang="en-US" sz="1800">
                          <a:effectLst/>
                        </a:rPr>
                        <a:t>, PM</a:t>
                      </a:r>
                      <a:r>
                        <a:rPr lang="en-US" sz="1800" baseline="-25000">
                          <a:effectLst/>
                        </a:rPr>
                        <a:t>10</a:t>
                      </a:r>
                      <a:endParaRPr lang="en-US" sz="1800">
                        <a:effectLst/>
                      </a:endParaRPr>
                    </a:p>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Small, inexpensive, commercially available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Must use models to calibrate and measure particle mass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extLst>
                  <a:ext uri="{0D108BD9-81ED-4DB2-BD59-A6C34878D82A}">
                    <a16:rowId xmlns:a16="http://schemas.microsoft.com/office/drawing/2014/main" val="1820380785"/>
                  </a:ext>
                </a:extLst>
              </a:tr>
              <a:tr h="499304">
                <a:tc>
                  <a:txBody>
                    <a:bodyPr/>
                    <a:lstStyle/>
                    <a:p>
                      <a:pPr marL="0" marR="0">
                        <a:lnSpc>
                          <a:spcPct val="107000"/>
                        </a:lnSpc>
                        <a:spcBef>
                          <a:spcPts val="0"/>
                        </a:spcBef>
                        <a:spcAft>
                          <a:spcPts val="0"/>
                        </a:spcAft>
                      </a:pPr>
                      <a:r>
                        <a:rPr lang="en-US" sz="1800">
                          <a:effectLst/>
                        </a:rPr>
                        <a:t>Optical Sensor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a:effectLst/>
                        </a:rPr>
                        <a:t>CO, CO</a:t>
                      </a:r>
                      <a:r>
                        <a:rPr lang="en-US" sz="1800" baseline="-250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dirty="0">
                          <a:effectLst/>
                        </a:rPr>
                        <a:t>Compact, stable to changing humidity and temperature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tc>
                  <a:txBody>
                    <a:bodyPr/>
                    <a:lstStyle/>
                    <a:p>
                      <a:pPr marL="0" marR="0">
                        <a:lnSpc>
                          <a:spcPct val="107000"/>
                        </a:lnSpc>
                        <a:spcBef>
                          <a:spcPts val="0"/>
                        </a:spcBef>
                        <a:spcAft>
                          <a:spcPts val="0"/>
                        </a:spcAft>
                      </a:pPr>
                      <a:r>
                        <a:rPr lang="en-US" sz="1800" dirty="0">
                          <a:effectLst/>
                        </a:rPr>
                        <a:t>Sensitive, must be calibrated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035" marR="55035" marT="0" marB="0"/>
                </a:tc>
                <a:extLst>
                  <a:ext uri="{0D108BD9-81ED-4DB2-BD59-A6C34878D82A}">
                    <a16:rowId xmlns:a16="http://schemas.microsoft.com/office/drawing/2014/main" val="1956107309"/>
                  </a:ext>
                </a:extLst>
              </a:tr>
            </a:tbl>
          </a:graphicData>
        </a:graphic>
      </p:graphicFrame>
      <p:pic>
        <p:nvPicPr>
          <p:cNvPr id="14" name="Picture 13">
            <a:extLst>
              <a:ext uri="{FF2B5EF4-FFF2-40B4-BE49-F238E27FC236}">
                <a16:creationId xmlns:a16="http://schemas.microsoft.com/office/drawing/2014/main" id="{631AF028-D5B7-4217-B2FF-0A20BDD488F4}"/>
              </a:ext>
            </a:extLst>
          </p:cNvPr>
          <p:cNvPicPr>
            <a:picLocks noChangeAspect="1"/>
          </p:cNvPicPr>
          <p:nvPr/>
        </p:nvPicPr>
        <p:blipFill>
          <a:blip r:embed="rId3"/>
          <a:stretch>
            <a:fillRect/>
          </a:stretch>
        </p:blipFill>
        <p:spPr>
          <a:xfrm>
            <a:off x="649112" y="1738001"/>
            <a:ext cx="1536255" cy="697704"/>
          </a:xfrm>
          <a:prstGeom prst="rect">
            <a:avLst/>
          </a:prstGeom>
        </p:spPr>
      </p:pic>
      <p:pic>
        <p:nvPicPr>
          <p:cNvPr id="15" name="Picture 14">
            <a:extLst>
              <a:ext uri="{FF2B5EF4-FFF2-40B4-BE49-F238E27FC236}">
                <a16:creationId xmlns:a16="http://schemas.microsoft.com/office/drawing/2014/main" id="{C825C6E5-7D0A-4188-B109-78712BA32D49}"/>
              </a:ext>
            </a:extLst>
          </p:cNvPr>
          <p:cNvPicPr>
            <a:picLocks noChangeAspect="1"/>
          </p:cNvPicPr>
          <p:nvPr/>
        </p:nvPicPr>
        <p:blipFill>
          <a:blip r:embed="rId4"/>
          <a:stretch>
            <a:fillRect/>
          </a:stretch>
        </p:blipFill>
        <p:spPr>
          <a:xfrm>
            <a:off x="636770" y="2864582"/>
            <a:ext cx="1564264" cy="704007"/>
          </a:xfrm>
          <a:prstGeom prst="rect">
            <a:avLst/>
          </a:prstGeom>
        </p:spPr>
      </p:pic>
      <p:pic>
        <p:nvPicPr>
          <p:cNvPr id="17" name="Content Placeholder 4">
            <a:extLst>
              <a:ext uri="{FF2B5EF4-FFF2-40B4-BE49-F238E27FC236}">
                <a16:creationId xmlns:a16="http://schemas.microsoft.com/office/drawing/2014/main" id="{D396287A-0EF6-4367-A19F-4D352E87ABE7}"/>
              </a:ext>
            </a:extLst>
          </p:cNvPr>
          <p:cNvPicPr>
            <a:picLocks noGrp="1" noChangeAspect="1"/>
          </p:cNvPicPr>
          <p:nvPr>
            <p:ph idx="1"/>
          </p:nvPr>
        </p:nvPicPr>
        <p:blipFill>
          <a:blip r:embed="rId5"/>
          <a:stretch>
            <a:fillRect/>
          </a:stretch>
        </p:blipFill>
        <p:spPr>
          <a:xfrm>
            <a:off x="639270" y="4181724"/>
            <a:ext cx="1561763" cy="743344"/>
          </a:xfrm>
          <a:prstGeom prst="rect">
            <a:avLst/>
          </a:prstGeom>
        </p:spPr>
      </p:pic>
      <p:pic>
        <p:nvPicPr>
          <p:cNvPr id="18" name="Picture 17">
            <a:extLst>
              <a:ext uri="{FF2B5EF4-FFF2-40B4-BE49-F238E27FC236}">
                <a16:creationId xmlns:a16="http://schemas.microsoft.com/office/drawing/2014/main" id="{2EB228C0-E3F8-4FF1-BA2A-A05DDAD1442C}"/>
              </a:ext>
            </a:extLst>
          </p:cNvPr>
          <p:cNvPicPr>
            <a:picLocks noChangeAspect="1"/>
          </p:cNvPicPr>
          <p:nvPr/>
        </p:nvPicPr>
        <p:blipFill>
          <a:blip r:embed="rId6"/>
          <a:stretch>
            <a:fillRect/>
          </a:stretch>
        </p:blipFill>
        <p:spPr>
          <a:xfrm>
            <a:off x="676769" y="5445940"/>
            <a:ext cx="1549545" cy="668580"/>
          </a:xfrm>
          <a:prstGeom prst="rect">
            <a:avLst/>
          </a:prstGeom>
        </p:spPr>
      </p:pic>
      <p:sp>
        <p:nvSpPr>
          <p:cNvPr id="2" name="Rectangle 1">
            <a:extLst>
              <a:ext uri="{FF2B5EF4-FFF2-40B4-BE49-F238E27FC236}">
                <a16:creationId xmlns:a16="http://schemas.microsoft.com/office/drawing/2014/main" id="{151A9765-F930-4142-A567-76CF8DFA8EFC}"/>
              </a:ext>
            </a:extLst>
          </p:cNvPr>
          <p:cNvSpPr/>
          <p:nvPr/>
        </p:nvSpPr>
        <p:spPr>
          <a:xfrm>
            <a:off x="7725238" y="6495984"/>
            <a:ext cx="3770648" cy="276999"/>
          </a:xfrm>
          <a:prstGeom prst="rect">
            <a:avLst/>
          </a:prstGeom>
        </p:spPr>
        <p:txBody>
          <a:bodyPr wrap="none">
            <a:spAutoFit/>
          </a:bodyPr>
          <a:lstStyle/>
          <a:p>
            <a:r>
              <a:rPr lang="en-US" sz="1200" b="1" dirty="0"/>
              <a:t>Source: European Commission, 2018, </a:t>
            </a:r>
            <a:r>
              <a:rPr lang="en-US" sz="1200" b="1" dirty="0">
                <a:latin typeface="Calibri" panose="020F0502020204030204" pitchFamily="34" charset="0"/>
                <a:ea typeface="Calibri" panose="020F0502020204030204" pitchFamily="34" charset="0"/>
                <a:cs typeface="Times New Roman" panose="02020603050405020304" pitchFamily="18" charset="0"/>
              </a:rPr>
              <a:t>Snyder et al., 2013</a:t>
            </a:r>
            <a:endParaRPr lang="en-US" sz="1200" b="1" dirty="0"/>
          </a:p>
        </p:txBody>
      </p:sp>
    </p:spTree>
    <p:extLst>
      <p:ext uri="{BB962C8B-B14F-4D97-AF65-F5344CB8AC3E}">
        <p14:creationId xmlns:p14="http://schemas.microsoft.com/office/powerpoint/2010/main" val="403092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Calibration</a:t>
            </a:r>
          </a:p>
        </p:txBody>
      </p:sp>
      <p:sp>
        <p:nvSpPr>
          <p:cNvPr id="11" name="Content Placeholder 1">
            <a:extLst>
              <a:ext uri="{FF2B5EF4-FFF2-40B4-BE49-F238E27FC236}">
                <a16:creationId xmlns:a16="http://schemas.microsoft.com/office/drawing/2014/main" id="{DBF0179C-E66B-42F6-BBB6-4B9E47CCD1B8}"/>
              </a:ext>
            </a:extLst>
          </p:cNvPr>
          <p:cNvSpPr>
            <a:spLocks noGrp="1"/>
          </p:cNvSpPr>
          <p:nvPr>
            <p:ph idx="1"/>
          </p:nvPr>
        </p:nvSpPr>
        <p:spPr>
          <a:xfrm>
            <a:off x="96743" y="1431471"/>
            <a:ext cx="11919929" cy="4771129"/>
          </a:xfrm>
        </p:spPr>
        <p:txBody>
          <a:bodyPr>
            <a:normAutofit/>
          </a:bodyPr>
          <a:lstStyle/>
          <a:p>
            <a:pPr marL="685800" lvl="2">
              <a:spcBef>
                <a:spcPts val="1000"/>
              </a:spcBef>
              <a:defRPr/>
            </a:pPr>
            <a:r>
              <a:rPr lang="en-US" dirty="0"/>
              <a:t>Key component to ensure satisfactory performance of LCS is the calibration process</a:t>
            </a:r>
          </a:p>
          <a:p>
            <a:pPr marL="685800" lvl="2">
              <a:spcBef>
                <a:spcPts val="1000"/>
              </a:spcBef>
              <a:defRPr/>
            </a:pPr>
            <a:r>
              <a:rPr lang="en-US" dirty="0"/>
              <a:t>Ambient monitoring stations have several protocols in place to calibrate and validate the outputs at regular intervals</a:t>
            </a:r>
          </a:p>
          <a:p>
            <a:pPr marL="685800" lvl="2">
              <a:spcBef>
                <a:spcPts val="1000"/>
              </a:spcBef>
              <a:defRPr/>
            </a:pPr>
            <a:r>
              <a:rPr lang="en-US" dirty="0"/>
              <a:t>Unlike ambient monitors, LCS do not have standardized protocols to calibrate them</a:t>
            </a:r>
          </a:p>
          <a:p>
            <a:pPr marL="685800" lvl="2">
              <a:spcBef>
                <a:spcPts val="1000"/>
              </a:spcBef>
              <a:defRPr/>
            </a:pPr>
            <a:r>
              <a:rPr lang="en-US" dirty="0"/>
              <a:t>EPA recommends three options to calibrate these sensors (Williams et al., 2013)</a:t>
            </a:r>
          </a:p>
          <a:p>
            <a:pPr marL="1143000" lvl="3">
              <a:spcBef>
                <a:spcPts val="1000"/>
              </a:spcBef>
              <a:defRPr/>
            </a:pPr>
            <a:r>
              <a:rPr lang="en-US" dirty="0"/>
              <a:t>Option 1: employing the telemetry of local and federal air monitoring platforms to perform single-point calibration over wireless connections by syncing LCS with federal reference ambient monitors</a:t>
            </a:r>
          </a:p>
          <a:p>
            <a:pPr marL="1143000" lvl="3">
              <a:spcBef>
                <a:spcPts val="1000"/>
              </a:spcBef>
              <a:defRPr/>
            </a:pPr>
            <a:r>
              <a:rPr lang="en-US" dirty="0"/>
              <a:t>Option 2: developing LCS calibration kits for sale and distribution by the sensor developers. This would lead to direct calibration between lab tests and users</a:t>
            </a:r>
          </a:p>
          <a:p>
            <a:pPr marL="1143000" lvl="3">
              <a:spcBef>
                <a:spcPts val="1000"/>
              </a:spcBef>
              <a:defRPr/>
            </a:pPr>
            <a:r>
              <a:rPr lang="en-US" dirty="0"/>
              <a:t>Option 3: is one of most commonly used current technique that consists of a process of collocation wherein the LCS would be placed next to an ambient monitor to find bias trends</a:t>
            </a:r>
          </a:p>
          <a:p>
            <a:pPr marL="685800" lvl="2">
              <a:spcBef>
                <a:spcPts val="1000"/>
              </a:spcBef>
              <a:defRPr/>
            </a:pPr>
            <a:r>
              <a:rPr lang="en-US" dirty="0"/>
              <a:t>Emerging methods of calibration in recent studies to address issues related to meteorological parameters </a:t>
            </a:r>
          </a:p>
          <a:p>
            <a:pPr marL="1143000" lvl="3">
              <a:spcBef>
                <a:spcPts val="1000"/>
              </a:spcBef>
              <a:defRPr/>
            </a:pPr>
            <a:r>
              <a:rPr lang="en-US" dirty="0"/>
              <a:t>Machine learning (Castell et al., 2017) and multivariate regression techniques (</a:t>
            </a:r>
            <a:r>
              <a:rPr lang="en-US" dirty="0" err="1"/>
              <a:t>Spinelle</a:t>
            </a:r>
            <a:r>
              <a:rPr lang="en-US" dirty="0"/>
              <a:t> et al., 2015)</a:t>
            </a:r>
          </a:p>
        </p:txBody>
      </p:sp>
    </p:spTree>
    <p:extLst>
      <p:ext uri="{BB962C8B-B14F-4D97-AF65-F5344CB8AC3E}">
        <p14:creationId xmlns:p14="http://schemas.microsoft.com/office/powerpoint/2010/main" val="129044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Validation</a:t>
            </a:r>
          </a:p>
        </p:txBody>
      </p:sp>
      <p:sp>
        <p:nvSpPr>
          <p:cNvPr id="11" name="Content Placeholder 1">
            <a:extLst>
              <a:ext uri="{FF2B5EF4-FFF2-40B4-BE49-F238E27FC236}">
                <a16:creationId xmlns:a16="http://schemas.microsoft.com/office/drawing/2014/main" id="{DBF0179C-E66B-42F6-BBB6-4B9E47CCD1B8}"/>
              </a:ext>
            </a:extLst>
          </p:cNvPr>
          <p:cNvSpPr>
            <a:spLocks noGrp="1"/>
          </p:cNvSpPr>
          <p:nvPr>
            <p:ph idx="1"/>
          </p:nvPr>
        </p:nvSpPr>
        <p:spPr>
          <a:xfrm>
            <a:off x="96743" y="1431471"/>
            <a:ext cx="4402429" cy="4771129"/>
          </a:xfrm>
        </p:spPr>
        <p:txBody>
          <a:bodyPr>
            <a:normAutofit lnSpcReduction="10000"/>
          </a:bodyPr>
          <a:lstStyle/>
          <a:p>
            <a:pPr marL="685800" lvl="2">
              <a:spcBef>
                <a:spcPts val="1000"/>
              </a:spcBef>
              <a:defRPr/>
            </a:pPr>
            <a:r>
              <a:rPr lang="en-US" dirty="0"/>
              <a:t>Guidelines have been established by the United States, Europe and Chinese regulatory governments on the validation metrics of the LCS</a:t>
            </a:r>
          </a:p>
          <a:p>
            <a:pPr marL="685800" lvl="2">
              <a:spcBef>
                <a:spcPts val="1000"/>
              </a:spcBef>
              <a:defRPr/>
            </a:pPr>
            <a:r>
              <a:rPr lang="en-US" dirty="0"/>
              <a:t>These metrics are quantified in form of R</a:t>
            </a:r>
            <a:r>
              <a:rPr lang="en-US" baseline="30000" dirty="0"/>
              <a:t>2</a:t>
            </a:r>
            <a:r>
              <a:rPr lang="en-US" dirty="0"/>
              <a:t> or coefficient of determination to help in evaluating the effectiveness of the calibration techniques</a:t>
            </a:r>
          </a:p>
          <a:p>
            <a:pPr marL="685800" lvl="2">
              <a:spcBef>
                <a:spcPts val="1000"/>
              </a:spcBef>
              <a:defRPr/>
            </a:pPr>
            <a:r>
              <a:rPr lang="en-US" dirty="0"/>
              <a:t>In more recent studies, other metrics such as mean bias, mean gross error, normalized mean bias, normalized mean gross error, correlation coefficient, and root mean square error have been used for validation (Schneider et al., 2017)</a:t>
            </a:r>
          </a:p>
        </p:txBody>
      </p:sp>
      <p:pic>
        <p:nvPicPr>
          <p:cNvPr id="4" name="Picture 3">
            <a:extLst>
              <a:ext uri="{FF2B5EF4-FFF2-40B4-BE49-F238E27FC236}">
                <a16:creationId xmlns:a16="http://schemas.microsoft.com/office/drawing/2014/main" id="{5C682B40-6257-4E67-989A-9FF6388BB4DA}"/>
              </a:ext>
            </a:extLst>
          </p:cNvPr>
          <p:cNvPicPr/>
          <p:nvPr/>
        </p:nvPicPr>
        <p:blipFill rotWithShape="1">
          <a:blip r:embed="rId3">
            <a:extLst>
              <a:ext uri="{28A0092B-C50C-407E-A947-70E740481C1C}">
                <a14:useLocalDpi xmlns:a14="http://schemas.microsoft.com/office/drawing/2010/main" val="0"/>
              </a:ext>
            </a:extLst>
          </a:blip>
          <a:srcRect t="6689"/>
          <a:stretch/>
        </p:blipFill>
        <p:spPr bwMode="auto">
          <a:xfrm>
            <a:off x="5235546" y="178024"/>
            <a:ext cx="5761529" cy="6546457"/>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20642F2-23DE-41FF-B26A-9A877FF3896B}"/>
              </a:ext>
            </a:extLst>
          </p:cNvPr>
          <p:cNvSpPr txBox="1"/>
          <p:nvPr/>
        </p:nvSpPr>
        <p:spPr>
          <a:xfrm>
            <a:off x="2508533" y="6412069"/>
            <a:ext cx="6890380" cy="369332"/>
          </a:xfrm>
          <a:prstGeom prst="rect">
            <a:avLst/>
          </a:prstGeom>
          <a:noFill/>
        </p:spPr>
        <p:txBody>
          <a:bodyPr wrap="square">
            <a:spAutoFit/>
          </a:bodyPr>
          <a:lstStyle/>
          <a:p>
            <a:pPr>
              <a:defRPr/>
            </a:pPr>
            <a:r>
              <a:rPr lang="en-US" b="1" i="1" dirty="0">
                <a:latin typeface="+mj-lt"/>
              </a:rPr>
              <a:t>Source: Williams et al., 2018</a:t>
            </a:r>
          </a:p>
        </p:txBody>
      </p:sp>
    </p:spTree>
    <p:extLst>
      <p:ext uri="{BB962C8B-B14F-4D97-AF65-F5344CB8AC3E}">
        <p14:creationId xmlns:p14="http://schemas.microsoft.com/office/powerpoint/2010/main" val="29482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Types of Low-cost Sensors</a:t>
            </a:r>
          </a:p>
        </p:txBody>
      </p:sp>
      <p:graphicFrame>
        <p:nvGraphicFramePr>
          <p:cNvPr id="2" name="Table 1">
            <a:extLst>
              <a:ext uri="{FF2B5EF4-FFF2-40B4-BE49-F238E27FC236}">
                <a16:creationId xmlns:a16="http://schemas.microsoft.com/office/drawing/2014/main" id="{ECBBF24A-5441-4BE3-A631-AD11848C5EB9}"/>
              </a:ext>
            </a:extLst>
          </p:cNvPr>
          <p:cNvGraphicFramePr>
            <a:graphicFrameLocks noGrp="1"/>
          </p:cNvGraphicFramePr>
          <p:nvPr>
            <p:extLst>
              <p:ext uri="{D42A27DB-BD31-4B8C-83A1-F6EECF244321}">
                <p14:modId xmlns:p14="http://schemas.microsoft.com/office/powerpoint/2010/main" val="3918389252"/>
              </p:ext>
            </p:extLst>
          </p:nvPr>
        </p:nvGraphicFramePr>
        <p:xfrm>
          <a:off x="741095" y="1674814"/>
          <a:ext cx="10515601" cy="4759961"/>
        </p:xfrm>
        <a:graphic>
          <a:graphicData uri="http://schemas.openxmlformats.org/drawingml/2006/table">
            <a:tbl>
              <a:tblPr firstRow="1" firstCol="1" bandRow="1">
                <a:tableStyleId>{0660B408-B3CF-4A94-85FC-2B1E0A45F4A2}</a:tableStyleId>
              </a:tblPr>
              <a:tblGrid>
                <a:gridCol w="2027408">
                  <a:extLst>
                    <a:ext uri="{9D8B030D-6E8A-4147-A177-3AD203B41FA5}">
                      <a16:colId xmlns:a16="http://schemas.microsoft.com/office/drawing/2014/main" val="869975556"/>
                    </a:ext>
                  </a:extLst>
                </a:gridCol>
                <a:gridCol w="1484803">
                  <a:extLst>
                    <a:ext uri="{9D8B030D-6E8A-4147-A177-3AD203B41FA5}">
                      <a16:colId xmlns:a16="http://schemas.microsoft.com/office/drawing/2014/main" val="2737414403"/>
                    </a:ext>
                  </a:extLst>
                </a:gridCol>
                <a:gridCol w="1453256">
                  <a:extLst>
                    <a:ext uri="{9D8B030D-6E8A-4147-A177-3AD203B41FA5}">
                      <a16:colId xmlns:a16="http://schemas.microsoft.com/office/drawing/2014/main" val="2434069983"/>
                    </a:ext>
                  </a:extLst>
                </a:gridCol>
                <a:gridCol w="2147286">
                  <a:extLst>
                    <a:ext uri="{9D8B030D-6E8A-4147-A177-3AD203B41FA5}">
                      <a16:colId xmlns:a16="http://schemas.microsoft.com/office/drawing/2014/main" val="1771239102"/>
                    </a:ext>
                  </a:extLst>
                </a:gridCol>
                <a:gridCol w="2260854">
                  <a:extLst>
                    <a:ext uri="{9D8B030D-6E8A-4147-A177-3AD203B41FA5}">
                      <a16:colId xmlns:a16="http://schemas.microsoft.com/office/drawing/2014/main" val="203617554"/>
                    </a:ext>
                  </a:extLst>
                </a:gridCol>
                <a:gridCol w="1141994">
                  <a:extLst>
                    <a:ext uri="{9D8B030D-6E8A-4147-A177-3AD203B41FA5}">
                      <a16:colId xmlns:a16="http://schemas.microsoft.com/office/drawing/2014/main" val="838222737"/>
                    </a:ext>
                  </a:extLst>
                </a:gridCol>
              </a:tblGrid>
              <a:tr h="179133">
                <a:tc>
                  <a:txBody>
                    <a:bodyPr/>
                    <a:lstStyle/>
                    <a:p>
                      <a:pPr marL="0" marR="0" algn="l">
                        <a:lnSpc>
                          <a:spcPct val="107000"/>
                        </a:lnSpc>
                        <a:spcBef>
                          <a:spcPts val="0"/>
                        </a:spcBef>
                        <a:spcAft>
                          <a:spcPts val="0"/>
                        </a:spcAft>
                      </a:pPr>
                      <a:r>
                        <a:rPr lang="en-US" sz="1600">
                          <a:effectLst/>
                        </a:rPr>
                        <a:t>Sensor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Pollutant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Mean R</a:t>
                      </a:r>
                      <a:r>
                        <a:rPr lang="en-US" sz="1600" baseline="300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Measurement Range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Paper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Cost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3299703192"/>
                  </a:ext>
                </a:extLst>
              </a:tr>
              <a:tr h="179133">
                <a:tc>
                  <a:txBody>
                    <a:bodyPr/>
                    <a:lstStyle/>
                    <a:p>
                      <a:pPr marL="0" marR="0" algn="l">
                        <a:lnSpc>
                          <a:spcPct val="107000"/>
                        </a:lnSpc>
                        <a:spcBef>
                          <a:spcPts val="0"/>
                        </a:spcBef>
                        <a:spcAft>
                          <a:spcPts val="0"/>
                        </a:spcAft>
                      </a:pPr>
                      <a:r>
                        <a:rPr lang="en-US" sz="1600">
                          <a:effectLst/>
                        </a:rPr>
                        <a:t>AirNut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PM</a:t>
                      </a:r>
                      <a:r>
                        <a:rPr lang="en-US" sz="1600" baseline="-250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(Karagulian et al.,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149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4004281959"/>
                  </a:ext>
                </a:extLst>
              </a:tr>
              <a:tr h="179133">
                <a:tc>
                  <a:txBody>
                    <a:bodyPr/>
                    <a:lstStyle/>
                    <a:p>
                      <a:pPr marL="0" marR="0" algn="l">
                        <a:lnSpc>
                          <a:spcPct val="107000"/>
                        </a:lnSpc>
                        <a:spcBef>
                          <a:spcPts val="0"/>
                        </a:spcBef>
                        <a:spcAft>
                          <a:spcPts val="0"/>
                        </a:spcAft>
                      </a:pPr>
                      <a:r>
                        <a:rPr lang="en-US" sz="1600">
                          <a:effectLst/>
                        </a:rPr>
                        <a:t>Aeroqual Series 500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NO</a:t>
                      </a:r>
                      <a:r>
                        <a:rPr lang="en-US" sz="1600" baseline="-250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(Karagulian et al.,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198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1294418933"/>
                  </a:ext>
                </a:extLst>
              </a:tr>
              <a:tr h="179133">
                <a:tc>
                  <a:txBody>
                    <a:bodyPr/>
                    <a:lstStyle/>
                    <a:p>
                      <a:pPr marL="0" marR="0" algn="l">
                        <a:lnSpc>
                          <a:spcPct val="107000"/>
                        </a:lnSpc>
                        <a:spcBef>
                          <a:spcPts val="0"/>
                        </a:spcBef>
                        <a:spcAft>
                          <a:spcPts val="0"/>
                        </a:spcAft>
                      </a:pPr>
                      <a:r>
                        <a:rPr lang="en-US" sz="1600">
                          <a:effectLst/>
                        </a:rPr>
                        <a:t>AirSensEur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O</a:t>
                      </a:r>
                      <a:r>
                        <a:rPr lang="en-US" sz="1600" baseline="-250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(Karagulian et al.,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1800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3953498288"/>
                  </a:ext>
                </a:extLst>
              </a:tr>
              <a:tr h="179133">
                <a:tc>
                  <a:txBody>
                    <a:bodyPr/>
                    <a:lstStyle/>
                    <a:p>
                      <a:pPr marL="0" marR="0" algn="l">
                        <a:lnSpc>
                          <a:spcPct val="107000"/>
                        </a:lnSpc>
                        <a:spcBef>
                          <a:spcPts val="0"/>
                        </a:spcBef>
                        <a:spcAft>
                          <a:spcPts val="0"/>
                        </a:spcAft>
                      </a:pPr>
                      <a:r>
                        <a:rPr lang="en-US" sz="1600">
                          <a:effectLst/>
                        </a:rPr>
                        <a:t>AIRWino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PM</a:t>
                      </a:r>
                      <a:r>
                        <a:rPr lang="en-US" sz="1600" baseline="-250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(Karagulian et al.,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1300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3249691795"/>
                  </a:ext>
                </a:extLst>
              </a:tr>
              <a:tr h="179133">
                <a:tc>
                  <a:txBody>
                    <a:bodyPr/>
                    <a:lstStyle/>
                    <a:p>
                      <a:pPr marL="0" marR="0" algn="l">
                        <a:lnSpc>
                          <a:spcPct val="107000"/>
                        </a:lnSpc>
                        <a:spcBef>
                          <a:spcPts val="0"/>
                        </a:spcBef>
                        <a:spcAft>
                          <a:spcPts val="0"/>
                        </a:spcAft>
                      </a:pPr>
                      <a:r>
                        <a:rPr lang="en-US" sz="1600">
                          <a:effectLst/>
                        </a:rPr>
                        <a:t>AirBeam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PM</a:t>
                      </a:r>
                      <a:r>
                        <a:rPr lang="en-US" sz="1600" baseline="-250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Up to 400 µg/m</a:t>
                      </a:r>
                      <a:r>
                        <a:rPr lang="en-US" sz="1600" baseline="300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(Mukherjee et al.,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1104121691"/>
                  </a:ext>
                </a:extLst>
              </a:tr>
              <a:tr h="179133">
                <a:tc>
                  <a:txBody>
                    <a:bodyPr/>
                    <a:lstStyle/>
                    <a:p>
                      <a:pPr marL="0" marR="0" algn="l">
                        <a:lnSpc>
                          <a:spcPct val="107000"/>
                        </a:lnSpc>
                        <a:spcBef>
                          <a:spcPts val="0"/>
                        </a:spcBef>
                        <a:spcAft>
                          <a:spcPts val="0"/>
                        </a:spcAft>
                      </a:pPr>
                      <a:r>
                        <a:rPr lang="en-US" sz="1600">
                          <a:effectLst/>
                        </a:rPr>
                        <a:t>Met One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PM</a:t>
                      </a:r>
                      <a:r>
                        <a:rPr lang="en-US" sz="1600" baseline="-250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dirty="0">
                          <a:effectLst/>
                        </a:rPr>
                        <a:t>0.77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 to 1000 µg/m</a:t>
                      </a:r>
                      <a:r>
                        <a:rPr lang="en-US" sz="1600" baseline="300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(Williams et al., 2014)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5500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1848611626"/>
                  </a:ext>
                </a:extLst>
              </a:tr>
              <a:tr h="179133">
                <a:tc>
                  <a:txBody>
                    <a:bodyPr/>
                    <a:lstStyle/>
                    <a:p>
                      <a:pPr marL="0" marR="0" algn="l">
                        <a:lnSpc>
                          <a:spcPct val="107000"/>
                        </a:lnSpc>
                        <a:spcBef>
                          <a:spcPts val="0"/>
                        </a:spcBef>
                        <a:spcAft>
                          <a:spcPts val="0"/>
                        </a:spcAft>
                      </a:pPr>
                      <a:r>
                        <a:rPr lang="en-US" sz="1600">
                          <a:effectLst/>
                        </a:rPr>
                        <a:t>RTI MicroPEM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PM</a:t>
                      </a:r>
                      <a:r>
                        <a:rPr lang="en-US" sz="1600" baseline="-250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1 mg/m</a:t>
                      </a:r>
                      <a:r>
                        <a:rPr lang="en-US" sz="1600" baseline="30000">
                          <a:effectLst/>
                        </a:rPr>
                        <a:t>3</a:t>
                      </a:r>
                      <a:r>
                        <a:rPr lang="en-US" sz="1600">
                          <a:effectLst/>
                        </a:rPr>
                        <a:t> to 10,000 mg/m</a:t>
                      </a:r>
                      <a:r>
                        <a:rPr lang="en-US" sz="1600" baseline="300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(Williams et al., 2014)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2000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1297809799"/>
                  </a:ext>
                </a:extLst>
              </a:tr>
              <a:tr h="179133">
                <a:tc>
                  <a:txBody>
                    <a:bodyPr/>
                    <a:lstStyle/>
                    <a:p>
                      <a:pPr marL="0" marR="0" algn="l">
                        <a:lnSpc>
                          <a:spcPct val="107000"/>
                        </a:lnSpc>
                        <a:spcBef>
                          <a:spcPts val="0"/>
                        </a:spcBef>
                        <a:spcAft>
                          <a:spcPts val="0"/>
                        </a:spcAft>
                      </a:pPr>
                      <a:r>
                        <a:rPr lang="en-US" sz="1600">
                          <a:effectLst/>
                        </a:rPr>
                        <a:t>Alphasense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PM</a:t>
                      </a:r>
                      <a:r>
                        <a:rPr lang="en-US" sz="1600" baseline="-250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0.63 - 0.82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(District,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310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2270401301"/>
                  </a:ext>
                </a:extLst>
              </a:tr>
              <a:tr h="179133">
                <a:tc>
                  <a:txBody>
                    <a:bodyPr/>
                    <a:lstStyle/>
                    <a:p>
                      <a:pPr marL="0" marR="0" algn="l">
                        <a:lnSpc>
                          <a:spcPct val="107000"/>
                        </a:lnSpc>
                        <a:spcBef>
                          <a:spcPts val="0"/>
                        </a:spcBef>
                        <a:spcAft>
                          <a:spcPts val="0"/>
                        </a:spcAft>
                      </a:pPr>
                      <a:r>
                        <a:rPr lang="en-US" sz="1600">
                          <a:effectLst/>
                        </a:rPr>
                        <a:t>Alphasense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PM</a:t>
                      </a:r>
                      <a:r>
                        <a:rPr lang="en-US" sz="1600" baseline="-250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0.65 - 0.80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0.3 – 20 µg/m</a:t>
                      </a:r>
                      <a:r>
                        <a:rPr lang="en-US" sz="1600" baseline="300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(District,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310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1838831427"/>
                  </a:ext>
                </a:extLst>
              </a:tr>
              <a:tr h="179133">
                <a:tc>
                  <a:txBody>
                    <a:bodyPr/>
                    <a:lstStyle/>
                    <a:p>
                      <a:pPr marL="0" marR="0" algn="l">
                        <a:lnSpc>
                          <a:spcPct val="107000"/>
                        </a:lnSpc>
                        <a:spcBef>
                          <a:spcPts val="0"/>
                        </a:spcBef>
                        <a:spcAft>
                          <a:spcPts val="0"/>
                        </a:spcAft>
                      </a:pPr>
                      <a:r>
                        <a:rPr lang="en-US" sz="1600">
                          <a:effectLst/>
                        </a:rPr>
                        <a:t>Alphasense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PM</a:t>
                      </a:r>
                      <a:r>
                        <a:rPr lang="en-US" sz="1600" baseline="-250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0.45 - 0.57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(District,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310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976893325"/>
                  </a:ext>
                </a:extLst>
              </a:tr>
              <a:tr h="179133">
                <a:tc>
                  <a:txBody>
                    <a:bodyPr/>
                    <a:lstStyle/>
                    <a:p>
                      <a:pPr marL="0" marR="0" algn="l">
                        <a:lnSpc>
                          <a:spcPct val="107000"/>
                        </a:lnSpc>
                        <a:spcBef>
                          <a:spcPts val="0"/>
                        </a:spcBef>
                        <a:spcAft>
                          <a:spcPts val="0"/>
                        </a:spcAft>
                      </a:pPr>
                      <a:r>
                        <a:rPr lang="en-US" sz="1600">
                          <a:effectLst/>
                        </a:rPr>
                        <a:t>Atmotube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PM</a:t>
                      </a:r>
                      <a:r>
                        <a:rPr lang="en-US" sz="1600" baseline="-250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(District,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189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3374148397"/>
                  </a:ext>
                </a:extLst>
              </a:tr>
              <a:tr h="179133">
                <a:tc>
                  <a:txBody>
                    <a:bodyPr/>
                    <a:lstStyle/>
                    <a:p>
                      <a:pPr marL="0" marR="0" algn="l">
                        <a:lnSpc>
                          <a:spcPct val="107000"/>
                        </a:lnSpc>
                        <a:spcBef>
                          <a:spcPts val="0"/>
                        </a:spcBef>
                        <a:spcAft>
                          <a:spcPts val="0"/>
                        </a:spcAft>
                      </a:pPr>
                      <a:r>
                        <a:rPr lang="en-US" sz="1600">
                          <a:effectLst/>
                        </a:rPr>
                        <a:t>Spec Sensors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CO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0.84 - 0.90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(District,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3513471958"/>
                  </a:ext>
                </a:extLst>
              </a:tr>
              <a:tr h="179133">
                <a:tc>
                  <a:txBody>
                    <a:bodyPr/>
                    <a:lstStyle/>
                    <a:p>
                      <a:pPr marL="0" marR="0" algn="l">
                        <a:lnSpc>
                          <a:spcPct val="107000"/>
                        </a:lnSpc>
                        <a:spcBef>
                          <a:spcPts val="0"/>
                        </a:spcBef>
                        <a:spcAft>
                          <a:spcPts val="0"/>
                        </a:spcAft>
                      </a:pPr>
                      <a:r>
                        <a:rPr lang="en-US" sz="1600">
                          <a:effectLst/>
                        </a:rPr>
                        <a:t>Spec Sensors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NO</a:t>
                      </a:r>
                      <a:r>
                        <a:rPr lang="en-US" sz="1600" baseline="-250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0.00 - 0.16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(District,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170509698"/>
                  </a:ext>
                </a:extLst>
              </a:tr>
              <a:tr h="179133">
                <a:tc>
                  <a:txBody>
                    <a:bodyPr/>
                    <a:lstStyle/>
                    <a:p>
                      <a:pPr marL="0" marR="0" algn="l">
                        <a:lnSpc>
                          <a:spcPct val="107000"/>
                        </a:lnSpc>
                        <a:spcBef>
                          <a:spcPts val="0"/>
                        </a:spcBef>
                        <a:spcAft>
                          <a:spcPts val="0"/>
                        </a:spcAft>
                      </a:pPr>
                      <a:r>
                        <a:rPr lang="en-US" sz="1600">
                          <a:effectLst/>
                        </a:rPr>
                        <a:t>Spec Sensors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O</a:t>
                      </a:r>
                      <a:r>
                        <a:rPr lang="en-US" sz="1600" baseline="-250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0.00 - 0.24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(District,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1178537646"/>
                  </a:ext>
                </a:extLst>
              </a:tr>
              <a:tr h="179133">
                <a:tc>
                  <a:txBody>
                    <a:bodyPr/>
                    <a:lstStyle/>
                    <a:p>
                      <a:pPr marL="0" marR="0" algn="l">
                        <a:lnSpc>
                          <a:spcPct val="107000"/>
                        </a:lnSpc>
                        <a:spcBef>
                          <a:spcPts val="0"/>
                        </a:spcBef>
                        <a:spcAft>
                          <a:spcPts val="0"/>
                        </a:spcAft>
                      </a:pPr>
                      <a:r>
                        <a:rPr lang="en-US" sz="1600">
                          <a:effectLst/>
                        </a:rPr>
                        <a:t>Dylos 1100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500 nm and above 2.5 µg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(Challenge &amp; Full, 2020)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a:effectLst/>
                        </a:rPr>
                        <a:t>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1655377189"/>
                  </a:ext>
                </a:extLst>
              </a:tr>
              <a:tr h="179133">
                <a:tc>
                  <a:txBody>
                    <a:bodyPr/>
                    <a:lstStyle/>
                    <a:p>
                      <a:pPr marL="0" marR="0" algn="l">
                        <a:lnSpc>
                          <a:spcPct val="107000"/>
                        </a:lnSpc>
                        <a:spcBef>
                          <a:spcPts val="0"/>
                        </a:spcBef>
                        <a:spcAft>
                          <a:spcPts val="0"/>
                        </a:spcAft>
                      </a:pPr>
                      <a:r>
                        <a:rPr lang="en-US" sz="1600" dirty="0">
                          <a:effectLst/>
                        </a:rPr>
                        <a:t>Aethalometer AE51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Black Carbon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0.79 – 0.94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0-1 mg BC/m</a:t>
                      </a:r>
                      <a:r>
                        <a:rPr lang="en-US" sz="1600" baseline="300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l">
                        <a:lnSpc>
                          <a:spcPct val="107000"/>
                        </a:lnSpc>
                        <a:spcBef>
                          <a:spcPts val="0"/>
                        </a:spcBef>
                        <a:spcAft>
                          <a:spcPts val="0"/>
                        </a:spcAft>
                      </a:pPr>
                      <a:r>
                        <a:rPr lang="en-US" sz="1600">
                          <a:effectLst/>
                        </a:rPr>
                        <a:t>(Challenge &amp; Full, 2020)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tc>
                  <a:txBody>
                    <a:bodyPr/>
                    <a:lstStyle/>
                    <a:p>
                      <a:pPr marL="0" marR="0" algn="ctr">
                        <a:lnSpc>
                          <a:spcPct val="107000"/>
                        </a:lnSpc>
                        <a:spcBef>
                          <a:spcPts val="0"/>
                        </a:spcBef>
                        <a:spcAft>
                          <a:spcPts val="0"/>
                        </a:spcAft>
                      </a:pPr>
                      <a:r>
                        <a:rPr lang="en-US" sz="1600" dirty="0">
                          <a:effectLst/>
                        </a:rPr>
                        <a:t>6000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006" marR="66006" marT="0" marB="0"/>
                </a:tc>
                <a:extLst>
                  <a:ext uri="{0D108BD9-81ED-4DB2-BD59-A6C34878D82A}">
                    <a16:rowId xmlns:a16="http://schemas.microsoft.com/office/drawing/2014/main" val="617749569"/>
                  </a:ext>
                </a:extLst>
              </a:tr>
            </a:tbl>
          </a:graphicData>
        </a:graphic>
      </p:graphicFrame>
      <p:sp>
        <p:nvSpPr>
          <p:cNvPr id="6" name="Rectangle 5">
            <a:extLst>
              <a:ext uri="{FF2B5EF4-FFF2-40B4-BE49-F238E27FC236}">
                <a16:creationId xmlns:a16="http://schemas.microsoft.com/office/drawing/2014/main" id="{EB1887DD-4F51-4AD3-A853-6F0B328E9C2A}"/>
              </a:ext>
            </a:extLst>
          </p:cNvPr>
          <p:cNvSpPr/>
          <p:nvPr/>
        </p:nvSpPr>
        <p:spPr>
          <a:xfrm>
            <a:off x="175327" y="1226294"/>
            <a:ext cx="8758280" cy="369332"/>
          </a:xfrm>
          <a:prstGeom prst="rect">
            <a:avLst/>
          </a:prstGeom>
        </p:spPr>
        <p:txBody>
          <a:bodyPr wrap="square">
            <a:spAutoFit/>
          </a:bodyPr>
          <a:lstStyle/>
          <a:p>
            <a:pPr marL="685800" lvl="2">
              <a:spcBef>
                <a:spcPts val="1000"/>
              </a:spcBef>
              <a:defRPr/>
            </a:pPr>
            <a:r>
              <a:rPr lang="en-US" dirty="0"/>
              <a:t>Table lists some of the LCS currently used in research studies</a:t>
            </a:r>
          </a:p>
        </p:txBody>
      </p:sp>
    </p:spTree>
    <p:extLst>
      <p:ext uri="{BB962C8B-B14F-4D97-AF65-F5344CB8AC3E}">
        <p14:creationId xmlns:p14="http://schemas.microsoft.com/office/powerpoint/2010/main" val="1590077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Low-cost Sensors in Motion</a:t>
            </a:r>
          </a:p>
        </p:txBody>
      </p:sp>
      <p:pic>
        <p:nvPicPr>
          <p:cNvPr id="4" name="Content Placeholder 3">
            <a:extLst>
              <a:ext uri="{FF2B5EF4-FFF2-40B4-BE49-F238E27FC236}">
                <a16:creationId xmlns:a16="http://schemas.microsoft.com/office/drawing/2014/main" id="{5CD0C5F2-1B48-4C11-A43F-88C1BE8746D6}"/>
              </a:ext>
            </a:extLst>
          </p:cNvPr>
          <p:cNvPicPr>
            <a:picLocks noGrp="1" noChangeAspect="1"/>
          </p:cNvPicPr>
          <p:nvPr/>
        </p:nvPicPr>
        <p:blipFill>
          <a:blip r:embed="rId3"/>
          <a:stretch>
            <a:fillRect/>
          </a:stretch>
        </p:blipFill>
        <p:spPr>
          <a:xfrm>
            <a:off x="1977403" y="3937028"/>
            <a:ext cx="8382853" cy="2123657"/>
          </a:xfrm>
          <a:prstGeom prst="rect">
            <a:avLst/>
          </a:prstGeom>
        </p:spPr>
      </p:pic>
      <p:sp>
        <p:nvSpPr>
          <p:cNvPr id="5" name="Content Placeholder 1">
            <a:extLst>
              <a:ext uri="{FF2B5EF4-FFF2-40B4-BE49-F238E27FC236}">
                <a16:creationId xmlns:a16="http://schemas.microsoft.com/office/drawing/2014/main" id="{655B25FC-EAE7-440D-82A1-0DC4CBF00BD8}"/>
              </a:ext>
            </a:extLst>
          </p:cNvPr>
          <p:cNvSpPr>
            <a:spLocks noGrp="1"/>
          </p:cNvSpPr>
          <p:nvPr>
            <p:ph idx="1"/>
          </p:nvPr>
        </p:nvSpPr>
        <p:spPr>
          <a:xfrm>
            <a:off x="96743" y="1431471"/>
            <a:ext cx="11919929" cy="4771129"/>
          </a:xfrm>
        </p:spPr>
        <p:txBody>
          <a:bodyPr>
            <a:normAutofit/>
          </a:bodyPr>
          <a:lstStyle/>
          <a:p>
            <a:pPr marL="685800" lvl="2">
              <a:spcBef>
                <a:spcPts val="1000"/>
              </a:spcBef>
              <a:defRPr/>
            </a:pPr>
            <a:r>
              <a:rPr lang="en-US" dirty="0"/>
              <a:t>Only limited number of LCS can withstand vibration and measure exposure when the person is in motion</a:t>
            </a:r>
          </a:p>
          <a:p>
            <a:pPr marL="685800" lvl="2">
              <a:spcBef>
                <a:spcPts val="1000"/>
              </a:spcBef>
              <a:defRPr/>
            </a:pPr>
            <a:r>
              <a:rPr lang="en-US" dirty="0"/>
              <a:t>These LCSs are useful to measure personal exposure when people are running, biking, walking or doing physical activity</a:t>
            </a:r>
          </a:p>
          <a:p>
            <a:pPr marL="685800" lvl="2">
              <a:spcBef>
                <a:spcPts val="1000"/>
              </a:spcBef>
              <a:defRPr/>
            </a:pPr>
            <a:r>
              <a:rPr lang="en-US" dirty="0"/>
              <a:t>Currently, some available LCS to measure exposure in motion are shown in the Figure below</a:t>
            </a:r>
          </a:p>
          <a:p>
            <a:pPr marL="685800" lvl="2">
              <a:spcBef>
                <a:spcPts val="1000"/>
              </a:spcBef>
              <a:defRPr/>
            </a:pPr>
            <a:r>
              <a:rPr lang="en-US" dirty="0"/>
              <a:t>These LCS have an app that connects to the phone to provide continuous data and allows for export. In addition, these sensors provide real-time graphics of the rise and fall of the pollutant levels with time.</a:t>
            </a:r>
          </a:p>
        </p:txBody>
      </p:sp>
    </p:spTree>
    <p:extLst>
      <p:ext uri="{BB962C8B-B14F-4D97-AF65-F5344CB8AC3E}">
        <p14:creationId xmlns:p14="http://schemas.microsoft.com/office/powerpoint/2010/main" val="53876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Future Research</a:t>
            </a:r>
          </a:p>
        </p:txBody>
      </p:sp>
      <p:grpSp>
        <p:nvGrpSpPr>
          <p:cNvPr id="5" name="Group 4">
            <a:extLst>
              <a:ext uri="{FF2B5EF4-FFF2-40B4-BE49-F238E27FC236}">
                <a16:creationId xmlns:a16="http://schemas.microsoft.com/office/drawing/2014/main" id="{A73E12E6-B06B-4195-AB98-9C71FF22DC56}"/>
              </a:ext>
            </a:extLst>
          </p:cNvPr>
          <p:cNvGrpSpPr/>
          <p:nvPr/>
        </p:nvGrpSpPr>
        <p:grpSpPr>
          <a:xfrm>
            <a:off x="381083" y="937477"/>
            <a:ext cx="7644559" cy="6342572"/>
            <a:chOff x="2471525" y="521541"/>
            <a:chExt cx="7644559" cy="6342572"/>
          </a:xfrm>
        </p:grpSpPr>
        <p:grpSp>
          <p:nvGrpSpPr>
            <p:cNvPr id="6" name="Group 5">
              <a:extLst>
                <a:ext uri="{FF2B5EF4-FFF2-40B4-BE49-F238E27FC236}">
                  <a16:creationId xmlns:a16="http://schemas.microsoft.com/office/drawing/2014/main" id="{577284B1-F41C-46F1-8CF9-8975B980C9AA}"/>
                </a:ext>
              </a:extLst>
            </p:cNvPr>
            <p:cNvGrpSpPr/>
            <p:nvPr/>
          </p:nvGrpSpPr>
          <p:grpSpPr>
            <a:xfrm rot="10800000">
              <a:off x="2471525" y="521541"/>
              <a:ext cx="7644559" cy="5604933"/>
              <a:chOff x="2111453" y="651934"/>
              <a:chExt cx="7644559" cy="5604933"/>
            </a:xfrm>
          </p:grpSpPr>
          <p:sp>
            <p:nvSpPr>
              <p:cNvPr id="10" name="Block Arc 9">
                <a:extLst>
                  <a:ext uri="{FF2B5EF4-FFF2-40B4-BE49-F238E27FC236}">
                    <a16:creationId xmlns:a16="http://schemas.microsoft.com/office/drawing/2014/main" id="{5230F584-E27C-499F-8399-3638F327A89B}"/>
                  </a:ext>
                </a:extLst>
              </p:cNvPr>
              <p:cNvSpPr/>
              <p:nvPr/>
            </p:nvSpPr>
            <p:spPr>
              <a:xfrm>
                <a:off x="2111453" y="651934"/>
                <a:ext cx="5376747" cy="5604933"/>
              </a:xfrm>
              <a:prstGeom prst="blockArc">
                <a:avLst>
                  <a:gd name="adj1" fmla="val 17527788"/>
                  <a:gd name="adj2" fmla="val 4119114"/>
                  <a:gd name="adj3" fmla="val 575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7B5D9338-2F6D-476B-8B04-1E118DD30D13}"/>
                  </a:ext>
                </a:extLst>
              </p:cNvPr>
              <p:cNvSpPr/>
              <p:nvPr/>
            </p:nvSpPr>
            <p:spPr>
              <a:xfrm rot="10800000">
                <a:off x="7134768" y="1004339"/>
                <a:ext cx="1912582" cy="1383297"/>
              </a:xfrm>
              <a:custGeom>
                <a:avLst/>
                <a:gdLst>
                  <a:gd name="connsiteX0" fmla="*/ 0 w 1912582"/>
                  <a:gd name="connsiteY0" fmla="*/ 0 h 1383297"/>
                  <a:gd name="connsiteX1" fmla="*/ 1912582 w 1912582"/>
                  <a:gd name="connsiteY1" fmla="*/ 0 h 1383297"/>
                  <a:gd name="connsiteX2" fmla="*/ 1912582 w 1912582"/>
                  <a:gd name="connsiteY2" fmla="*/ 1383297 h 1383297"/>
                  <a:gd name="connsiteX3" fmla="*/ 0 w 1912582"/>
                  <a:gd name="connsiteY3" fmla="*/ 1383297 h 1383297"/>
                  <a:gd name="connsiteX4" fmla="*/ 0 w 1912582"/>
                  <a:gd name="connsiteY4" fmla="*/ 0 h 1383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582" h="1383297">
                    <a:moveTo>
                      <a:pt x="0" y="0"/>
                    </a:moveTo>
                    <a:lnTo>
                      <a:pt x="1912582" y="0"/>
                    </a:lnTo>
                    <a:lnTo>
                      <a:pt x="1912582" y="1383297"/>
                    </a:lnTo>
                    <a:lnTo>
                      <a:pt x="0" y="13832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000" kern="1200" dirty="0">
                    <a:solidFill>
                      <a:schemeClr val="tx2"/>
                    </a:solidFill>
                  </a:rPr>
                  <a:t>Air Quality Maps</a:t>
                </a:r>
              </a:p>
            </p:txBody>
          </p:sp>
          <p:sp>
            <p:nvSpPr>
              <p:cNvPr id="13" name="Oval 12">
                <a:extLst>
                  <a:ext uri="{FF2B5EF4-FFF2-40B4-BE49-F238E27FC236}">
                    <a16:creationId xmlns:a16="http://schemas.microsoft.com/office/drawing/2014/main" id="{4F35B6FB-2432-4A6E-8968-2F202DF40D61}"/>
                  </a:ext>
                </a:extLst>
              </p:cNvPr>
              <p:cNvSpPr/>
              <p:nvPr/>
            </p:nvSpPr>
            <p:spPr>
              <a:xfrm rot="6775154">
                <a:off x="6647733" y="2931298"/>
                <a:ext cx="1428858" cy="1429257"/>
              </a:xfrm>
              <a:prstGeom prst="ellipse">
                <a:avLst/>
              </a:prstGeom>
              <a:blipFill>
                <a:blip r:embed="rId3">
                  <a:extLst>
                    <a:ext uri="{28A0092B-C50C-407E-A947-70E740481C1C}">
                      <a14:useLocalDpi xmlns:a14="http://schemas.microsoft.com/office/drawing/2010/main" val="0"/>
                    </a:ext>
                  </a:extLst>
                </a:blip>
                <a:srcRect/>
                <a:stretch>
                  <a:fillRect l="-26000" r="-26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4" name="Freeform: Shape 13">
                <a:extLst>
                  <a:ext uri="{FF2B5EF4-FFF2-40B4-BE49-F238E27FC236}">
                    <a16:creationId xmlns:a16="http://schemas.microsoft.com/office/drawing/2014/main" id="{EE935C56-D0B5-4CE6-BCDB-96CD704951C1}"/>
                  </a:ext>
                </a:extLst>
              </p:cNvPr>
              <p:cNvSpPr/>
              <p:nvPr/>
            </p:nvSpPr>
            <p:spPr>
              <a:xfrm rot="10800000">
                <a:off x="7843430" y="2853014"/>
                <a:ext cx="1912582" cy="1383297"/>
              </a:xfrm>
              <a:custGeom>
                <a:avLst/>
                <a:gdLst>
                  <a:gd name="connsiteX0" fmla="*/ 0 w 1912582"/>
                  <a:gd name="connsiteY0" fmla="*/ 0 h 1383297"/>
                  <a:gd name="connsiteX1" fmla="*/ 1912582 w 1912582"/>
                  <a:gd name="connsiteY1" fmla="*/ 0 h 1383297"/>
                  <a:gd name="connsiteX2" fmla="*/ 1912582 w 1912582"/>
                  <a:gd name="connsiteY2" fmla="*/ 1383297 h 1383297"/>
                  <a:gd name="connsiteX3" fmla="*/ 0 w 1912582"/>
                  <a:gd name="connsiteY3" fmla="*/ 1383297 h 1383297"/>
                  <a:gd name="connsiteX4" fmla="*/ 0 w 1912582"/>
                  <a:gd name="connsiteY4" fmla="*/ 0 h 1383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582" h="1383297">
                    <a:moveTo>
                      <a:pt x="0" y="0"/>
                    </a:moveTo>
                    <a:lnTo>
                      <a:pt x="1912582" y="0"/>
                    </a:lnTo>
                    <a:lnTo>
                      <a:pt x="1912582" y="1383297"/>
                    </a:lnTo>
                    <a:lnTo>
                      <a:pt x="0" y="13832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defTabSz="1022350">
                  <a:lnSpc>
                    <a:spcPct val="90000"/>
                  </a:lnSpc>
                  <a:spcBef>
                    <a:spcPct val="0"/>
                  </a:spcBef>
                  <a:spcAft>
                    <a:spcPct val="10000"/>
                  </a:spcAft>
                </a:pPr>
                <a:r>
                  <a:rPr lang="en-US" sz="2000" dirty="0">
                    <a:solidFill>
                      <a:schemeClr val="tx2"/>
                    </a:solidFill>
                  </a:rPr>
                  <a:t>Crowdsourced Information</a:t>
                </a:r>
              </a:p>
            </p:txBody>
          </p:sp>
          <p:sp>
            <p:nvSpPr>
              <p:cNvPr id="15" name="Oval 14">
                <a:extLst>
                  <a:ext uri="{FF2B5EF4-FFF2-40B4-BE49-F238E27FC236}">
                    <a16:creationId xmlns:a16="http://schemas.microsoft.com/office/drawing/2014/main" id="{4C7E0754-49BF-46EB-9CC8-C71E68458355}"/>
                  </a:ext>
                </a:extLst>
              </p:cNvPr>
              <p:cNvSpPr/>
              <p:nvPr/>
            </p:nvSpPr>
            <p:spPr>
              <a:xfrm rot="10800000">
                <a:off x="6070498" y="4585658"/>
                <a:ext cx="1428858" cy="142925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EA6B4DD0-D9D8-4918-A05E-4053BCF0B392}"/>
                  </a:ext>
                </a:extLst>
              </p:cNvPr>
              <p:cNvSpPr/>
              <p:nvPr/>
            </p:nvSpPr>
            <p:spPr>
              <a:xfrm rot="10800000">
                <a:off x="7449025" y="4682996"/>
                <a:ext cx="1912582" cy="1383297"/>
              </a:xfrm>
              <a:custGeom>
                <a:avLst/>
                <a:gdLst>
                  <a:gd name="connsiteX0" fmla="*/ 0 w 1912582"/>
                  <a:gd name="connsiteY0" fmla="*/ 0 h 1383297"/>
                  <a:gd name="connsiteX1" fmla="*/ 1912582 w 1912582"/>
                  <a:gd name="connsiteY1" fmla="*/ 0 h 1383297"/>
                  <a:gd name="connsiteX2" fmla="*/ 1912582 w 1912582"/>
                  <a:gd name="connsiteY2" fmla="*/ 1383297 h 1383297"/>
                  <a:gd name="connsiteX3" fmla="*/ 0 w 1912582"/>
                  <a:gd name="connsiteY3" fmla="*/ 1383297 h 1383297"/>
                  <a:gd name="connsiteX4" fmla="*/ 0 w 1912582"/>
                  <a:gd name="connsiteY4" fmla="*/ 0 h 1383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582" h="1383297">
                    <a:moveTo>
                      <a:pt x="0" y="0"/>
                    </a:moveTo>
                    <a:lnTo>
                      <a:pt x="1912582" y="0"/>
                    </a:lnTo>
                    <a:lnTo>
                      <a:pt x="1912582" y="1383297"/>
                    </a:lnTo>
                    <a:lnTo>
                      <a:pt x="0" y="13832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000" kern="1200" dirty="0">
                    <a:solidFill>
                      <a:schemeClr val="tx2"/>
                    </a:solidFill>
                  </a:rPr>
                  <a:t>Low Cost Sensors</a:t>
                </a:r>
              </a:p>
            </p:txBody>
          </p:sp>
        </p:grpSp>
        <p:sp>
          <p:nvSpPr>
            <p:cNvPr id="7" name="Oval 6">
              <a:extLst>
                <a:ext uri="{FF2B5EF4-FFF2-40B4-BE49-F238E27FC236}">
                  <a16:creationId xmlns:a16="http://schemas.microsoft.com/office/drawing/2014/main" id="{41B450DC-C31D-44AB-B7D6-A21BBC6B07A7}"/>
                </a:ext>
              </a:extLst>
            </p:cNvPr>
            <p:cNvSpPr/>
            <p:nvPr/>
          </p:nvSpPr>
          <p:spPr>
            <a:xfrm>
              <a:off x="4864169" y="4114800"/>
              <a:ext cx="1428858" cy="1429257"/>
            </a:xfrm>
            <a:prstGeom prst="ellipse">
              <a:avLst/>
            </a:prstGeom>
            <a:blipFill rotWithShape="1">
              <a:blip r:embed="rId5">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8" name="Oval 7">
              <a:extLst>
                <a:ext uri="{FF2B5EF4-FFF2-40B4-BE49-F238E27FC236}">
                  <a16:creationId xmlns:a16="http://schemas.microsoft.com/office/drawing/2014/main" id="{4B8FD175-86F0-4F6B-89AA-EAD83C31A8F8}"/>
                </a:ext>
              </a:extLst>
            </p:cNvPr>
            <p:cNvSpPr/>
            <p:nvPr/>
          </p:nvSpPr>
          <p:spPr>
            <a:xfrm>
              <a:off x="6495942" y="4953000"/>
              <a:ext cx="1428858" cy="1429257"/>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9" name="Freeform: Shape 8">
              <a:extLst>
                <a:ext uri="{FF2B5EF4-FFF2-40B4-BE49-F238E27FC236}">
                  <a16:creationId xmlns:a16="http://schemas.microsoft.com/office/drawing/2014/main" id="{CCE38CB9-C84D-427D-B363-C18A53793D67}"/>
                </a:ext>
              </a:extLst>
            </p:cNvPr>
            <p:cNvSpPr/>
            <p:nvPr/>
          </p:nvSpPr>
          <p:spPr>
            <a:xfrm>
              <a:off x="5855757" y="5480816"/>
              <a:ext cx="2325762" cy="1383297"/>
            </a:xfrm>
            <a:custGeom>
              <a:avLst/>
              <a:gdLst>
                <a:gd name="connsiteX0" fmla="*/ 0 w 1912582"/>
                <a:gd name="connsiteY0" fmla="*/ 0 h 1383297"/>
                <a:gd name="connsiteX1" fmla="*/ 1912582 w 1912582"/>
                <a:gd name="connsiteY1" fmla="*/ 0 h 1383297"/>
                <a:gd name="connsiteX2" fmla="*/ 1912582 w 1912582"/>
                <a:gd name="connsiteY2" fmla="*/ 1383297 h 1383297"/>
                <a:gd name="connsiteX3" fmla="*/ 0 w 1912582"/>
                <a:gd name="connsiteY3" fmla="*/ 1383297 h 1383297"/>
                <a:gd name="connsiteX4" fmla="*/ 0 w 1912582"/>
                <a:gd name="connsiteY4" fmla="*/ 0 h 1383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582" h="1383297">
                  <a:moveTo>
                    <a:pt x="0" y="0"/>
                  </a:moveTo>
                  <a:lnTo>
                    <a:pt x="1912582" y="0"/>
                  </a:lnTo>
                  <a:lnTo>
                    <a:pt x="1912582" y="1383297"/>
                  </a:lnTo>
                  <a:lnTo>
                    <a:pt x="0" y="13832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000" kern="1200" dirty="0">
                  <a:solidFill>
                    <a:schemeClr val="tx2"/>
                  </a:solidFill>
                </a:rPr>
                <a:t>App</a:t>
              </a:r>
            </a:p>
          </p:txBody>
        </p:sp>
      </p:grpSp>
      <p:sp>
        <p:nvSpPr>
          <p:cNvPr id="18" name="Content Placeholder 1">
            <a:extLst>
              <a:ext uri="{FF2B5EF4-FFF2-40B4-BE49-F238E27FC236}">
                <a16:creationId xmlns:a16="http://schemas.microsoft.com/office/drawing/2014/main" id="{C50C70D5-9F02-492F-B734-DFAB88B09F84}"/>
              </a:ext>
            </a:extLst>
          </p:cNvPr>
          <p:cNvSpPr>
            <a:spLocks noGrp="1"/>
          </p:cNvSpPr>
          <p:nvPr>
            <p:ph idx="1"/>
          </p:nvPr>
        </p:nvSpPr>
        <p:spPr>
          <a:xfrm>
            <a:off x="5850542" y="1382919"/>
            <a:ext cx="5923370" cy="5560048"/>
          </a:xfrm>
        </p:spPr>
        <p:txBody>
          <a:bodyPr>
            <a:normAutofit fontScale="85000" lnSpcReduction="20000"/>
          </a:bodyPr>
          <a:lstStyle/>
          <a:p>
            <a:pPr marL="228600" lvl="2">
              <a:spcBef>
                <a:spcPts val="1000"/>
              </a:spcBef>
              <a:defRPr/>
            </a:pPr>
            <a:r>
              <a:rPr lang="en-US" sz="2800" dirty="0"/>
              <a:t>Employing personal samplers for assessing population exposure is prohibitively expensive and is often limited to small areas or small sample sizes</a:t>
            </a:r>
          </a:p>
          <a:p>
            <a:pPr marL="228600" lvl="2">
              <a:spcBef>
                <a:spcPts val="1000"/>
              </a:spcBef>
              <a:defRPr/>
            </a:pPr>
            <a:r>
              <a:rPr lang="en-US" sz="2800" dirty="0"/>
              <a:t>An emerging way to offset the cost of personal samples is the availability of low-cost sensors (LCS)</a:t>
            </a:r>
          </a:p>
          <a:p>
            <a:pPr marL="228600" lvl="2">
              <a:spcBef>
                <a:spcPts val="1000"/>
              </a:spcBef>
              <a:defRPr/>
            </a:pPr>
            <a:r>
              <a:rPr lang="en-US" sz="2800" dirty="0"/>
              <a:t>LCS have been increasingly used in studies and have the potential to revolutionize the way air pollution data is collected and reported</a:t>
            </a:r>
          </a:p>
          <a:p>
            <a:pPr marL="228600" lvl="2">
              <a:spcBef>
                <a:spcPts val="1000"/>
              </a:spcBef>
              <a:defRPr/>
            </a:pPr>
            <a:r>
              <a:rPr lang="en-US" sz="2800" dirty="0"/>
              <a:t>LCS have the possibility to cover larger samples and provide time-specific contribution based on crowd-sourced data</a:t>
            </a:r>
          </a:p>
          <a:p>
            <a:pPr marL="228600" lvl="2">
              <a:spcBef>
                <a:spcPts val="1000"/>
              </a:spcBef>
              <a:defRPr/>
            </a:pPr>
            <a:r>
              <a:rPr lang="en-US" sz="2800" dirty="0"/>
              <a:t>Future potential of developing air quality maps or web based application for route selection etc.</a:t>
            </a:r>
          </a:p>
          <a:p>
            <a:pPr marL="228600" lvl="2">
              <a:spcBef>
                <a:spcPts val="1000"/>
              </a:spcBef>
              <a:defRPr/>
            </a:pPr>
            <a:endParaRPr lang="en-US" sz="2800" dirty="0"/>
          </a:p>
          <a:p>
            <a:pPr marL="228600" lvl="2">
              <a:spcBef>
                <a:spcPts val="1000"/>
              </a:spcBef>
              <a:defRPr/>
            </a:pPr>
            <a:endParaRPr lang="en-US" sz="2800" dirty="0"/>
          </a:p>
          <a:p>
            <a:pPr lvl="1"/>
            <a:endParaRPr lang="en-US" dirty="0"/>
          </a:p>
          <a:p>
            <a:pPr lvl="1"/>
            <a:endParaRPr lang="en-US" dirty="0"/>
          </a:p>
        </p:txBody>
      </p:sp>
    </p:spTree>
    <p:extLst>
      <p:ext uri="{BB962C8B-B14F-4D97-AF65-F5344CB8AC3E}">
        <p14:creationId xmlns:p14="http://schemas.microsoft.com/office/powerpoint/2010/main" val="253065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fontScale="90000"/>
          </a:bodyPr>
          <a:lstStyle/>
          <a:p>
            <a:r>
              <a:rPr lang="en-US" dirty="0"/>
              <a:t>Lecture #23: Personal Monitoring in Exposure Assessment and the Contribution of Traffic</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Suriya Vallamsundar, Ph.D.,</a:t>
            </a:r>
          </a:p>
          <a:p>
            <a:pPr algn="ctr"/>
            <a:r>
              <a:rPr lang="en-US" sz="2400" b="1" dirty="0"/>
              <a:t>Texas A&amp;M Transportation Institute</a:t>
            </a:r>
          </a:p>
          <a:p>
            <a:pPr algn="ctr"/>
            <a:r>
              <a:rPr lang="en-US" sz="2400" b="1" dirty="0">
                <a:hlinkClick r:id="rId3"/>
              </a:rPr>
              <a:t>s-vallamsundar@tti.tamu.edu</a:t>
            </a:r>
            <a:r>
              <a:rPr lang="en-US" sz="2400" b="1" dirty="0"/>
              <a:t>, 972-994-2209</a:t>
            </a:r>
          </a:p>
          <a:p>
            <a:pPr lvl="0" algn="ctr">
              <a:defRPr/>
            </a:pPr>
            <a:r>
              <a:rPr lang="en-US" sz="2400" b="1" dirty="0">
                <a:solidFill>
                  <a:srgbClr val="000000"/>
                </a:solidFill>
              </a:rPr>
              <a:t>The author declares that there is no conflict of interest</a:t>
            </a:r>
          </a:p>
          <a:p>
            <a:pPr algn="ctr"/>
            <a:r>
              <a:rPr lang="en-US" sz="2400" b="1" dirty="0"/>
              <a:t>Lecture Track(s): HT/TT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85000" lnSpcReduction="20000"/>
          </a:bodyPr>
          <a:lstStyle/>
          <a:p>
            <a:r>
              <a:rPr lang="en-US" dirty="0"/>
              <a:t>Due to the underlying uncertainties related to the performance of LCSs, they have not been approved for regulatory monitoring purposes</a:t>
            </a:r>
          </a:p>
          <a:p>
            <a:r>
              <a:rPr lang="en-US" dirty="0"/>
              <a:t>Key limitations as extracted from Williams, 2019</a:t>
            </a:r>
          </a:p>
          <a:p>
            <a:pPr lvl="1">
              <a:buFont typeface="Courier New" panose="02070309020205020404" pitchFamily="49" charset="0"/>
              <a:buChar char="o"/>
            </a:pPr>
            <a:r>
              <a:rPr lang="en-US" dirty="0"/>
              <a:t>Unknown data quality of the LCS and how it was operated</a:t>
            </a:r>
          </a:p>
          <a:p>
            <a:pPr lvl="1">
              <a:buFont typeface="Courier New" panose="02070309020205020404" pitchFamily="49" charset="0"/>
              <a:buChar char="o"/>
            </a:pPr>
            <a:r>
              <a:rPr lang="en-US" dirty="0"/>
              <a:t>Undefined features of the LCS with respect to interferences, range of applicability</a:t>
            </a:r>
          </a:p>
          <a:p>
            <a:pPr lvl="1">
              <a:buFont typeface="Courier New" panose="02070309020205020404" pitchFamily="49" charset="0"/>
              <a:buChar char="o"/>
            </a:pPr>
            <a:r>
              <a:rPr lang="en-US" dirty="0"/>
              <a:t>Lack of a quality assurance project plan (QAPP) </a:t>
            </a:r>
          </a:p>
          <a:p>
            <a:pPr lvl="1">
              <a:buFont typeface="Courier New" panose="02070309020205020404" pitchFamily="49" charset="0"/>
              <a:buChar char="o"/>
            </a:pPr>
            <a:r>
              <a:rPr lang="en-US" dirty="0"/>
              <a:t>Lack of enough data analyses needed to validate raw data</a:t>
            </a:r>
          </a:p>
          <a:p>
            <a:pPr lvl="1">
              <a:buFont typeface="Courier New" panose="02070309020205020404" pitchFamily="49" charset="0"/>
              <a:buChar char="o"/>
            </a:pPr>
            <a:r>
              <a:rPr lang="en-US" dirty="0"/>
              <a:t>Inappropriate data conclusions (e.g., use of 5 min value to reflect health risk for a 24-hr based NAAQS)</a:t>
            </a:r>
          </a:p>
          <a:p>
            <a:pPr lvl="1">
              <a:buFont typeface="Courier New" panose="02070309020205020404" pitchFamily="49" charset="0"/>
              <a:buChar char="o"/>
            </a:pPr>
            <a:r>
              <a:rPr lang="en-US" dirty="0"/>
              <a:t>Vendor based health indices (pseudo air quality index (AQIs)) using real-time LCS data often undefined with respect to their underlying science or statistical basis</a:t>
            </a:r>
          </a:p>
          <a:p>
            <a:r>
              <a:rPr lang="en-US" dirty="0"/>
              <a:t>In addition to the above listed limitations, LCSs are sensitive to environmental factors (temperature and humidity) </a:t>
            </a:r>
          </a:p>
          <a:p>
            <a:pPr lvl="1">
              <a:buFont typeface="Courier New" panose="02070309020205020404" pitchFamily="49" charset="0"/>
              <a:buChar char="o"/>
            </a:pPr>
            <a:r>
              <a:rPr lang="en-US" dirty="0"/>
              <a:t>For e.g., PM sensors are found to overestimate at high humidity levels (Castell et al., 2017)</a:t>
            </a:r>
          </a:p>
          <a:p>
            <a:r>
              <a:rPr lang="en-US" dirty="0"/>
              <a:t>LCS are affected by long term drift and aging</a:t>
            </a:r>
            <a:br>
              <a:rPr lang="en-US" dirty="0"/>
            </a:br>
            <a:r>
              <a:rPr lang="en-US" dirty="0"/>
              <a:t> </a:t>
            </a:r>
          </a:p>
          <a:p>
            <a:endParaRPr lang="en-US" dirty="0"/>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Limitations</a:t>
            </a:r>
          </a:p>
        </p:txBody>
      </p:sp>
    </p:spTree>
    <p:extLst>
      <p:ext uri="{BB962C8B-B14F-4D97-AF65-F5344CB8AC3E}">
        <p14:creationId xmlns:p14="http://schemas.microsoft.com/office/powerpoint/2010/main" val="2679858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424081" y="1415886"/>
            <a:ext cx="11449572" cy="5316807"/>
          </a:xfrm>
        </p:spPr>
        <p:txBody>
          <a:bodyPr>
            <a:normAutofit lnSpcReduction="10000"/>
          </a:bodyPr>
          <a:lstStyle/>
          <a:p>
            <a:r>
              <a:rPr lang="en-US" sz="2400" dirty="0"/>
              <a:t>In light of the current uncertainties involved with their accuracy, EPA and other government agencies have not yet approved these sensors for regulatory monitoring purposes</a:t>
            </a:r>
          </a:p>
          <a:p>
            <a:r>
              <a:rPr lang="en-US" sz="2400" dirty="0"/>
              <a:t>However, more research and information is needed to understand the performance and bias caused by these sensors</a:t>
            </a:r>
          </a:p>
          <a:p>
            <a:r>
              <a:rPr lang="en-US" sz="2400" dirty="0"/>
              <a:t>Majority of studies in literature have focused on the calibration and validation of the LCS, including development of novel approaches to validate these sensors</a:t>
            </a:r>
          </a:p>
          <a:p>
            <a:r>
              <a:rPr lang="en-US" sz="2400" dirty="0"/>
              <a:t>One promising application is developing web based application and create high resolution spatial-temporal maps at the community level to help people to reduce their risk of exposure to air pollution</a:t>
            </a:r>
          </a:p>
          <a:p>
            <a:pPr lvl="1">
              <a:buFont typeface="Courier New" panose="02070309020205020404" pitchFamily="49" charset="0"/>
              <a:buChar char="o"/>
            </a:pPr>
            <a:r>
              <a:rPr lang="en-US" sz="2000" dirty="0"/>
              <a:t>To achieve this, there should be widespread usage of LCSs</a:t>
            </a:r>
          </a:p>
          <a:p>
            <a:pPr lvl="1">
              <a:buFont typeface="Courier New" panose="02070309020205020404" pitchFamily="49" charset="0"/>
              <a:buChar char="o"/>
            </a:pPr>
            <a:r>
              <a:rPr lang="en-US" sz="2000" dirty="0"/>
              <a:t>A collaboration between the consumer, market and research could help in wide-spread tracking of the pollution data</a:t>
            </a:r>
          </a:p>
          <a:p>
            <a:pPr marL="228600" lvl="1">
              <a:spcBef>
                <a:spcPts val="1000"/>
              </a:spcBef>
            </a:pPr>
            <a:r>
              <a:rPr lang="en-US" dirty="0"/>
              <a:t>Currently LCS is synced with the phone to measure location information. Future research can focus on obtaining physiological parameters such as heart rate and stress levels</a:t>
            </a:r>
          </a:p>
          <a:p>
            <a:pPr lvl="1"/>
            <a:endParaRPr lang="en-US" sz="2000" dirty="0"/>
          </a:p>
          <a:p>
            <a:pPr lvl="1"/>
            <a:endParaRPr lang="en-US" sz="2000" dirty="0"/>
          </a:p>
          <a:p>
            <a:endParaRPr lang="en-US" sz="2400" dirty="0"/>
          </a:p>
          <a:p>
            <a:endParaRPr lang="en-US" sz="24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Discussion</a:t>
            </a:r>
          </a:p>
        </p:txBody>
      </p:sp>
    </p:spTree>
    <p:extLst>
      <p:ext uri="{BB962C8B-B14F-4D97-AF65-F5344CB8AC3E}">
        <p14:creationId xmlns:p14="http://schemas.microsoft.com/office/powerpoint/2010/main" val="92325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r>
              <a:rPr lang="en-US" dirty="0"/>
              <a:t>LCSs are an emerging new technology to measure personal exposure</a:t>
            </a:r>
          </a:p>
          <a:p>
            <a:r>
              <a:rPr lang="en-US" dirty="0"/>
              <a:t>They overcome the drawbacks inherent in traditional ambient monitoring in terms of sparse temporal-spatial coverage and personal samplers that are prohibitively expensive resulting in smaller samples</a:t>
            </a:r>
          </a:p>
          <a:p>
            <a:r>
              <a:rPr lang="en-US" dirty="0"/>
              <a:t>LCSs are increasingly being used by citizen scientists and community groups to measure air pollution in areas with no monitoring or to supplement the existing monitoring network</a:t>
            </a:r>
          </a:p>
          <a:p>
            <a:r>
              <a:rPr lang="en-US" dirty="0"/>
              <a:t>Key limitations include varying sensor performance, interpretation of sensor data across different sensors and validation</a:t>
            </a:r>
          </a:p>
          <a:p>
            <a:r>
              <a:rPr lang="en-US" dirty="0"/>
              <a:t>LCSs cannot replace traditional ambient monitoring, but do offer new opportunities to increase coverage and expand access to air quality monitoring to track air pollution</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GPS: Global positioning systems</a:t>
            </a:r>
          </a:p>
          <a:p>
            <a:r>
              <a:rPr lang="en-US" dirty="0"/>
              <a:t>I/O: Adjustment factors</a:t>
            </a:r>
          </a:p>
          <a:p>
            <a:r>
              <a:rPr lang="en-US" dirty="0"/>
              <a:t>LCS: Low-cost sensors</a:t>
            </a:r>
          </a:p>
          <a:p>
            <a:r>
              <a:rPr lang="en-US" dirty="0"/>
              <a:t>TRAP: Traffic-Related Air Pollution </a:t>
            </a:r>
          </a:p>
          <a:p>
            <a:r>
              <a:rPr lang="en-US" dirty="0"/>
              <a:t>WHO: World Health Organization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marL="0" indent="0">
              <a:buNone/>
            </a:pPr>
            <a:r>
              <a:rPr lang="en-US" dirty="0"/>
              <a:t>The author acknowledges materials adapted from the report titled chapter titled “Summary of Low-Cost Sensors and How They Apply to Air Pollution related to Public Health” by Peter Simmons, </a:t>
            </a:r>
            <a:r>
              <a:rPr lang="en-US" dirty="0" err="1"/>
              <a:t>Suriya</a:t>
            </a:r>
            <a:r>
              <a:rPr lang="en-US" dirty="0"/>
              <a:t> </a:t>
            </a:r>
            <a:r>
              <a:rPr lang="en-US" dirty="0" err="1"/>
              <a:t>Vallamsundar</a:t>
            </a:r>
            <a:r>
              <a:rPr lang="en-US" dirty="0"/>
              <a:t>, and Jeremy Johnson </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27077" y="1291306"/>
            <a:ext cx="11772393" cy="4771129"/>
          </a:xfrm>
        </p:spPr>
        <p:txBody>
          <a:bodyPr>
            <a:noAutofit/>
          </a:bodyPr>
          <a:lstStyle/>
          <a:p>
            <a:pPr lvl="0"/>
            <a:r>
              <a:rPr lang="en-US" sz="1400" dirty="0"/>
              <a:t>Askariyeh, M.H., Vallamsundar, S. and Farzaneh, R., 2018. Investigating the Impact of Meteorological Conditions on Construction Emissions between Daytime and Nighttime Periods. Journal of the Transportation Research Board, 2672, pp: 99-110.</a:t>
            </a:r>
          </a:p>
          <a:p>
            <a:pPr lvl="0"/>
            <a:r>
              <a:rPr lang="en-US" sz="1400" dirty="0"/>
              <a:t>Askariyeh, M.H., Vallamsundar, S., Zietsman, J., Ramani, T., 2019. Assessment of Traffic-related Air Pollution: Case Study of Pregnant Women in South Texas. International Journal of Environmental Research and Public Health, 16(13):2433.  </a:t>
            </a:r>
          </a:p>
          <a:p>
            <a:r>
              <a:rPr lang="en-US" sz="1400" dirty="0" err="1"/>
              <a:t>Beckx</a:t>
            </a:r>
            <a:r>
              <a:rPr lang="en-US" sz="1400" dirty="0"/>
              <a:t>, C., </a:t>
            </a:r>
            <a:r>
              <a:rPr lang="en-US" sz="1400" dirty="0" err="1"/>
              <a:t>Arentze</a:t>
            </a:r>
            <a:r>
              <a:rPr lang="en-US" sz="1400" dirty="0"/>
              <a:t>, T., Panis, L.I., Janssens, D., </a:t>
            </a:r>
            <a:r>
              <a:rPr lang="en-US" sz="1400" dirty="0" err="1"/>
              <a:t>Vankerkom</a:t>
            </a:r>
            <a:r>
              <a:rPr lang="en-US" sz="1400" dirty="0"/>
              <a:t>, J., Wets, G., 2009. An integrated activity-based modelling framework to assess vehicle emissions: approach and application. Environment and Planning B: Planning and Design 36(6), pp: 1086 - 1102.</a:t>
            </a:r>
          </a:p>
          <a:p>
            <a:pPr lvl="0"/>
            <a:r>
              <a:rPr lang="en-US" sz="1400" dirty="0"/>
              <a:t>Castell, N., </a:t>
            </a:r>
            <a:r>
              <a:rPr lang="en-US" sz="1400" dirty="0" err="1"/>
              <a:t>Dauge</a:t>
            </a:r>
            <a:r>
              <a:rPr lang="en-US" sz="1400" dirty="0"/>
              <a:t>, F. R., Schneider, P., Vogt, M., Lerner, U., </a:t>
            </a:r>
            <a:r>
              <a:rPr lang="en-US" sz="1400" dirty="0" err="1"/>
              <a:t>Fishbain</a:t>
            </a:r>
            <a:r>
              <a:rPr lang="en-US" sz="1400" dirty="0"/>
              <a:t>, B., </a:t>
            </a:r>
            <a:r>
              <a:rPr lang="en-US" sz="1400" dirty="0" err="1"/>
              <a:t>Broday</a:t>
            </a:r>
            <a:r>
              <a:rPr lang="en-US" sz="1400" dirty="0"/>
              <a:t>, D., &amp; </a:t>
            </a:r>
            <a:r>
              <a:rPr lang="en-US" sz="1400" dirty="0" err="1"/>
              <a:t>Bartonova</a:t>
            </a:r>
            <a:r>
              <a:rPr lang="en-US" sz="1400" dirty="0"/>
              <a:t>, A., 2017. Can commercial low-cost sensor platforms contribute to air quality monitoring and exposure estimates? Environment International, 99, pp: 293–302. </a:t>
            </a:r>
          </a:p>
          <a:p>
            <a:pPr lvl="0"/>
            <a:r>
              <a:rPr lang="en-US" sz="1400" dirty="0"/>
              <a:t>Challenge, S., &amp; Full, I., 2020. Horizon 2020 Societal Challenge : Improving the air quality and reducing the carbon footprint of European cities Project : 690105 – ICARUS Full project title : Integrated Climate forcing and Air pollution Reduction in Urban Systems D1 . </a:t>
            </a:r>
          </a:p>
          <a:p>
            <a:pPr lvl="0"/>
            <a:r>
              <a:rPr lang="en-US" sz="1400" dirty="0" err="1"/>
              <a:t>Dhondt</a:t>
            </a:r>
            <a:r>
              <a:rPr lang="en-US" sz="1400" dirty="0"/>
              <a:t>, S., </a:t>
            </a:r>
            <a:r>
              <a:rPr lang="en-US" sz="1400" dirty="0" err="1"/>
              <a:t>Beckx</a:t>
            </a:r>
            <a:r>
              <a:rPr lang="en-US" sz="1400" dirty="0"/>
              <a:t>, C., </a:t>
            </a:r>
            <a:r>
              <a:rPr lang="en-US" sz="1400" dirty="0" err="1"/>
              <a:t>Degraeuwe</a:t>
            </a:r>
            <a:r>
              <a:rPr lang="en-US" sz="1400" dirty="0"/>
              <a:t>, B., Lefebvre, W., </a:t>
            </a:r>
            <a:r>
              <a:rPr lang="en-US" sz="1400" dirty="0" err="1"/>
              <a:t>Kochan</a:t>
            </a:r>
            <a:r>
              <a:rPr lang="en-US" sz="1400" dirty="0"/>
              <a:t>, B., </a:t>
            </a:r>
            <a:r>
              <a:rPr lang="en-US" sz="1400" dirty="0" err="1"/>
              <a:t>Bellemans</a:t>
            </a:r>
            <a:r>
              <a:rPr lang="en-US" sz="1400" dirty="0"/>
              <a:t>, T., Int Panis, L., </a:t>
            </a:r>
            <a:r>
              <a:rPr lang="en-US" sz="1400" dirty="0" err="1"/>
              <a:t>Macharis</a:t>
            </a:r>
            <a:r>
              <a:rPr lang="en-US" sz="1400" dirty="0"/>
              <a:t>, C., Putman, K., 2012. Integration of population mobility in the evaluation of air quality measures on local and regional scales. Atmospheric Environment 59, pp: 67-74. </a:t>
            </a:r>
          </a:p>
          <a:p>
            <a:pPr lvl="0"/>
            <a:r>
              <a:rPr lang="en-US" sz="1400" dirty="0"/>
              <a:t>Dons, E., </a:t>
            </a:r>
            <a:r>
              <a:rPr lang="en-US" sz="1400" dirty="0" err="1"/>
              <a:t>Beckx</a:t>
            </a:r>
            <a:r>
              <a:rPr lang="en-US" sz="1400" dirty="0"/>
              <a:t>, C., </a:t>
            </a:r>
            <a:r>
              <a:rPr lang="en-US" sz="1400" dirty="0" err="1"/>
              <a:t>Arentze</a:t>
            </a:r>
            <a:r>
              <a:rPr lang="en-US" sz="1400" dirty="0"/>
              <a:t>, T., Wets, G., Int Panis, L., 2011. Using an Activity-Based Framework to Determine Effects of a Policy Measure on Population Exposure to Nitrogen Dioxide. Transportation Research Record: Journal of the Transportation Research Board, 2011. 2233: pp. 72-79.</a:t>
            </a:r>
          </a:p>
          <a:p>
            <a:pPr lvl="0"/>
            <a:r>
              <a:rPr lang="en-US" sz="1400" dirty="0"/>
              <a:t>Du, X., Wu, Y., Fu, L., Wang, S., Zhang, S., Hao, J., 2012. Intake fraction of PM2.5 and NOx from vehicle emissions in Beijing based on personal exposure data. Atmospheric Environment 57, pp: 233-243.</a:t>
            </a:r>
          </a:p>
          <a:p>
            <a:pPr lvl="0"/>
            <a:r>
              <a:rPr lang="en-US" sz="1400" dirty="0" err="1"/>
              <a:t>Duan</a:t>
            </a:r>
            <a:r>
              <a:rPr lang="en-US" sz="1400" dirty="0"/>
              <a:t>, N., 1991. Stochastic microenvironment models for air pollution exposure. Journal of Exposure Analysis and Environmental Epidemiology 1, pp: 235-257.</a:t>
            </a:r>
          </a:p>
          <a:p>
            <a:pPr lvl="0"/>
            <a:r>
              <a:rPr lang="en-US" sz="1400" dirty="0"/>
              <a:t>Environmental Protection Agency. Interactive Map of Air Quality Monitors. Accessed at </a:t>
            </a:r>
            <a:r>
              <a:rPr lang="en-US" sz="1400" dirty="0">
                <a:hlinkClick r:id="rId3"/>
              </a:rPr>
              <a:t>https://www.epa.gov/outdoor-air-quality-data/interactive-map-air-quality-monitors</a:t>
            </a:r>
            <a:r>
              <a:rPr lang="en-US" sz="1400" dirty="0"/>
              <a:t>.</a:t>
            </a:r>
          </a:p>
          <a:p>
            <a:r>
              <a:rPr lang="en-US" sz="1400" dirty="0"/>
              <a:t>European Commission., 2018. Measuring air pollution with low-cost sensors. Report. Accessed at https://ec.europa.eu/environment/air/pdf/Brochure%20lower-cost%20sensors.pdf</a:t>
            </a:r>
          </a:p>
          <a:p>
            <a:pPr marL="0" lvl="0" indent="0">
              <a:buNone/>
            </a:pPr>
            <a:endParaRPr lang="en-US" sz="14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27077" y="1291306"/>
            <a:ext cx="11772393" cy="4771129"/>
          </a:xfrm>
        </p:spPr>
        <p:txBody>
          <a:bodyPr>
            <a:noAutofit/>
          </a:bodyPr>
          <a:lstStyle/>
          <a:p>
            <a:r>
              <a:rPr lang="en-US" sz="1400" dirty="0"/>
              <a:t>Grau-</a:t>
            </a:r>
            <a:r>
              <a:rPr lang="en-US" sz="1400" dirty="0" err="1"/>
              <a:t>Bové</a:t>
            </a:r>
            <a:r>
              <a:rPr lang="en-US" sz="1400" dirty="0"/>
              <a:t>, J. and M. </a:t>
            </a:r>
            <a:r>
              <a:rPr lang="en-US" sz="1400" dirty="0" err="1"/>
              <a:t>Strlič</a:t>
            </a:r>
            <a:r>
              <a:rPr lang="en-US" sz="1400" dirty="0"/>
              <a:t>., 2013. Fine particulate matter in indoor cultural heritage: a literature review. Heritage Science 1, pp: 1-8.</a:t>
            </a:r>
          </a:p>
          <a:p>
            <a:pPr lvl="0"/>
            <a:r>
              <a:rPr lang="en-US" sz="1400" dirty="0"/>
              <a:t>Hatzopoulou, M., J.Y. Hao, and E.J. Miller., 2011. Simulating the impacts of household travel on greenhouse gas emissions, urban air quality, and population exposure. Transportation 38(6), pp. 871-887</a:t>
            </a:r>
          </a:p>
          <a:p>
            <a:pPr lvl="0"/>
            <a:r>
              <a:rPr lang="en-US" sz="1400" dirty="0" err="1"/>
              <a:t>Jerrett</a:t>
            </a:r>
            <a:r>
              <a:rPr lang="en-US" sz="1400" dirty="0"/>
              <a:t>, M., </a:t>
            </a:r>
            <a:r>
              <a:rPr lang="en-US" sz="1400" dirty="0" err="1"/>
              <a:t>Arain</a:t>
            </a:r>
            <a:r>
              <a:rPr lang="en-US" sz="1400" dirty="0"/>
              <a:t>, A., </a:t>
            </a:r>
            <a:r>
              <a:rPr lang="en-US" sz="1400" dirty="0" err="1"/>
              <a:t>Kanaroglow</a:t>
            </a:r>
            <a:r>
              <a:rPr lang="en-US" sz="1400" dirty="0"/>
              <a:t>, P’, </a:t>
            </a:r>
            <a:r>
              <a:rPr lang="en-US" sz="1400" dirty="0" err="1"/>
              <a:t>Portoglou</a:t>
            </a:r>
            <a:r>
              <a:rPr lang="en-US" sz="1400" dirty="0"/>
              <a:t>, D., </a:t>
            </a:r>
            <a:r>
              <a:rPr lang="en-US" sz="1400" dirty="0" err="1"/>
              <a:t>Sahsuvarogly</a:t>
            </a:r>
            <a:r>
              <a:rPr lang="en-US" sz="1400" dirty="0"/>
              <a:t>, T., Morrison, J., </a:t>
            </a:r>
            <a:r>
              <a:rPr lang="en-US" sz="1400" dirty="0" err="1"/>
              <a:t>Giovis</a:t>
            </a:r>
            <a:r>
              <a:rPr lang="en-US" sz="1400" dirty="0"/>
              <a:t>, C., 2005. A review and evaluation of intraurban air pollution exposure models. Journal of exposure analysis and environmental epidemiology, 15(2), pp. 185-204.</a:t>
            </a:r>
          </a:p>
          <a:p>
            <a:pPr lvl="0"/>
            <a:r>
              <a:rPr lang="en-US" sz="1400" dirty="0" err="1"/>
              <a:t>Johannesson</a:t>
            </a:r>
            <a:r>
              <a:rPr lang="en-US" sz="1400" dirty="0"/>
              <a:t>, S., Gustafson, P., Molnar, P., </a:t>
            </a:r>
            <a:r>
              <a:rPr lang="en-US" sz="1400" dirty="0" err="1"/>
              <a:t>Barregard</a:t>
            </a:r>
            <a:r>
              <a:rPr lang="en-US" sz="1400" dirty="0"/>
              <a:t>, L., </a:t>
            </a:r>
            <a:r>
              <a:rPr lang="en-US" sz="1400" dirty="0" err="1"/>
              <a:t>Sallsten</a:t>
            </a:r>
            <a:r>
              <a:rPr lang="en-US" sz="1400" dirty="0"/>
              <a:t>, G., 2007. Exposure to fine particles (PM2.5 and PM1) and black smoke in the general population: personal, indoor, and outdoor levels. Journal of Exposure Science and Environmental Epidemiology 17(7), pp: 613-624.</a:t>
            </a:r>
          </a:p>
          <a:p>
            <a:pPr lvl="0"/>
            <a:r>
              <a:rPr lang="en-US" sz="1400" dirty="0" err="1"/>
              <a:t>Karagulian</a:t>
            </a:r>
            <a:r>
              <a:rPr lang="en-US" sz="1400" dirty="0"/>
              <a:t>, F., </a:t>
            </a:r>
            <a:r>
              <a:rPr lang="en-US" sz="1400" dirty="0" err="1"/>
              <a:t>Barbiere</a:t>
            </a:r>
            <a:r>
              <a:rPr lang="en-US" sz="1400" dirty="0"/>
              <a:t>, M., </a:t>
            </a:r>
            <a:r>
              <a:rPr lang="en-US" sz="1400" dirty="0" err="1"/>
              <a:t>Kotsev</a:t>
            </a:r>
            <a:r>
              <a:rPr lang="en-US" sz="1400" dirty="0"/>
              <a:t>, A., </a:t>
            </a:r>
            <a:r>
              <a:rPr lang="en-US" sz="1400" dirty="0" err="1"/>
              <a:t>Spinelle</a:t>
            </a:r>
            <a:r>
              <a:rPr lang="en-US" sz="1400" dirty="0"/>
              <a:t>, L., </a:t>
            </a:r>
            <a:r>
              <a:rPr lang="en-US" sz="1400" dirty="0" err="1"/>
              <a:t>Gerboles</a:t>
            </a:r>
            <a:r>
              <a:rPr lang="en-US" sz="1400" dirty="0"/>
              <a:t>, M., </a:t>
            </a:r>
            <a:r>
              <a:rPr lang="en-US" sz="1400" dirty="0" err="1"/>
              <a:t>Lagler</a:t>
            </a:r>
            <a:r>
              <a:rPr lang="en-US" sz="1400" dirty="0"/>
              <a:t>, F., Redon, N., </a:t>
            </a:r>
            <a:r>
              <a:rPr lang="en-US" sz="1400" dirty="0" err="1"/>
              <a:t>Crunaire</a:t>
            </a:r>
            <a:r>
              <a:rPr lang="en-US" sz="1400" dirty="0"/>
              <a:t>, S., &amp; </a:t>
            </a:r>
            <a:r>
              <a:rPr lang="en-US" sz="1400" dirty="0" err="1"/>
              <a:t>Borowiak</a:t>
            </a:r>
            <a:r>
              <a:rPr lang="en-US" sz="1400" dirty="0"/>
              <a:t>, A., 2019. Review of the performance of low-cost sensors for air quality monitoring. Atmosphere, 10(9), 506. </a:t>
            </a:r>
          </a:p>
          <a:p>
            <a:pPr lvl="0"/>
            <a:r>
              <a:rPr lang="en-US" sz="1400" dirty="0"/>
              <a:t>Kaur, S., </a:t>
            </a:r>
            <a:r>
              <a:rPr lang="en-US" sz="1400" dirty="0" err="1"/>
              <a:t>Nieuwenhuijsen</a:t>
            </a:r>
            <a:r>
              <a:rPr lang="en-US" sz="1400" dirty="0"/>
              <a:t>, M.J., </a:t>
            </a:r>
            <a:r>
              <a:rPr lang="en-US" sz="1400" dirty="0" err="1"/>
              <a:t>Colvie</a:t>
            </a:r>
            <a:r>
              <a:rPr lang="en-US" sz="1400" dirty="0"/>
              <a:t>, R.N., 2007. Fine Particulate Matter and Carbon Monoxide Exposure Concentration in Urban Street Transport Microenvironment. Atmospheric Environment 41(23), pp. 4781-4810.</a:t>
            </a:r>
          </a:p>
          <a:p>
            <a:pPr lvl="0"/>
            <a:r>
              <a:rPr lang="en-US" sz="1400" dirty="0" err="1"/>
              <a:t>Kinghm</a:t>
            </a:r>
            <a:r>
              <a:rPr lang="en-US" sz="1400" dirty="0"/>
              <a:t>, S., Briggs, D., Elliott, P., Fischer, P., </a:t>
            </a:r>
            <a:r>
              <a:rPr lang="en-US" sz="1400" dirty="0" err="1"/>
              <a:t>Leb</a:t>
            </a:r>
            <a:r>
              <a:rPr lang="en-US" sz="1400" dirty="0"/>
              <a:t>, E., 2000. Spatial variations in the concentrations of traffic related pollutants in indoor and outdoor air in </a:t>
            </a:r>
            <a:r>
              <a:rPr lang="en-US" sz="1400" dirty="0" err="1"/>
              <a:t>Huddersffield</a:t>
            </a:r>
            <a:r>
              <a:rPr lang="en-US" sz="1400" dirty="0"/>
              <a:t>, England. Atmospheric Environment 34(6), pp. 905-916.</a:t>
            </a:r>
          </a:p>
          <a:p>
            <a:pPr lvl="0"/>
            <a:r>
              <a:rPr lang="en-US" sz="1400" dirty="0" err="1"/>
              <a:t>Kornartit</a:t>
            </a:r>
            <a:r>
              <a:rPr lang="en-US" sz="1400" dirty="0"/>
              <a:t>, C., </a:t>
            </a:r>
            <a:r>
              <a:rPr lang="en-US" sz="1400" dirty="0" err="1"/>
              <a:t>Sokhi</a:t>
            </a:r>
            <a:r>
              <a:rPr lang="en-US" sz="1400" dirty="0"/>
              <a:t>, R.S., Burton, M.A., Ravindra, K., 2010. Activity pattern and personal exposure to nitrogen dioxide in indoor and outdoor microenvironments. Environment International, 2010. 36(1), pp. 36-45</a:t>
            </a:r>
          </a:p>
          <a:p>
            <a:pPr lvl="0">
              <a:spcBef>
                <a:spcPts val="0"/>
              </a:spcBef>
            </a:pPr>
            <a:r>
              <a:rPr lang="en-US" sz="1400" dirty="0" err="1"/>
              <a:t>Künzli</a:t>
            </a:r>
            <a:r>
              <a:rPr lang="en-US" sz="1400" dirty="0"/>
              <a:t>, N., </a:t>
            </a:r>
            <a:r>
              <a:rPr lang="en-US" sz="1400" dirty="0" err="1"/>
              <a:t>Jerrett</a:t>
            </a:r>
            <a:r>
              <a:rPr lang="en-US" sz="1400" dirty="0"/>
              <a:t>, M., Mack, W.J., 2005. Ambient air pollution and atherosclerosis in Los Angeles. Environmental Health Perspectives, 113(2): pp. 201-206.</a:t>
            </a:r>
          </a:p>
          <a:p>
            <a:pPr lvl="0"/>
            <a:r>
              <a:rPr lang="en-US" sz="1400" dirty="0"/>
              <a:t>Marshall. J.D., Riley. W.J., </a:t>
            </a:r>
            <a:r>
              <a:rPr lang="en-US" sz="1400" dirty="0" err="1"/>
              <a:t>McKone</a:t>
            </a:r>
            <a:r>
              <a:rPr lang="en-US" sz="1400" dirty="0"/>
              <a:t>. T.E., </a:t>
            </a:r>
            <a:r>
              <a:rPr lang="en-US" sz="1400" dirty="0" err="1"/>
              <a:t>Nazaroff</a:t>
            </a:r>
            <a:r>
              <a:rPr lang="en-US" sz="1400" dirty="0"/>
              <a:t>. W.W., 2003. Intake fraction of primary pollutants: motor vehicle emissions in the South Coast Air Basin. Atmospheric Environment 37, pp: 3455-3468.</a:t>
            </a:r>
          </a:p>
          <a:p>
            <a:pPr lvl="0"/>
            <a:r>
              <a:rPr lang="en-US" sz="1400" dirty="0"/>
              <a:t>Millet GP, </a:t>
            </a:r>
            <a:r>
              <a:rPr lang="en-US" sz="1400" dirty="0" err="1"/>
              <a:t>Vleck</a:t>
            </a:r>
            <a:r>
              <a:rPr lang="en-US" sz="1400" dirty="0"/>
              <a:t> VE, B. D., 2009. Physiological differences between cycling and running: lessons from triathletes. Sports Medicine, 39(3), pp. 179–206.</a:t>
            </a:r>
          </a:p>
          <a:p>
            <a:pPr lvl="0"/>
            <a:r>
              <a:rPr lang="en-US" sz="1400" dirty="0"/>
              <a:t>Mukherjee, A., Brown, S. G., </a:t>
            </a:r>
            <a:r>
              <a:rPr lang="en-US" sz="1400" dirty="0" err="1"/>
              <a:t>Mccarthy</a:t>
            </a:r>
            <a:r>
              <a:rPr lang="en-US" sz="1400" dirty="0"/>
              <a:t>, M. C., Pavlovic, N. R., Stanton, L. G., Snyder, J. L., Andrea, S. D., &amp; Hafner, H. R., 2019. Measuring Spatial and Temporal PM2.5 Variations in Sacramento, Using a Network of Low-Cost Sensors. Sensors 19(21), pp. 4701.</a:t>
            </a:r>
          </a:p>
          <a:p>
            <a:pPr lvl="0"/>
            <a:endParaRPr lang="en-US" sz="14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424248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33851" y="1176159"/>
            <a:ext cx="11772393" cy="4771129"/>
          </a:xfrm>
        </p:spPr>
        <p:txBody>
          <a:bodyPr>
            <a:noAutofit/>
          </a:bodyPr>
          <a:lstStyle/>
          <a:p>
            <a:pPr lvl="0"/>
            <a:r>
              <a:rPr lang="en-US" sz="1400" dirty="0"/>
              <a:t>Ott, W.R., 1982. Concepts of human exposure to air pollution. Environment International 7, pp. 179-196.</a:t>
            </a:r>
          </a:p>
          <a:p>
            <a:pPr lvl="0"/>
            <a:r>
              <a:rPr lang="en-US" sz="1400" dirty="0" err="1"/>
              <a:t>Riediker</a:t>
            </a:r>
            <a:r>
              <a:rPr lang="en-US" sz="1400" dirty="0"/>
              <a:t>, M., Williams, R., Devlin, R., Griggs, T., Bromberg, P., 2003. Exposure to particulate matter, volatile organic compounds, and other air pollutants inside patrol cars. Environmental Science and Technology 37(10), pp. 2084-2093.</a:t>
            </a:r>
          </a:p>
          <a:p>
            <a:pPr lvl="0"/>
            <a:r>
              <a:rPr lang="en-US" sz="1400" dirty="0"/>
              <a:t>S. </a:t>
            </a:r>
            <a:r>
              <a:rPr lang="en-US" sz="1400" dirty="0" err="1"/>
              <a:t>Steinle</a:t>
            </a:r>
            <a:r>
              <a:rPr lang="en-US" sz="1400" dirty="0"/>
              <a:t>, S. Reis, C.E. </a:t>
            </a:r>
            <a:r>
              <a:rPr lang="en-US" sz="1400" dirty="0" err="1"/>
              <a:t>Sabel</a:t>
            </a:r>
            <a:r>
              <a:rPr lang="en-US" sz="1400" dirty="0"/>
              <a:t>, S. Semple, M.M. Twigg, C.F. </a:t>
            </a:r>
            <a:r>
              <a:rPr lang="en-US" sz="1400" dirty="0" err="1"/>
              <a:t>Braban</a:t>
            </a:r>
            <a:r>
              <a:rPr lang="en-US" sz="1400" dirty="0"/>
              <a:t>, S.R. Leeson, M.R. Heal, D. Harrison, C. Lin, H. Wu., 2015. Personal exposure monitoring of PM2.5 in indoor and outdoor microenvironments. Science of Total Environment, 508, pp. 383-394</a:t>
            </a:r>
          </a:p>
          <a:p>
            <a:pPr lvl="0"/>
            <a:r>
              <a:rPr lang="en-US" sz="1400" dirty="0"/>
              <a:t>Sapkota, A., </a:t>
            </a:r>
            <a:r>
              <a:rPr lang="en-US" sz="1400" dirty="0" err="1"/>
              <a:t>Chelikowsky</a:t>
            </a:r>
            <a:r>
              <a:rPr lang="en-US" sz="1400" dirty="0"/>
              <a:t>, A.P., Nachman, K.E., Cohen, A.J., Ritz, B., 2012. Exposure to particulate matter and adverse birth outcomes: A comprehensive review and meta-analysis. Air Quality, Atmosphere and Health, 5(4): pp. 369-381.</a:t>
            </a:r>
          </a:p>
          <a:p>
            <a:pPr lvl="0"/>
            <a:r>
              <a:rPr lang="en-US" sz="1400" dirty="0" err="1"/>
              <a:t>Sarnat</a:t>
            </a:r>
            <a:r>
              <a:rPr lang="en-US" sz="1400" dirty="0"/>
              <a:t>, S.E., Klein, M., </a:t>
            </a:r>
            <a:r>
              <a:rPr lang="en-US" sz="1400" dirty="0" err="1"/>
              <a:t>Sarnat</a:t>
            </a:r>
            <a:r>
              <a:rPr lang="en-US" sz="1400" dirty="0"/>
              <a:t>, J.A., Flanders, W.D., Waller, L.A., Mulholland, J.A., Russell, A.G., Tolbert, P.E., 2010. An Examination of Exposure Measurement Error from Air Pollution Spatial Variability in Time-series Studies. Journal of Exposure Science and Environmental Epidemiology 20, pp. 135-146.</a:t>
            </a:r>
          </a:p>
          <a:p>
            <a:pPr lvl="0"/>
            <a:r>
              <a:rPr lang="en-US" sz="1400" dirty="0" err="1"/>
              <a:t>Shekarrizfard</a:t>
            </a:r>
            <a:r>
              <a:rPr lang="en-US" sz="1400" dirty="0"/>
              <a:t>, M., Faghih-Imani, A., Crouse, D.L., Goldberg, M., Ross, M., </a:t>
            </a:r>
            <a:r>
              <a:rPr lang="en-US" sz="1400" dirty="0" err="1"/>
              <a:t>Eluru</a:t>
            </a:r>
            <a:r>
              <a:rPr lang="en-US" sz="1400" dirty="0"/>
              <a:t>, N., Hatzopoulou, M., 2016. Individual exposure to traffic related air pollution across land-use clusters. Transportation Research Part D: Transport and Environment, 46, pp. 339-350.</a:t>
            </a:r>
          </a:p>
          <a:p>
            <a:pPr lvl="0"/>
            <a:r>
              <a:rPr lang="en-US" sz="1400" dirty="0"/>
              <a:t>Snyder, E. G., Watkins, T. H., Solomon, P. A., </a:t>
            </a:r>
            <a:r>
              <a:rPr lang="en-US" sz="1400" dirty="0" err="1"/>
              <a:t>Thoma</a:t>
            </a:r>
            <a:r>
              <a:rPr lang="en-US" sz="1400" dirty="0"/>
              <a:t>, E. D., Williams, R. W., </a:t>
            </a:r>
            <a:r>
              <a:rPr lang="en-US" sz="1400" dirty="0" err="1"/>
              <a:t>Hagler</a:t>
            </a:r>
            <a:r>
              <a:rPr lang="en-US" sz="1400" dirty="0"/>
              <a:t>, G. S. W., </a:t>
            </a:r>
            <a:r>
              <a:rPr lang="en-US" sz="1400" dirty="0" err="1"/>
              <a:t>Shelow</a:t>
            </a:r>
            <a:r>
              <a:rPr lang="en-US" sz="1400" dirty="0"/>
              <a:t>, D., </a:t>
            </a:r>
            <a:r>
              <a:rPr lang="en-US" sz="1400" dirty="0" err="1"/>
              <a:t>Hindin</a:t>
            </a:r>
            <a:r>
              <a:rPr lang="en-US" sz="1400" dirty="0"/>
              <a:t>, D. A., Kilaru, V. J., &amp; Preuss, P. W., 2013. The changing paradigm of air pollution monitoring. Environmental Science and Technology, 47(20), pp. 11369–11377. </a:t>
            </a:r>
          </a:p>
          <a:p>
            <a:pPr lvl="0"/>
            <a:r>
              <a:rPr lang="en-US" sz="1400" dirty="0" err="1"/>
              <a:t>Spinelle</a:t>
            </a:r>
            <a:r>
              <a:rPr lang="en-US" sz="1400" dirty="0"/>
              <a:t>, L., </a:t>
            </a:r>
            <a:r>
              <a:rPr lang="en-US" sz="1400" dirty="0" err="1"/>
              <a:t>Gerboles</a:t>
            </a:r>
            <a:r>
              <a:rPr lang="en-US" sz="1400" dirty="0"/>
              <a:t>, M., Villani, M. G., Aleixandre, M., &amp; </a:t>
            </a:r>
            <a:r>
              <a:rPr lang="en-US" sz="1400" dirty="0" err="1"/>
              <a:t>Bonavitacola</a:t>
            </a:r>
            <a:r>
              <a:rPr lang="en-US" sz="1400" dirty="0"/>
              <a:t>, F., 2015. Field calibration of a cluster of low-cost available sensors for air quality monitoring. Part A: Ozone and nitrogen dioxide. Sensors and Actuators, B: Chemical, 215, pp. 249–257. </a:t>
            </a:r>
          </a:p>
          <a:p>
            <a:pPr lvl="0"/>
            <a:r>
              <a:rPr lang="en-US" sz="1400" dirty="0"/>
              <a:t>Turner, D.B.: Workbook of Atmospheric Dispersion Estimates: An Introduction to Dispersion Modeling. 2nd edition. Lewis Publishers, Boca Raton, Florida, 1994.</a:t>
            </a:r>
          </a:p>
          <a:p>
            <a:pPr lvl="0"/>
            <a:r>
              <a:rPr lang="en-US" sz="1400" dirty="0"/>
              <a:t>Turpin, B.J., </a:t>
            </a:r>
            <a:r>
              <a:rPr lang="en-US" sz="1400" dirty="0" err="1"/>
              <a:t>Weisel,C.P</a:t>
            </a:r>
            <a:r>
              <a:rPr lang="en-US" sz="1400" dirty="0"/>
              <a:t>., </a:t>
            </a:r>
            <a:r>
              <a:rPr lang="en-US" sz="1400" dirty="0" err="1"/>
              <a:t>Morandi</a:t>
            </a:r>
            <a:r>
              <a:rPr lang="en-US" sz="1400" dirty="0"/>
              <a:t>, M., </a:t>
            </a:r>
            <a:r>
              <a:rPr lang="en-US" sz="1400" dirty="0" err="1"/>
              <a:t>Colome</a:t>
            </a:r>
            <a:r>
              <a:rPr lang="en-US" sz="1400" dirty="0"/>
              <a:t>, S., </a:t>
            </a:r>
            <a:r>
              <a:rPr lang="en-US" sz="1400" dirty="0" err="1"/>
              <a:t>Stock,T</a:t>
            </a:r>
            <a:r>
              <a:rPr lang="en-US" sz="1400" dirty="0"/>
              <a:t>., </a:t>
            </a:r>
            <a:r>
              <a:rPr lang="en-US" sz="1400" dirty="0" err="1"/>
              <a:t>Eisenreich</a:t>
            </a:r>
            <a:r>
              <a:rPr lang="en-US" sz="1400" dirty="0"/>
              <a:t>, S., and Buckley, B., 2007. Research Report on Relationships of Indoor, Outdoor, and Personal Air. Part I on Collection methods and descriptive analyses. Health Effects Institute, Boston.</a:t>
            </a:r>
          </a:p>
          <a:p>
            <a:pPr lvl="0"/>
            <a:r>
              <a:rPr lang="en-US" sz="1400" dirty="0"/>
              <a:t>Vallamsundar, S., Lin, J., </a:t>
            </a:r>
            <a:r>
              <a:rPr lang="en-US" sz="1400" dirty="0" err="1"/>
              <a:t>Konduri</a:t>
            </a:r>
            <a:r>
              <a:rPr lang="en-US" sz="1400" dirty="0"/>
              <a:t>, Karthik., Zhou, </a:t>
            </a:r>
            <a:r>
              <a:rPr lang="en-US" sz="1400" dirty="0" err="1"/>
              <a:t>Xuesong</a:t>
            </a:r>
            <a:r>
              <a:rPr lang="en-US" sz="1400" dirty="0"/>
              <a:t>., </a:t>
            </a:r>
            <a:r>
              <a:rPr lang="en-US" sz="1400" dirty="0" err="1"/>
              <a:t>Pendyala</a:t>
            </a:r>
            <a:r>
              <a:rPr lang="en-US" sz="1400" dirty="0"/>
              <a:t>, M. Ram., 2016. A comprehensive modeling framework for transportation-induced population exposure assessment. Transportation Research Part D: Transport and Environment 46, pp. 94-113.</a:t>
            </a:r>
          </a:p>
          <a:p>
            <a:pPr lvl="0"/>
            <a:r>
              <a:rPr lang="en-US" sz="1400" dirty="0"/>
              <a:t>Wallace, L., 1996. Indoor Particles: A review. Journal of Air &amp; Waste Management Association 46(2), pp. 98-126.</a:t>
            </a:r>
          </a:p>
          <a:p>
            <a:pPr lvl="0"/>
            <a:endParaRPr lang="en-US" sz="1400" dirty="0"/>
          </a:p>
          <a:p>
            <a:pPr lvl="0"/>
            <a:endParaRPr lang="en-US" sz="14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408732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27077" y="1291306"/>
            <a:ext cx="11772393" cy="4771129"/>
          </a:xfrm>
        </p:spPr>
        <p:txBody>
          <a:bodyPr>
            <a:noAutofit/>
          </a:bodyPr>
          <a:lstStyle/>
          <a:p>
            <a:pPr lvl="0"/>
            <a:r>
              <a:rPr lang="en-US" sz="1400" dirty="0"/>
              <a:t>Wang, S., Hao, J., Ho, M.S., Li, J., Lu, Y., 2006. Intake fraction of industrial air pollutants in China: Estimation and Application. Science of the Total Environment 354, pp. 127 – 141.</a:t>
            </a:r>
          </a:p>
          <a:p>
            <a:pPr lvl="0"/>
            <a:r>
              <a:rPr lang="en-US" sz="1400" dirty="0"/>
              <a:t>Wang, S., Hao, J., Ho, M.S., Li, J., Lu, Y., 2006. Intake fraction of industrial air pollutants in China: Estimation and Application. Science of the Total Environment 354, pp. 127 – 141.</a:t>
            </a:r>
          </a:p>
          <a:p>
            <a:pPr lvl="0"/>
            <a:r>
              <a:rPr lang="en-US" sz="1400" dirty="0"/>
              <a:t>Williams, R., 2019. EPA Tools and Resources </a:t>
            </a:r>
            <a:r>
              <a:rPr lang="en-US" sz="1400" dirty="0" err="1"/>
              <a:t>Webinar:Low</a:t>
            </a:r>
            <a:r>
              <a:rPr lang="en-US" sz="1400" dirty="0"/>
              <a:t> Cost Air Quality Sensors. 1–26. Accessed at https://www.epa.gov/sites/production/files/2019-04/documents/2019_sensors_update.pdf</a:t>
            </a:r>
          </a:p>
          <a:p>
            <a:pPr lvl="0"/>
            <a:r>
              <a:rPr lang="en-US" sz="1400" dirty="0"/>
              <a:t>Williams, R., Kaufman, A., Hanley, T., Rice, J., &amp; Garvey, S., 2014. Evaluation of field-deployed low cost PM sensors. U. S. Environmental Protection Agency (EPA), EPA/600/R-(Washington DC). </a:t>
            </a:r>
          </a:p>
          <a:p>
            <a:pPr lvl="0"/>
            <a:r>
              <a:rPr lang="en-US" sz="1400" dirty="0"/>
              <a:t>Williams, R., Nash, D., </a:t>
            </a:r>
            <a:r>
              <a:rPr lang="en-US" sz="1400" dirty="0" err="1"/>
              <a:t>Hagler</a:t>
            </a:r>
            <a:r>
              <a:rPr lang="en-US" sz="1400" dirty="0"/>
              <a:t>, G., Benedict, K., Macgregor, I. C., Seay, B. A., Lawrence, M., Columbus, B., &amp; Dye, T., 2018. Peer Review and Supporting Literature Review of Air Sensor Technology Performance Targets. Accessed at https://www.epa.gov/sites/production/files/2018-10/documents/peer_review_and_supporting_literature_review_of_air_sensor_technology_performance_targets.pdf</a:t>
            </a:r>
          </a:p>
          <a:p>
            <a:pPr lvl="0"/>
            <a:r>
              <a:rPr lang="en-US" sz="1400" dirty="0"/>
              <a:t>Williams, R., Watkins, T., and Long, R., 2014. Low Cost Sensor Calibration Options. EM: Air and Waste Management Association's Magazine for Environmental Managers. Air &amp; Waste Management Association, Pittsburgh, PA, pp. 10-15,</a:t>
            </a:r>
          </a:p>
          <a:p>
            <a:r>
              <a:rPr lang="en-US" sz="1400" dirty="0"/>
              <a:t>World Health Organization, 1999. Monitoring ambient air quality for health impact assessment, WHO Regional Publications, European Series. World Health Organization - Regional Office for Europe, Copenhagen. </a:t>
            </a:r>
          </a:p>
          <a:p>
            <a:pPr lvl="0"/>
            <a:r>
              <a:rPr lang="en-US" sz="1400" dirty="0"/>
              <a:t>World Health Organization, 2014. Ambient (outdoor) air quality and health. Fact sheet, 313.</a:t>
            </a:r>
          </a:p>
          <a:p>
            <a:pPr lvl="0"/>
            <a:r>
              <a:rPr lang="en-US" sz="1400" dirty="0"/>
              <a:t>Zhang K., Batterman, S., 2009. Time allocation shifts and pollutant exposure due to traffic congestion: An analysis using the national human activity pattern survey. Science of the Total Environment 407(21), pp. 5493-5500.</a:t>
            </a:r>
          </a:p>
          <a:p>
            <a:pPr lvl="0"/>
            <a:r>
              <a:rPr lang="en-US" sz="1400" dirty="0"/>
              <a:t>Zhou. Y., Levy. J.I., Evans, J.S., </a:t>
            </a:r>
            <a:r>
              <a:rPr lang="en-US" sz="1400" dirty="0" err="1"/>
              <a:t>Hammitt</a:t>
            </a:r>
            <a:r>
              <a:rPr lang="en-US" sz="1400" dirty="0"/>
              <a:t>, J.K., 2006. The influence of geographic location on population exposure to emissions from power plants throughout China. Environment International 32, pp. 365-373.</a:t>
            </a:r>
          </a:p>
          <a:p>
            <a:pPr lvl="0"/>
            <a:endParaRPr lang="en-US" sz="14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397769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274768" y="1367555"/>
            <a:ext cx="11547695" cy="5199188"/>
          </a:xfrm>
        </p:spPr>
        <p:txBody>
          <a:bodyPr>
            <a:normAutofit/>
          </a:bodyPr>
          <a:lstStyle/>
          <a:p>
            <a:pPr marL="228600" lvl="1">
              <a:spcBef>
                <a:spcPts val="1000"/>
              </a:spcBef>
              <a:defRPr/>
            </a:pPr>
            <a:r>
              <a:rPr lang="en-US" sz="2600" dirty="0"/>
              <a:t>Motor vehicles emit large quantities of pollutants</a:t>
            </a:r>
          </a:p>
          <a:p>
            <a:pPr marL="228600" lvl="1">
              <a:spcBef>
                <a:spcPts val="1000"/>
              </a:spcBef>
            </a:pPr>
            <a:r>
              <a:rPr lang="en-US" sz="2600" dirty="0"/>
              <a:t>Criteria Pollutants (particulate matter, ozone, nitrogen oxides, carbon monoxide, oxides of sulfur and lead), Air Toxics and Green-house Gases</a:t>
            </a:r>
          </a:p>
          <a:p>
            <a:pPr marL="228600" lvl="1">
              <a:spcBef>
                <a:spcPts val="1000"/>
              </a:spcBef>
              <a:defRPr/>
            </a:pPr>
            <a:r>
              <a:rPr lang="en-US" sz="2600" dirty="0"/>
              <a:t>Epidemiological studies consistently showed a  link between traffic-related air pollution (TRAP) and adverse health effects</a:t>
            </a:r>
            <a:r>
              <a:rPr lang="en-US" sz="2000" dirty="0"/>
              <a:t> </a:t>
            </a:r>
            <a:r>
              <a:rPr lang="en-US" sz="2600" i="1" dirty="0"/>
              <a:t>(WHO, 2014)</a:t>
            </a:r>
          </a:p>
          <a:p>
            <a:pPr>
              <a:spcBef>
                <a:spcPts val="600"/>
              </a:spcBef>
              <a:spcAft>
                <a:spcPts val="600"/>
              </a:spcAft>
            </a:pPr>
            <a:r>
              <a:rPr lang="en-US" sz="2600" dirty="0"/>
              <a:t>Resolution: When dealing with TRAP, temporal and spatial resolution have a dominating effect on the distribution and impacts caused</a:t>
            </a:r>
          </a:p>
          <a:p>
            <a:pPr lvl="1">
              <a:spcBef>
                <a:spcPts val="600"/>
              </a:spcBef>
              <a:spcAft>
                <a:spcPts val="600"/>
              </a:spcAft>
              <a:buFont typeface="Courier New" panose="02070309020205020404" pitchFamily="49" charset="0"/>
              <a:buChar char="o"/>
            </a:pPr>
            <a:r>
              <a:rPr lang="en-US" sz="2200" dirty="0"/>
              <a:t>Spatial resolution: pollutants have a peaking tendency within a distance of 150-500m from roadways and accordingly people who live close to roadways are likely to suffer from adverse health effects</a:t>
            </a:r>
          </a:p>
          <a:p>
            <a:pPr lvl="1">
              <a:spcBef>
                <a:spcPts val="600"/>
              </a:spcBef>
              <a:spcAft>
                <a:spcPts val="600"/>
              </a:spcAft>
              <a:buFont typeface="Courier New" panose="02070309020205020404" pitchFamily="49" charset="0"/>
              <a:buChar char="o"/>
            </a:pPr>
            <a:r>
              <a:rPr lang="en-US" sz="2200" dirty="0"/>
              <a:t>Temporal resolution: pollutant dispersion tends to increase during overnight and early morning time periods and during fall and winter months due to stable atmospheric conditions</a:t>
            </a:r>
          </a:p>
          <a:p>
            <a:pPr marL="228600" lvl="1">
              <a:spcBef>
                <a:spcPts val="1000"/>
              </a:spcBef>
              <a:defRPr/>
            </a:pPr>
            <a:endParaRPr lang="en-US" sz="26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Temporal and Spatial Variation</a:t>
            </a:r>
          </a:p>
        </p:txBody>
      </p:sp>
      <p:sp>
        <p:nvSpPr>
          <p:cNvPr id="8" name="TextBox 7">
            <a:extLst>
              <a:ext uri="{FF2B5EF4-FFF2-40B4-BE49-F238E27FC236}">
                <a16:creationId xmlns:a16="http://schemas.microsoft.com/office/drawing/2014/main" id="{4580EA2C-D742-4D18-A280-2DD6A0702899}"/>
              </a:ext>
            </a:extLst>
          </p:cNvPr>
          <p:cNvSpPr txBox="1"/>
          <p:nvPr/>
        </p:nvSpPr>
        <p:spPr>
          <a:xfrm>
            <a:off x="7377251" y="6258321"/>
            <a:ext cx="5638800" cy="400110"/>
          </a:xfrm>
          <a:prstGeom prst="rect">
            <a:avLst/>
          </a:prstGeom>
          <a:noFill/>
        </p:spPr>
        <p:txBody>
          <a:bodyPr wrap="square">
            <a:spAutoFit/>
          </a:bodyPr>
          <a:lstStyle/>
          <a:p>
            <a:pPr>
              <a:defRPr/>
            </a:pPr>
            <a:r>
              <a:rPr lang="en-US" sz="2000" b="1" i="1" dirty="0">
                <a:latin typeface="+mj-lt"/>
              </a:rPr>
              <a:t>Source: Askariyeh et al., 2018</a:t>
            </a:r>
            <a:endParaRPr lang="en-US" sz="1400" b="1" i="1" dirty="0">
              <a:latin typeface="+mj-lt"/>
            </a:endParaRPr>
          </a:p>
        </p:txBody>
      </p:sp>
      <p:pic>
        <p:nvPicPr>
          <p:cNvPr id="15" name="Picture 14">
            <a:extLst>
              <a:ext uri="{FF2B5EF4-FFF2-40B4-BE49-F238E27FC236}">
                <a16:creationId xmlns:a16="http://schemas.microsoft.com/office/drawing/2014/main" id="{E4488156-1477-41A9-AF4A-70C77507DF00}"/>
              </a:ext>
            </a:extLst>
          </p:cNvPr>
          <p:cNvPicPr/>
          <p:nvPr/>
        </p:nvPicPr>
        <p:blipFill rotWithShape="1">
          <a:blip r:embed="rId3">
            <a:extLst>
              <a:ext uri="{28A0092B-C50C-407E-A947-70E740481C1C}">
                <a14:useLocalDpi xmlns:a14="http://schemas.microsoft.com/office/drawing/2010/main" val="0"/>
              </a:ext>
            </a:extLst>
          </a:blip>
          <a:srcRect t="6819"/>
          <a:stretch/>
        </p:blipFill>
        <p:spPr bwMode="auto">
          <a:xfrm>
            <a:off x="1390996" y="1438101"/>
            <a:ext cx="8908473" cy="4538749"/>
          </a:xfrm>
          <a:prstGeom prst="rect">
            <a:avLst/>
          </a:prstGeom>
          <a:noFill/>
        </p:spPr>
      </p:pic>
    </p:spTree>
    <p:extLst>
      <p:ext uri="{BB962C8B-B14F-4D97-AF65-F5344CB8AC3E}">
        <p14:creationId xmlns:p14="http://schemas.microsoft.com/office/powerpoint/2010/main" val="48620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Overview</a:t>
            </a:r>
          </a:p>
        </p:txBody>
      </p:sp>
      <p:sp>
        <p:nvSpPr>
          <p:cNvPr id="6" name="Rectangle: Rounded Corners 5">
            <a:extLst>
              <a:ext uri="{FF2B5EF4-FFF2-40B4-BE49-F238E27FC236}">
                <a16:creationId xmlns:a16="http://schemas.microsoft.com/office/drawing/2014/main" id="{01AFD9CA-88ED-4342-A955-BAB1405A4185}"/>
              </a:ext>
            </a:extLst>
          </p:cNvPr>
          <p:cNvSpPr/>
          <p:nvPr/>
        </p:nvSpPr>
        <p:spPr>
          <a:xfrm>
            <a:off x="2403336" y="1440385"/>
            <a:ext cx="7323292" cy="906308"/>
          </a:xfrm>
          <a:prstGeom prst="round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Exposure Assessment to TRAP</a:t>
            </a:r>
          </a:p>
        </p:txBody>
      </p:sp>
      <p:sp>
        <p:nvSpPr>
          <p:cNvPr id="12" name="Rectangle: Rounded Corners 11">
            <a:extLst>
              <a:ext uri="{FF2B5EF4-FFF2-40B4-BE49-F238E27FC236}">
                <a16:creationId xmlns:a16="http://schemas.microsoft.com/office/drawing/2014/main" id="{4250F5A6-83D2-4352-BC3C-459BCBE890E5}"/>
              </a:ext>
            </a:extLst>
          </p:cNvPr>
          <p:cNvSpPr/>
          <p:nvPr/>
        </p:nvSpPr>
        <p:spPr>
          <a:xfrm>
            <a:off x="99656" y="3020885"/>
            <a:ext cx="3889717" cy="229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r>
              <a:rPr lang="en-US" sz="2400" b="1" dirty="0"/>
              <a:t>Ambient Monitors</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p:txBody>
      </p:sp>
      <p:pic>
        <p:nvPicPr>
          <p:cNvPr id="15" name="Picture 5" descr="Air Monitoring.jpg">
            <a:extLst>
              <a:ext uri="{FF2B5EF4-FFF2-40B4-BE49-F238E27FC236}">
                <a16:creationId xmlns:a16="http://schemas.microsoft.com/office/drawing/2014/main" id="{C98250F9-22DD-4954-AB75-DCBE4EFB37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451" y="3588105"/>
            <a:ext cx="1089886" cy="12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BDA8BE10-CD24-4144-8218-AC96E7D03511}"/>
              </a:ext>
            </a:extLst>
          </p:cNvPr>
          <p:cNvPicPr>
            <a:picLocks noChangeAspect="1"/>
          </p:cNvPicPr>
          <p:nvPr/>
        </p:nvPicPr>
        <p:blipFill>
          <a:blip r:embed="rId4"/>
          <a:stretch>
            <a:fillRect/>
          </a:stretch>
        </p:blipFill>
        <p:spPr>
          <a:xfrm>
            <a:off x="1286364" y="3588460"/>
            <a:ext cx="2613529" cy="1549986"/>
          </a:xfrm>
          <a:prstGeom prst="rect">
            <a:avLst/>
          </a:prstGeom>
        </p:spPr>
      </p:pic>
      <p:sp>
        <p:nvSpPr>
          <p:cNvPr id="19" name="Rectangle: Rounded Corners 18">
            <a:extLst>
              <a:ext uri="{FF2B5EF4-FFF2-40B4-BE49-F238E27FC236}">
                <a16:creationId xmlns:a16="http://schemas.microsoft.com/office/drawing/2014/main" id="{95D68A33-6C08-4D3A-A932-62C9CA993140}"/>
              </a:ext>
            </a:extLst>
          </p:cNvPr>
          <p:cNvSpPr/>
          <p:nvPr/>
        </p:nvSpPr>
        <p:spPr>
          <a:xfrm>
            <a:off x="4120049" y="3019536"/>
            <a:ext cx="3889717" cy="229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r>
              <a:rPr lang="en-US" sz="2400" b="1" dirty="0"/>
              <a:t>Personal Monitoring</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p:txBody>
      </p:sp>
      <p:sp>
        <p:nvSpPr>
          <p:cNvPr id="20" name="Rectangle: Rounded Corners 19">
            <a:extLst>
              <a:ext uri="{FF2B5EF4-FFF2-40B4-BE49-F238E27FC236}">
                <a16:creationId xmlns:a16="http://schemas.microsoft.com/office/drawing/2014/main" id="{EF57D49E-4E73-4FD1-874D-D428DDA75329}"/>
              </a:ext>
            </a:extLst>
          </p:cNvPr>
          <p:cNvSpPr/>
          <p:nvPr/>
        </p:nvSpPr>
        <p:spPr>
          <a:xfrm>
            <a:off x="8213270" y="2995260"/>
            <a:ext cx="3889717" cy="229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r>
              <a:rPr lang="en-US" sz="2400" b="1" dirty="0"/>
              <a:t>Modeling Tools</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p:txBody>
      </p:sp>
      <p:cxnSp>
        <p:nvCxnSpPr>
          <p:cNvPr id="22" name="Connector: Elbow 21">
            <a:extLst>
              <a:ext uri="{FF2B5EF4-FFF2-40B4-BE49-F238E27FC236}">
                <a16:creationId xmlns:a16="http://schemas.microsoft.com/office/drawing/2014/main" id="{96DE6699-936B-4995-9B70-19C4352EFDDD}"/>
              </a:ext>
            </a:extLst>
          </p:cNvPr>
          <p:cNvCxnSpPr>
            <a:cxnSpLocks/>
          </p:cNvCxnSpPr>
          <p:nvPr/>
        </p:nvCxnSpPr>
        <p:spPr>
          <a:xfrm rot="5400000">
            <a:off x="5728524" y="2683079"/>
            <a:ext cx="672843" cy="74"/>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A8C19C5A-7ADF-4ACE-BA73-87775EAC039F}"/>
              </a:ext>
            </a:extLst>
          </p:cNvPr>
          <p:cNvCxnSpPr>
            <a:cxnSpLocks/>
          </p:cNvCxnSpPr>
          <p:nvPr/>
        </p:nvCxnSpPr>
        <p:spPr>
          <a:xfrm rot="5400000">
            <a:off x="3717653" y="673559"/>
            <a:ext cx="674192" cy="4020467"/>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D718650B-A092-4999-89A6-7534B50DF532}"/>
              </a:ext>
            </a:extLst>
          </p:cNvPr>
          <p:cNvCxnSpPr>
            <a:cxnSpLocks/>
          </p:cNvCxnSpPr>
          <p:nvPr/>
        </p:nvCxnSpPr>
        <p:spPr>
          <a:xfrm rot="16200000" flipH="1">
            <a:off x="7787272" y="624404"/>
            <a:ext cx="648567" cy="4093147"/>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1DA1FF1-5FE3-468B-94CF-7E9A9263C834}"/>
              </a:ext>
            </a:extLst>
          </p:cNvPr>
          <p:cNvSpPr txBox="1"/>
          <p:nvPr/>
        </p:nvSpPr>
        <p:spPr>
          <a:xfrm>
            <a:off x="3131620" y="6161216"/>
            <a:ext cx="6890380" cy="400110"/>
          </a:xfrm>
          <a:prstGeom prst="rect">
            <a:avLst/>
          </a:prstGeom>
          <a:noFill/>
        </p:spPr>
        <p:txBody>
          <a:bodyPr wrap="square">
            <a:spAutoFit/>
          </a:bodyPr>
          <a:lstStyle/>
          <a:p>
            <a:pPr>
              <a:defRPr/>
            </a:pPr>
            <a:r>
              <a:rPr lang="en-US" sz="2000" b="1" i="1" dirty="0">
                <a:latin typeface="+mj-lt"/>
              </a:rPr>
              <a:t>Figure Sources: EPA </a:t>
            </a:r>
            <a:r>
              <a:rPr lang="en-US" sz="2000" b="1" i="1" dirty="0" err="1">
                <a:latin typeface="+mj-lt"/>
              </a:rPr>
              <a:t>Airdata</a:t>
            </a:r>
            <a:r>
              <a:rPr lang="en-US" sz="2000" b="1" i="1" dirty="0">
                <a:latin typeface="+mj-lt"/>
              </a:rPr>
              <a:t>; Askariyeh et al, 2019, Turner, 1994 </a:t>
            </a:r>
            <a:endParaRPr lang="en-US" sz="1400" b="1" i="1" dirty="0">
              <a:latin typeface="+mj-lt"/>
            </a:endParaRPr>
          </a:p>
        </p:txBody>
      </p:sp>
      <p:pic>
        <p:nvPicPr>
          <p:cNvPr id="33" name="Picture 32">
            <a:extLst>
              <a:ext uri="{FF2B5EF4-FFF2-40B4-BE49-F238E27FC236}">
                <a16:creationId xmlns:a16="http://schemas.microsoft.com/office/drawing/2014/main" id="{26CB6C4F-515F-4D26-9FFA-CCF5618A5EA0}"/>
              </a:ext>
            </a:extLst>
          </p:cNvPr>
          <p:cNvPicPr>
            <a:picLocks noChangeAspect="1"/>
          </p:cNvPicPr>
          <p:nvPr/>
        </p:nvPicPr>
        <p:blipFill>
          <a:blip r:embed="rId5"/>
          <a:stretch>
            <a:fillRect/>
          </a:stretch>
        </p:blipFill>
        <p:spPr>
          <a:xfrm>
            <a:off x="4264503" y="3592866"/>
            <a:ext cx="3633324" cy="1569855"/>
          </a:xfrm>
          <a:prstGeom prst="rect">
            <a:avLst/>
          </a:prstGeom>
        </p:spPr>
      </p:pic>
      <p:pic>
        <p:nvPicPr>
          <p:cNvPr id="36" name="Picture 2" descr="C:\Users\s-vallamsundar\Documents\Projects\ElPasoPM10\WorstCaseScenario\Figures\Concentration Contours_Google Earth.jpg">
            <a:extLst>
              <a:ext uri="{FF2B5EF4-FFF2-40B4-BE49-F238E27FC236}">
                <a16:creationId xmlns:a16="http://schemas.microsoft.com/office/drawing/2014/main" id="{C1614417-21E6-4FE4-A1E9-98ED537199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0862" y="3528130"/>
            <a:ext cx="2379144" cy="16438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7" name="Picture 36" descr="gaussian">
            <a:extLst>
              <a:ext uri="{FF2B5EF4-FFF2-40B4-BE49-F238E27FC236}">
                <a16:creationId xmlns:a16="http://schemas.microsoft.com/office/drawing/2014/main" id="{51D1BD89-3956-41E3-B284-2137A7BB1A09}"/>
              </a:ext>
            </a:extLst>
          </p:cNvPr>
          <p:cNvPicPr>
            <a:picLocks noChangeAspect="1" noChangeArrowheads="1"/>
          </p:cNvPicPr>
          <p:nvPr/>
        </p:nvPicPr>
        <p:blipFill rotWithShape="1">
          <a:blip r:embed="rId7" cstate="print">
            <a:lum bright="-28000" contrast="68000"/>
            <a:extLst>
              <a:ext uri="{28A0092B-C50C-407E-A947-70E740481C1C}">
                <a14:useLocalDpi xmlns:a14="http://schemas.microsoft.com/office/drawing/2010/main" val="0"/>
              </a:ext>
            </a:extLst>
          </a:blip>
          <a:srcRect t="4335" b="8924"/>
          <a:stretch/>
        </p:blipFill>
        <p:spPr bwMode="auto">
          <a:xfrm>
            <a:off x="8272664" y="3560497"/>
            <a:ext cx="1267846" cy="91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81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Ambient Monitoring</a:t>
            </a:r>
          </a:p>
        </p:txBody>
      </p:sp>
      <p:sp>
        <p:nvSpPr>
          <p:cNvPr id="11" name="Content Placeholder 1">
            <a:extLst>
              <a:ext uri="{FF2B5EF4-FFF2-40B4-BE49-F238E27FC236}">
                <a16:creationId xmlns:a16="http://schemas.microsoft.com/office/drawing/2014/main" id="{DBF0179C-E66B-42F6-BBB6-4B9E47CCD1B8}"/>
              </a:ext>
            </a:extLst>
          </p:cNvPr>
          <p:cNvSpPr>
            <a:spLocks noGrp="1"/>
          </p:cNvSpPr>
          <p:nvPr>
            <p:ph idx="1"/>
          </p:nvPr>
        </p:nvSpPr>
        <p:spPr>
          <a:xfrm>
            <a:off x="290952" y="1367554"/>
            <a:ext cx="11547695" cy="5292192"/>
          </a:xfrm>
        </p:spPr>
        <p:txBody>
          <a:bodyPr>
            <a:normAutofit/>
          </a:bodyPr>
          <a:lstStyle/>
          <a:p>
            <a:pPr marL="228600" lvl="1">
              <a:spcBef>
                <a:spcPts val="1000"/>
              </a:spcBef>
              <a:defRPr/>
            </a:pPr>
            <a:r>
              <a:rPr lang="en-US" dirty="0"/>
              <a:t>Exposure to TRAP depends on two fundamental pieces of information </a:t>
            </a:r>
          </a:p>
          <a:p>
            <a:pPr marL="800100" lvl="2" indent="-342900">
              <a:spcBef>
                <a:spcPts val="1000"/>
              </a:spcBef>
              <a:buFont typeface="Courier New" panose="02070309020205020404" pitchFamily="49" charset="0"/>
              <a:buChar char="o"/>
              <a:defRPr/>
            </a:pPr>
            <a:r>
              <a:rPr lang="en-US" dirty="0"/>
              <a:t>Location and time of exposure</a:t>
            </a:r>
          </a:p>
          <a:p>
            <a:pPr marL="800100" lvl="2" indent="-342900">
              <a:spcBef>
                <a:spcPts val="1000"/>
              </a:spcBef>
              <a:buFont typeface="Courier New" panose="02070309020205020404" pitchFamily="49" charset="0"/>
              <a:buChar char="o"/>
              <a:defRPr/>
            </a:pPr>
            <a:r>
              <a:rPr lang="en-US" dirty="0"/>
              <a:t>Pollutant concentrations in distinct locations or microenvironments (e.g. indoor and outdoor microenvironments, and during transport)</a:t>
            </a:r>
          </a:p>
          <a:p>
            <a:pPr marL="228600" lvl="1">
              <a:spcBef>
                <a:spcPts val="1000"/>
              </a:spcBef>
              <a:defRPr/>
            </a:pPr>
            <a:r>
              <a:rPr lang="en-US" dirty="0"/>
              <a:t>Most studies have employed census data and ambient monitoring data to evaluate population exposure to air pollutions (</a:t>
            </a:r>
            <a:r>
              <a:rPr lang="en-US" altLang="en-US" dirty="0"/>
              <a:t>Kaur et al., 2007; </a:t>
            </a:r>
            <a:r>
              <a:rPr lang="en-US" altLang="en-US" dirty="0" err="1"/>
              <a:t>Sarnat</a:t>
            </a:r>
            <a:r>
              <a:rPr lang="en-US" altLang="en-US" dirty="0"/>
              <a:t> et al., 2010; Wang et al., 2006; Zhou et al., 2006)</a:t>
            </a:r>
          </a:p>
          <a:p>
            <a:pPr marL="228600" lvl="1">
              <a:spcBef>
                <a:spcPts val="1000"/>
              </a:spcBef>
              <a:defRPr/>
            </a:pPr>
            <a:r>
              <a:rPr lang="en-US" dirty="0"/>
              <a:t>Ambient monitoring data has drawbacks – lack of sufficient number, cannot capture pollutants with short half-life, cannot find attributable emission source (Dons et al., 2011)</a:t>
            </a:r>
          </a:p>
          <a:p>
            <a:pPr marL="228600" lvl="1">
              <a:spcBef>
                <a:spcPts val="1000"/>
              </a:spcBef>
              <a:defRPr/>
            </a:pPr>
            <a:r>
              <a:rPr lang="en-US" altLang="en-US" dirty="0"/>
              <a:t>Hence to avoid exposure misclassification, a large number of monitors </a:t>
            </a:r>
            <a:r>
              <a:rPr lang="en-US" dirty="0"/>
              <a:t>with good coverage of a study area would be required to capture the spatial-temporal variation</a:t>
            </a:r>
          </a:p>
          <a:p>
            <a:pPr marL="228600" lvl="1">
              <a:spcBef>
                <a:spcPts val="1000"/>
              </a:spcBef>
              <a:defRPr/>
            </a:pPr>
            <a:r>
              <a:rPr lang="en-US" altLang="en-US" dirty="0"/>
              <a:t>Using census data on the other hand also has drawbacks as it assumes people to be in fixed locations all the time contrary to reality (</a:t>
            </a:r>
            <a:r>
              <a:rPr lang="en-US" altLang="en-US" dirty="0" err="1"/>
              <a:t>D</a:t>
            </a:r>
            <a:r>
              <a:rPr lang="en-US" dirty="0" err="1"/>
              <a:t>hondt</a:t>
            </a:r>
            <a:r>
              <a:rPr lang="en-US" dirty="0"/>
              <a:t> et al., 2012;) </a:t>
            </a:r>
            <a:endParaRPr lang="en-US" altLang="en-US" dirty="0"/>
          </a:p>
          <a:p>
            <a:pPr marL="228600" lvl="1">
              <a:spcBef>
                <a:spcPts val="1000"/>
              </a:spcBef>
              <a:defRPr/>
            </a:pPr>
            <a:endParaRPr lang="en-US" altLang="en-US" dirty="0"/>
          </a:p>
          <a:p>
            <a:pPr marL="342900" lvl="1" indent="-342900">
              <a:spcBef>
                <a:spcPts val="1000"/>
              </a:spcBef>
              <a:buFont typeface="Courier New" panose="02070309020205020404" pitchFamily="49" charset="0"/>
              <a:buChar char="o"/>
              <a:defRPr/>
            </a:pPr>
            <a:endParaRPr lang="en-US" sz="2600" dirty="0"/>
          </a:p>
        </p:txBody>
      </p:sp>
      <p:sp>
        <p:nvSpPr>
          <p:cNvPr id="4" name="Rectangle 2">
            <a:extLst>
              <a:ext uri="{FF2B5EF4-FFF2-40B4-BE49-F238E27FC236}">
                <a16:creationId xmlns:a16="http://schemas.microsoft.com/office/drawing/2014/main" id="{80814A98-5356-4EF8-8DAB-47FD1B714EA7}"/>
              </a:ext>
            </a:extLst>
          </p:cNvPr>
          <p:cNvSpPr>
            <a:spLocks noChangeArrowheads="1"/>
          </p:cNvSpPr>
          <p:nvPr/>
        </p:nvSpPr>
        <p:spPr bwMode="auto">
          <a:xfrm>
            <a:off x="0" y="-92333"/>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494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Models</a:t>
            </a:r>
          </a:p>
        </p:txBody>
      </p:sp>
      <p:sp>
        <p:nvSpPr>
          <p:cNvPr id="11" name="Content Placeholder 1">
            <a:extLst>
              <a:ext uri="{FF2B5EF4-FFF2-40B4-BE49-F238E27FC236}">
                <a16:creationId xmlns:a16="http://schemas.microsoft.com/office/drawing/2014/main" id="{DBF0179C-E66B-42F6-BBB6-4B9E47CCD1B8}"/>
              </a:ext>
            </a:extLst>
          </p:cNvPr>
          <p:cNvSpPr>
            <a:spLocks noGrp="1"/>
          </p:cNvSpPr>
          <p:nvPr>
            <p:ph idx="1"/>
          </p:nvPr>
        </p:nvSpPr>
        <p:spPr>
          <a:xfrm>
            <a:off x="80922" y="1253446"/>
            <a:ext cx="11458322" cy="5466989"/>
          </a:xfrm>
        </p:spPr>
        <p:txBody>
          <a:bodyPr>
            <a:normAutofit/>
          </a:bodyPr>
          <a:lstStyle/>
          <a:p>
            <a:pPr marL="685800" lvl="2">
              <a:spcBef>
                <a:spcPts val="1000"/>
              </a:spcBef>
              <a:defRPr/>
            </a:pPr>
            <a:r>
              <a:rPr lang="en-US" sz="2200" dirty="0"/>
              <a:t>Studies have employed a variety of models for exposure assessment. Models differ in terms of formulation, level of complexity, resource requirements and accuracy</a:t>
            </a:r>
          </a:p>
          <a:p>
            <a:pPr marL="685800" lvl="2">
              <a:spcBef>
                <a:spcPts val="1000"/>
              </a:spcBef>
              <a:defRPr/>
            </a:pPr>
            <a:r>
              <a:rPr lang="en-US" sz="2200" dirty="0"/>
              <a:t>Most commonly used models are as follows:</a:t>
            </a:r>
          </a:p>
          <a:p>
            <a:pPr marL="1371600" lvl="3" indent="-457200">
              <a:spcBef>
                <a:spcPts val="1000"/>
              </a:spcBef>
              <a:buFont typeface="+mj-lt"/>
              <a:buAutoNum type="arabicPeriod"/>
              <a:defRPr/>
            </a:pPr>
            <a:r>
              <a:rPr lang="en-US" dirty="0"/>
              <a:t>Proximity models: establish relationships between air pollution and exposure by assuming that individuals are exposed to higher concentrations if they are located near major emission sources (</a:t>
            </a:r>
            <a:r>
              <a:rPr lang="en-US" dirty="0" err="1"/>
              <a:t>Jerrett</a:t>
            </a:r>
            <a:r>
              <a:rPr lang="en-US" dirty="0"/>
              <a:t> et al., 2005). These models use metrics such as traffic density, distance to roadways, population etc.</a:t>
            </a:r>
          </a:p>
          <a:p>
            <a:pPr marL="1371600" lvl="3" indent="-457200">
              <a:spcBef>
                <a:spcPts val="1000"/>
              </a:spcBef>
              <a:buFont typeface="+mj-lt"/>
              <a:buAutoNum type="arabicPeriod"/>
              <a:defRPr/>
            </a:pPr>
            <a:r>
              <a:rPr lang="en-US" dirty="0"/>
              <a:t>Interpolation methods (e.g., nearest neighbor, inverse distance weighting, kriging): interpolate a continuous surface of pollutant concentrations for the entire area based on ambient monitoring station data (</a:t>
            </a:r>
            <a:r>
              <a:rPr lang="en-US" dirty="0" err="1"/>
              <a:t>Künzli</a:t>
            </a:r>
            <a:r>
              <a:rPr lang="en-US" dirty="0"/>
              <a:t> et al., 2005; Sapkota et al., 2012)</a:t>
            </a:r>
          </a:p>
          <a:p>
            <a:pPr marL="1371600" lvl="3" indent="-457200">
              <a:spcBef>
                <a:spcPts val="1000"/>
              </a:spcBef>
              <a:buFont typeface="+mj-lt"/>
              <a:buAutoNum type="arabicPeriod"/>
              <a:defRPr/>
            </a:pPr>
            <a:r>
              <a:rPr lang="en-US" dirty="0"/>
              <a:t>Regression models: Land use regression models combine ambient monitoring data with predictor variables to improve spatial resolutions of concentration estimates </a:t>
            </a:r>
            <a:r>
              <a:rPr lang="en-US" altLang="en-US" dirty="0">
                <a:ea typeface="Times New Roman" panose="02020603050405020304" pitchFamily="18" charset="0"/>
              </a:rPr>
              <a:t>(</a:t>
            </a:r>
            <a:r>
              <a:rPr lang="en-US" altLang="en-US" dirty="0" err="1">
                <a:ea typeface="Times New Roman" panose="02020603050405020304" pitchFamily="18" charset="0"/>
              </a:rPr>
              <a:t>Shekarrizfard</a:t>
            </a:r>
            <a:r>
              <a:rPr lang="en-US" altLang="en-US" dirty="0">
                <a:ea typeface="Times New Roman" panose="02020603050405020304" pitchFamily="18" charset="0"/>
              </a:rPr>
              <a:t> et al., 2016)</a:t>
            </a:r>
          </a:p>
          <a:p>
            <a:pPr marL="1371600" lvl="3" indent="-457200">
              <a:spcBef>
                <a:spcPts val="1000"/>
              </a:spcBef>
              <a:buFont typeface="+mj-lt"/>
              <a:buAutoNum type="arabicPeriod"/>
              <a:defRPr/>
            </a:pPr>
            <a:r>
              <a:rPr lang="en-US" dirty="0"/>
              <a:t>Air dispersion models (e.g., air dispersion, photochemical, puff models etc.): use mathematical formulation to determine the fate and transport of pollutant concentrations (</a:t>
            </a:r>
            <a:r>
              <a:rPr lang="en-US" sz="1600" dirty="0"/>
              <a:t>Hatzopoulou et al., 2011; </a:t>
            </a:r>
            <a:r>
              <a:rPr lang="en-US" dirty="0"/>
              <a:t>Vallamsundar et al, 2016)</a:t>
            </a:r>
          </a:p>
          <a:p>
            <a:pPr marL="685800" lvl="2">
              <a:spcBef>
                <a:spcPts val="1000"/>
              </a:spcBef>
              <a:defRPr/>
            </a:pPr>
            <a:r>
              <a:rPr lang="en-US" sz="2200" dirty="0"/>
              <a:t>Exposure assessment performed by these models provide an estimate of the overall population exposure and does not provide exposure at the personal or individual level</a:t>
            </a:r>
          </a:p>
        </p:txBody>
      </p:sp>
      <p:sp>
        <p:nvSpPr>
          <p:cNvPr id="2" name="Rectangle 1">
            <a:extLst>
              <a:ext uri="{FF2B5EF4-FFF2-40B4-BE49-F238E27FC236}">
                <a16:creationId xmlns:a16="http://schemas.microsoft.com/office/drawing/2014/main" id="{516884B5-ED58-4FE6-B0C9-03C36ED776D3}"/>
              </a:ext>
            </a:extLst>
          </p:cNvPr>
          <p:cNvSpPr>
            <a:spLocks noChangeArrowheads="1"/>
          </p:cNvSpPr>
          <p:nvPr/>
        </p:nvSpPr>
        <p:spPr bwMode="auto">
          <a:xfrm>
            <a:off x="0" y="-138499"/>
            <a:ext cx="2487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6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213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Personal Exposure</a:t>
            </a:r>
          </a:p>
        </p:txBody>
      </p:sp>
      <mc:AlternateContent xmlns:mc="http://schemas.openxmlformats.org/markup-compatibility/2006" xmlns:a14="http://schemas.microsoft.com/office/drawing/2010/main">
        <mc:Choice Requires="a14">
          <p:sp>
            <p:nvSpPr>
              <p:cNvPr id="11" name="Content Placeholder 1">
                <a:extLst>
                  <a:ext uri="{FF2B5EF4-FFF2-40B4-BE49-F238E27FC236}">
                    <a16:creationId xmlns:a16="http://schemas.microsoft.com/office/drawing/2014/main" id="{DBF0179C-E66B-42F6-BBB6-4B9E47CCD1B8}"/>
                  </a:ext>
                </a:extLst>
              </p:cNvPr>
              <p:cNvSpPr>
                <a:spLocks noGrp="1"/>
              </p:cNvSpPr>
              <p:nvPr>
                <p:ph idx="1"/>
              </p:nvPr>
            </p:nvSpPr>
            <p:spPr>
              <a:xfrm>
                <a:off x="1" y="1383738"/>
                <a:ext cx="11595886" cy="4996887"/>
              </a:xfrm>
            </p:spPr>
            <p:txBody>
              <a:bodyPr>
                <a:normAutofit/>
              </a:bodyPr>
              <a:lstStyle/>
              <a:p>
                <a:pPr marL="685800" lvl="2">
                  <a:spcBef>
                    <a:spcPts val="1000"/>
                  </a:spcBef>
                  <a:defRPr/>
                </a:pPr>
                <a:r>
                  <a:rPr lang="en-US" sz="2200" dirty="0"/>
                  <a:t>Personal exposure is defined as the true exposure experienced by an individual</a:t>
                </a:r>
              </a:p>
              <a:p>
                <a:pPr marL="685800" lvl="2">
                  <a:spcBef>
                    <a:spcPts val="1000"/>
                  </a:spcBef>
                  <a:defRPr/>
                </a:pPr>
                <a:r>
                  <a:rPr lang="en-US" sz="2200" dirty="0"/>
                  <a:t>According to WHO (WHO, 1999), personal exposure is measured as follows</a:t>
                </a:r>
              </a:p>
              <a:p>
                <a:pPr lvl="2">
                  <a:buFont typeface="Courier New" panose="02070309020205020404" pitchFamily="49" charset="0"/>
                  <a:buChar char="o"/>
                </a:pPr>
                <a:r>
                  <a:rPr lang="en-US" dirty="0"/>
                  <a:t>When individual </a:t>
                </a:r>
                <a:r>
                  <a:rPr lang="en-US" dirty="0" err="1"/>
                  <a:t>i</a:t>
                </a:r>
                <a:r>
                  <a:rPr lang="en-US" dirty="0"/>
                  <a:t> is at location </a:t>
                </a:r>
                <a:r>
                  <a:rPr lang="en-US" dirty="0" err="1"/>
                  <a:t>x,y,z</a:t>
                </a:r>
                <a:r>
                  <a:rPr lang="en-US" dirty="0"/>
                  <a:t>, then the concentration at that location </a:t>
                </a:r>
                <a:r>
                  <a:rPr lang="en-US" dirty="0" err="1"/>
                  <a:t>x,y,z</a:t>
                </a:r>
                <a:r>
                  <a:rPr lang="en-US" dirty="0"/>
                  <a:t> is his personal exposure for a given time period</a:t>
                </a:r>
              </a:p>
              <a:p>
                <a:pPr lvl="2">
                  <a:buFont typeface="Courier New" panose="02070309020205020404" pitchFamily="49" charset="0"/>
                  <a:buChar char="o"/>
                </a:pPr>
                <a:r>
                  <a:rPr lang="en-US" dirty="0"/>
                  <a:t>During commute from location A to location B, the individual’s exposure is determined by the time-weighted concentrations on both locations, increased with the exposure while in transport</a:t>
                </a:r>
              </a:p>
              <a:p>
                <a:pPr lvl="2">
                  <a:buFont typeface="Courier New" panose="02070309020205020404" pitchFamily="49" charset="0"/>
                  <a:buChar char="o"/>
                </a:pPr>
                <a:r>
                  <a:rPr lang="en-US" dirty="0"/>
                  <a:t>Individual’s exposure is summed up to calculate the total population exposure</a:t>
                </a:r>
              </a:p>
              <a:p>
                <a:pPr marL="685800" lvl="2">
                  <a:spcBef>
                    <a:spcPts val="1000"/>
                  </a:spcBef>
                  <a:defRPr/>
                </a:pPr>
                <a:r>
                  <a:rPr lang="en-US" sz="2200" dirty="0"/>
                  <a:t>Mathematically, the formulation established by early researchers (</a:t>
                </a:r>
                <a:r>
                  <a:rPr lang="en-US" sz="2200" dirty="0" err="1"/>
                  <a:t>Duan</a:t>
                </a:r>
                <a:r>
                  <a:rPr lang="en-US" sz="2200" dirty="0"/>
                  <a:t>, 1982; Ott, 1982) is as follows:</a:t>
                </a:r>
              </a:p>
              <a:p>
                <a:pPr marL="0" indent="0">
                  <a:buNone/>
                </a:pPr>
                <a:r>
                  <a:rPr lang="en-US" sz="2400" dirty="0"/>
                  <a:t>                        </a:t>
                </a:r>
                <a14:m>
                  <m:oMath xmlns:m="http://schemas.openxmlformats.org/officeDocument/2006/math">
                    <m:r>
                      <a:rPr lang="en-US" sz="2400" i="1">
                        <a:latin typeface="Cambria Math" panose="02040503050406030204" pitchFamily="18" charset="0"/>
                      </a:rPr>
                      <m:t>𝐸</m:t>
                    </m:r>
                    <m:r>
                      <a:rPr lang="en-US" sz="2400">
                        <a:latin typeface="Cambria Math" panose="02040503050406030204" pitchFamily="18" charset="0"/>
                      </a:rPr>
                      <m:t>=</m:t>
                    </m:r>
                    <m:nary>
                      <m:naryPr>
                        <m:limLoc m:val="undOvr"/>
                        <m:subHide m:val="on"/>
                        <m:supHide m:val="on"/>
                        <m:ctrlPr>
                          <a:rPr lang="en-US" sz="4800" i="1">
                            <a:latin typeface="Cambria Math" panose="02040503050406030204" pitchFamily="18" charset="0"/>
                          </a:rPr>
                        </m:ctrlPr>
                      </m:naryPr>
                      <m:sub/>
                      <m:sup/>
                      <m:e>
                        <m:r>
                          <a:rPr lang="en-US" sz="2400" i="1">
                            <a:latin typeface="Cambria Math" panose="02040503050406030204" pitchFamily="18" charset="0"/>
                          </a:rPr>
                          <m:t>𝐶</m:t>
                        </m:r>
                        <m:d>
                          <m:dPr>
                            <m:ctrlPr>
                              <a:rPr lang="en-US" sz="48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𝑑𝑡</m:t>
                        </m:r>
                      </m:e>
                    </m:nary>
                  </m:oMath>
                </a14:m>
                <a:endParaRPr lang="en-US" sz="2400" dirty="0"/>
              </a:p>
              <a:p>
                <a:pPr marL="457200" lvl="2" indent="0">
                  <a:spcBef>
                    <a:spcPts val="1000"/>
                  </a:spcBef>
                  <a:buNone/>
                  <a:defRPr/>
                </a:pPr>
                <a:r>
                  <a:rPr lang="en-US" sz="2200" dirty="0"/>
                  <a:t>	where E exposure is measured as the product of time and concentrations in different 	locations</a:t>
                </a:r>
              </a:p>
            </p:txBody>
          </p:sp>
        </mc:Choice>
        <mc:Fallback xmlns="">
          <p:sp>
            <p:nvSpPr>
              <p:cNvPr id="11" name="Content Placeholder 1">
                <a:extLst>
                  <a:ext uri="{FF2B5EF4-FFF2-40B4-BE49-F238E27FC236}">
                    <a16:creationId xmlns:a16="http://schemas.microsoft.com/office/drawing/2014/main" id="{DBF0179C-E66B-42F6-BBB6-4B9E47CCD1B8}"/>
                  </a:ext>
                </a:extLst>
              </p:cNvPr>
              <p:cNvSpPr>
                <a:spLocks noGrp="1" noRot="1" noChangeAspect="1" noMove="1" noResize="1" noEditPoints="1" noAdjustHandles="1" noChangeArrowheads="1" noChangeShapeType="1" noTextEdit="1"/>
              </p:cNvSpPr>
              <p:nvPr>
                <p:ph idx="1"/>
              </p:nvPr>
            </p:nvSpPr>
            <p:spPr>
              <a:xfrm>
                <a:off x="1" y="1383738"/>
                <a:ext cx="11595886" cy="4996887"/>
              </a:xfrm>
              <a:blipFill>
                <a:blip r:embed="rId3"/>
                <a:stretch>
                  <a:fillRect t="-1585" r="-315"/>
                </a:stretch>
              </a:blipFill>
            </p:spPr>
            <p:txBody>
              <a:bodyPr/>
              <a:lstStyle/>
              <a:p>
                <a:r>
                  <a:rPr lang="en-US">
                    <a:noFill/>
                  </a:rPr>
                  <a:t> </a:t>
                </a:r>
              </a:p>
            </p:txBody>
          </p:sp>
        </mc:Fallback>
      </mc:AlternateContent>
    </p:spTree>
    <p:extLst>
      <p:ext uri="{BB962C8B-B14F-4D97-AF65-F5344CB8AC3E}">
        <p14:creationId xmlns:p14="http://schemas.microsoft.com/office/powerpoint/2010/main" val="31035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Personal Exposure - Microenvironments</a:t>
            </a:r>
          </a:p>
        </p:txBody>
      </p:sp>
      <p:sp>
        <p:nvSpPr>
          <p:cNvPr id="11" name="Content Placeholder 1">
            <a:extLst>
              <a:ext uri="{FF2B5EF4-FFF2-40B4-BE49-F238E27FC236}">
                <a16:creationId xmlns:a16="http://schemas.microsoft.com/office/drawing/2014/main" id="{DBF0179C-E66B-42F6-BBB6-4B9E47CCD1B8}"/>
              </a:ext>
            </a:extLst>
          </p:cNvPr>
          <p:cNvSpPr>
            <a:spLocks noGrp="1"/>
          </p:cNvSpPr>
          <p:nvPr>
            <p:ph idx="1"/>
          </p:nvPr>
        </p:nvSpPr>
        <p:spPr>
          <a:xfrm>
            <a:off x="1" y="1383738"/>
            <a:ext cx="11595886" cy="4996887"/>
          </a:xfrm>
        </p:spPr>
        <p:txBody>
          <a:bodyPr>
            <a:normAutofit/>
          </a:bodyPr>
          <a:lstStyle/>
          <a:p>
            <a:pPr marL="685800" lvl="2">
              <a:spcBef>
                <a:spcPts val="1000"/>
              </a:spcBef>
              <a:defRPr/>
            </a:pPr>
            <a:r>
              <a:rPr lang="en-US" sz="2200" dirty="0"/>
              <a:t>In measuring personal exposure, it is important to account for the effect of location (or microenvironment) and personal activities (that impacts the rate of inhalation) in exposure assessment</a:t>
            </a:r>
          </a:p>
          <a:p>
            <a:pPr marL="685800" lvl="2">
              <a:spcBef>
                <a:spcPts val="1000"/>
              </a:spcBef>
              <a:defRPr/>
            </a:pPr>
            <a:r>
              <a:rPr lang="en-US" sz="2200" dirty="0"/>
              <a:t>Although, people might spend most of their time indoors (</a:t>
            </a:r>
            <a:r>
              <a:rPr lang="en-US" sz="2200" dirty="0" err="1"/>
              <a:t>e.g</a:t>
            </a:r>
            <a:r>
              <a:rPr lang="en-US" sz="2200" dirty="0"/>
              <a:t> home), they travel by different means of transportation to different microenvironments (e.g. work, school, shops etc.) which leads to different levels of exposure (</a:t>
            </a:r>
            <a:r>
              <a:rPr lang="en-US" sz="2200" dirty="0" err="1"/>
              <a:t>Kornartit</a:t>
            </a:r>
            <a:r>
              <a:rPr lang="en-US" sz="2200" dirty="0"/>
              <a:t> et al., 2010) </a:t>
            </a:r>
          </a:p>
          <a:p>
            <a:pPr marL="685800" lvl="2">
              <a:spcBef>
                <a:spcPts val="1000"/>
              </a:spcBef>
              <a:defRPr/>
            </a:pPr>
            <a:r>
              <a:rPr lang="en-US" sz="2200" dirty="0"/>
              <a:t>Important to understand the movement of people and the time spent in different microenvironment especially to assess their mobility effect on exposure to TRAP</a:t>
            </a:r>
          </a:p>
          <a:p>
            <a:pPr marL="685800" lvl="2">
              <a:spcBef>
                <a:spcPts val="1000"/>
              </a:spcBef>
              <a:defRPr/>
            </a:pPr>
            <a:r>
              <a:rPr lang="en-US" sz="2200" dirty="0"/>
              <a:t>Studies have assessed the difference in exposure levels between assuming people to be at home (static exposure) versus being at different microenvironments (dynamic exposure)</a:t>
            </a:r>
          </a:p>
          <a:p>
            <a:pPr marL="685800" lvl="2">
              <a:spcBef>
                <a:spcPts val="1000"/>
              </a:spcBef>
              <a:defRPr/>
            </a:pPr>
            <a:r>
              <a:rPr lang="en-US" sz="2200" dirty="0"/>
              <a:t>Studies have reported exposure differences ranging from 12% to 20% depending upon pollutant type between static approach and dynamic approach (</a:t>
            </a:r>
            <a:r>
              <a:rPr lang="en-US" sz="2200" dirty="0" err="1"/>
              <a:t>Beckx</a:t>
            </a:r>
            <a:r>
              <a:rPr lang="en-US" sz="2200" dirty="0"/>
              <a:t> et al., 2009; </a:t>
            </a:r>
            <a:r>
              <a:rPr lang="en-US" sz="2200" dirty="0" err="1"/>
              <a:t>Dhondt</a:t>
            </a:r>
            <a:r>
              <a:rPr lang="en-US" sz="2200" dirty="0"/>
              <a:t> et al., 2012a; Vallamsundar et al., 2016).</a:t>
            </a:r>
          </a:p>
          <a:p>
            <a:pPr marL="685800" lvl="2">
              <a:spcBef>
                <a:spcPts val="1000"/>
              </a:spcBef>
              <a:defRPr/>
            </a:pPr>
            <a:endParaRPr lang="en-US" sz="2200" dirty="0"/>
          </a:p>
          <a:p>
            <a:pPr marL="1200150" lvl="3" indent="-285750">
              <a:spcBef>
                <a:spcPts val="1000"/>
              </a:spcBef>
              <a:buFont typeface="Courier New" panose="02070309020205020404" pitchFamily="49" charset="0"/>
              <a:buChar char="o"/>
              <a:defRPr/>
            </a:pPr>
            <a:endParaRPr lang="en-US" dirty="0"/>
          </a:p>
          <a:p>
            <a:pPr marL="685800" lvl="2">
              <a:spcBef>
                <a:spcPts val="1000"/>
              </a:spcBef>
              <a:defRPr/>
            </a:pPr>
            <a:endParaRPr lang="en-US" sz="2200" dirty="0"/>
          </a:p>
        </p:txBody>
      </p:sp>
    </p:spTree>
    <p:extLst>
      <p:ext uri="{BB962C8B-B14F-4D97-AF65-F5344CB8AC3E}">
        <p14:creationId xmlns:p14="http://schemas.microsoft.com/office/powerpoint/2010/main" val="1129035268"/>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2683</TotalTime>
  <Words>7660</Words>
  <Application>Microsoft Office PowerPoint</Application>
  <PresentationFormat>Widescreen</PresentationFormat>
  <Paragraphs>431</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Courier New</vt:lpstr>
      <vt:lpstr>Times New Roman</vt:lpstr>
      <vt:lpstr>Office Theme</vt:lpstr>
      <vt:lpstr>PowerPoint Presentation</vt:lpstr>
      <vt:lpstr>Lecture #23: Personal Monitoring in Exposure Assessment and the Contribution of Traffic</vt:lpstr>
      <vt:lpstr>Introduction</vt:lpstr>
      <vt:lpstr>Temporal and Spatial Variation</vt:lpstr>
      <vt:lpstr>Overview</vt:lpstr>
      <vt:lpstr>Ambient Monitoring</vt:lpstr>
      <vt:lpstr>Models</vt:lpstr>
      <vt:lpstr>Personal Exposure</vt:lpstr>
      <vt:lpstr>Personal Exposure - Microenvironments</vt:lpstr>
      <vt:lpstr>Personal Exposure - Microenvironments</vt:lpstr>
      <vt:lpstr>Personal Exposure - Microenvironments</vt:lpstr>
      <vt:lpstr>Personal Monitoring</vt:lpstr>
      <vt:lpstr>Emergence of Low-cost Sensors</vt:lpstr>
      <vt:lpstr>Types of Low-cost Sensors</vt:lpstr>
      <vt:lpstr>Calibration</vt:lpstr>
      <vt:lpstr>Validation</vt:lpstr>
      <vt:lpstr>Types of Low-cost Sensors</vt:lpstr>
      <vt:lpstr>Low-cost Sensors in Motion</vt:lpstr>
      <vt:lpstr>Future Research</vt:lpstr>
      <vt:lpstr>Limitations</vt:lpstr>
      <vt:lpstr>Discussion</vt:lpstr>
      <vt:lpstr>Take-Home Messages</vt:lpstr>
      <vt:lpstr>List of Abbreviations</vt:lpstr>
      <vt:lpstr>Acknowledgements</vt:lpstr>
      <vt:lpstr>References </vt:lpstr>
      <vt:lpstr>References </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Vallamsundar, Suriya</dc:creator>
  <cp:lastModifiedBy>Vallamsundar, Suriya</cp:lastModifiedBy>
  <cp:revision>35</cp:revision>
  <dcterms:created xsi:type="dcterms:W3CDTF">2021-01-07T23:24:41Z</dcterms:created>
  <dcterms:modified xsi:type="dcterms:W3CDTF">2021-01-20T17:48:17Z</dcterms:modified>
</cp:coreProperties>
</file>