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445" r:id="rId5"/>
    <p:sldId id="446" r:id="rId6"/>
    <p:sldId id="457" r:id="rId7"/>
    <p:sldId id="478" r:id="rId8"/>
    <p:sldId id="479" r:id="rId9"/>
    <p:sldId id="472" r:id="rId10"/>
    <p:sldId id="480" r:id="rId11"/>
    <p:sldId id="467" r:id="rId12"/>
    <p:sldId id="481" r:id="rId13"/>
    <p:sldId id="468" r:id="rId14"/>
    <p:sldId id="469" r:id="rId15"/>
    <p:sldId id="470" r:id="rId16"/>
    <p:sldId id="471" r:id="rId17"/>
    <p:sldId id="482" r:id="rId18"/>
    <p:sldId id="458" r:id="rId19"/>
    <p:sldId id="459" r:id="rId20"/>
    <p:sldId id="460" r:id="rId21"/>
    <p:sldId id="461" r:id="rId22"/>
    <p:sldId id="474" r:id="rId23"/>
    <p:sldId id="462" r:id="rId24"/>
    <p:sldId id="475" r:id="rId25"/>
    <p:sldId id="476" r:id="rId26"/>
    <p:sldId id="483" r:id="rId27"/>
    <p:sldId id="484" r:id="rId28"/>
    <p:sldId id="485" r:id="rId29"/>
    <p:sldId id="46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 id="3" name="Sanchez, Kristen" initials="SK [2]" lastIdx="1" clrIdx="2">
    <p:extLst>
      <p:ext uri="{19B8F6BF-5375-455C-9EA6-DF929625EA0E}">
        <p15:presenceInfo xmlns:p15="http://schemas.microsoft.com/office/powerpoint/2012/main" userId="Sanchez, Kris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B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FF3B9F-6ED4-47AA-85D4-8C97A6FE336F}" v="21" dt="2021-05-05T06:08:47.621"/>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2236" autoAdjust="0"/>
  </p:normalViewPr>
  <p:slideViewPr>
    <p:cSldViewPr snapToGrid="0">
      <p:cViewPr varScale="1">
        <p:scale>
          <a:sx n="77" d="100"/>
          <a:sy n="77" d="100"/>
        </p:scale>
        <p:origin x="49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u-Saab, Georges" userId="c5bf403f-ddcf-4c99-bdc0-a49eab8d4680" providerId="ADAL" clId="{C4FF3B9F-6ED4-47AA-85D4-8C97A6FE336F}"/>
    <pc:docChg chg="undo custSel addSld delSld modSld sldOrd">
      <pc:chgData name="Bou-Saab, Georges" userId="c5bf403f-ddcf-4c99-bdc0-a49eab8d4680" providerId="ADAL" clId="{C4FF3B9F-6ED4-47AA-85D4-8C97A6FE336F}" dt="2021-05-05T06:09:11.104" v="2996" actId="47"/>
      <pc:docMkLst>
        <pc:docMk/>
      </pc:docMkLst>
      <pc:sldChg chg="modNotesTx">
        <pc:chgData name="Bou-Saab, Georges" userId="c5bf403f-ddcf-4c99-bdc0-a49eab8d4680" providerId="ADAL" clId="{C4FF3B9F-6ED4-47AA-85D4-8C97A6FE336F}" dt="2021-05-05T05:19:29.918" v="1550" actId="20577"/>
        <pc:sldMkLst>
          <pc:docMk/>
          <pc:sldMk cId="4175139604" sldId="457"/>
        </pc:sldMkLst>
      </pc:sldChg>
      <pc:sldChg chg="modSp mod modNotesTx">
        <pc:chgData name="Bou-Saab, Georges" userId="c5bf403f-ddcf-4c99-bdc0-a49eab8d4680" providerId="ADAL" clId="{C4FF3B9F-6ED4-47AA-85D4-8C97A6FE336F}" dt="2021-05-05T05:27:00.588" v="1767" actId="113"/>
        <pc:sldMkLst>
          <pc:docMk/>
          <pc:sldMk cId="3792981653" sldId="458"/>
        </pc:sldMkLst>
        <pc:spChg chg="mod">
          <ac:chgData name="Bou-Saab, Georges" userId="c5bf403f-ddcf-4c99-bdc0-a49eab8d4680" providerId="ADAL" clId="{C4FF3B9F-6ED4-47AA-85D4-8C97A6FE336F}" dt="2021-05-04T21:42:13.936" v="173" actId="20577"/>
          <ac:spMkLst>
            <pc:docMk/>
            <pc:sldMk cId="3792981653" sldId="458"/>
            <ac:spMk id="2" creationId="{EC950E73-8740-47EE-BCBE-F8CE20A3A3B8}"/>
          </ac:spMkLst>
        </pc:spChg>
      </pc:sldChg>
      <pc:sldChg chg="modSp mod modNotesTx">
        <pc:chgData name="Bou-Saab, Georges" userId="c5bf403f-ddcf-4c99-bdc0-a49eab8d4680" providerId="ADAL" clId="{C4FF3B9F-6ED4-47AA-85D4-8C97A6FE336F}" dt="2021-05-05T04:36:33.044" v="1268" actId="20577"/>
        <pc:sldMkLst>
          <pc:docMk/>
          <pc:sldMk cId="923254219" sldId="459"/>
        </pc:sldMkLst>
        <pc:spChg chg="mod">
          <ac:chgData name="Bou-Saab, Georges" userId="c5bf403f-ddcf-4c99-bdc0-a49eab8d4680" providerId="ADAL" clId="{C4FF3B9F-6ED4-47AA-85D4-8C97A6FE336F}" dt="2021-05-05T03:40:58.853" v="625" actId="20577"/>
          <ac:spMkLst>
            <pc:docMk/>
            <pc:sldMk cId="923254219" sldId="459"/>
            <ac:spMk id="2" creationId="{EC950E73-8740-47EE-BCBE-F8CE20A3A3B8}"/>
          </ac:spMkLst>
        </pc:spChg>
      </pc:sldChg>
      <pc:sldChg chg="modSp mod">
        <pc:chgData name="Bou-Saab, Georges" userId="c5bf403f-ddcf-4c99-bdc0-a49eab8d4680" providerId="ADAL" clId="{C4FF3B9F-6ED4-47AA-85D4-8C97A6FE336F}" dt="2021-05-05T03:47:27.911" v="737" actId="1076"/>
        <pc:sldMkLst>
          <pc:docMk/>
          <pc:sldMk cId="1573085816" sldId="461"/>
        </pc:sldMkLst>
        <pc:spChg chg="mod">
          <ac:chgData name="Bou-Saab, Georges" userId="c5bf403f-ddcf-4c99-bdc0-a49eab8d4680" providerId="ADAL" clId="{C4FF3B9F-6ED4-47AA-85D4-8C97A6FE336F}" dt="2021-05-04T21:41:10.384" v="163" actId="404"/>
          <ac:spMkLst>
            <pc:docMk/>
            <pc:sldMk cId="1573085816" sldId="461"/>
            <ac:spMk id="3" creationId="{3F3E36C2-D878-444C-A000-115D55492DF2}"/>
          </ac:spMkLst>
        </pc:spChg>
        <pc:graphicFrameChg chg="mod modGraphic">
          <ac:chgData name="Bou-Saab, Georges" userId="c5bf403f-ddcf-4c99-bdc0-a49eab8d4680" providerId="ADAL" clId="{C4FF3B9F-6ED4-47AA-85D4-8C97A6FE336F}" dt="2021-05-05T03:47:27.911" v="737" actId="1076"/>
          <ac:graphicFrameMkLst>
            <pc:docMk/>
            <pc:sldMk cId="1573085816" sldId="461"/>
            <ac:graphicFrameMk id="4" creationId="{51E0F743-476F-4830-8B85-52AFDDCDE17B}"/>
          </ac:graphicFrameMkLst>
        </pc:graphicFrameChg>
      </pc:sldChg>
      <pc:sldChg chg="modSp mod">
        <pc:chgData name="Bou-Saab, Georges" userId="c5bf403f-ddcf-4c99-bdc0-a49eab8d4680" providerId="ADAL" clId="{C4FF3B9F-6ED4-47AA-85D4-8C97A6FE336F}" dt="2021-05-05T05:03:50.862" v="1474" actId="27636"/>
        <pc:sldMkLst>
          <pc:docMk/>
          <pc:sldMk cId="98107905" sldId="462"/>
        </pc:sldMkLst>
        <pc:spChg chg="mod">
          <ac:chgData name="Bou-Saab, Georges" userId="c5bf403f-ddcf-4c99-bdc0-a49eab8d4680" providerId="ADAL" clId="{C4FF3B9F-6ED4-47AA-85D4-8C97A6FE336F}" dt="2021-05-05T05:03:50.862" v="1474" actId="27636"/>
          <ac:spMkLst>
            <pc:docMk/>
            <pc:sldMk cId="98107905" sldId="462"/>
            <ac:spMk id="2" creationId="{EC950E73-8740-47EE-BCBE-F8CE20A3A3B8}"/>
          </ac:spMkLst>
        </pc:spChg>
        <pc:spChg chg="mod">
          <ac:chgData name="Bou-Saab, Georges" userId="c5bf403f-ddcf-4c99-bdc0-a49eab8d4680" providerId="ADAL" clId="{C4FF3B9F-6ED4-47AA-85D4-8C97A6FE336F}" dt="2021-05-04T21:41:20.697" v="165" actId="404"/>
          <ac:spMkLst>
            <pc:docMk/>
            <pc:sldMk cId="98107905" sldId="462"/>
            <ac:spMk id="3" creationId="{3F3E36C2-D878-444C-A000-115D55492DF2}"/>
          </ac:spMkLst>
        </pc:spChg>
      </pc:sldChg>
      <pc:sldChg chg="modSp del mod">
        <pc:chgData name="Bou-Saab, Georges" userId="c5bf403f-ddcf-4c99-bdc0-a49eab8d4680" providerId="ADAL" clId="{C4FF3B9F-6ED4-47AA-85D4-8C97A6FE336F}" dt="2021-05-05T06:09:11.104" v="2996" actId="47"/>
        <pc:sldMkLst>
          <pc:docMk/>
          <pc:sldMk cId="3072675258" sldId="463"/>
        </pc:sldMkLst>
        <pc:spChg chg="mod">
          <ac:chgData name="Bou-Saab, Georges" userId="c5bf403f-ddcf-4c99-bdc0-a49eab8d4680" providerId="ADAL" clId="{C4FF3B9F-6ED4-47AA-85D4-8C97A6FE336F}" dt="2021-05-04T21:41:31.593" v="168" actId="404"/>
          <ac:spMkLst>
            <pc:docMk/>
            <pc:sldMk cId="3072675258" sldId="463"/>
            <ac:spMk id="3" creationId="{3F3E36C2-D878-444C-A000-115D55492DF2}"/>
          </ac:spMkLst>
        </pc:spChg>
      </pc:sldChg>
      <pc:sldChg chg="modSp mod">
        <pc:chgData name="Bou-Saab, Georges" userId="c5bf403f-ddcf-4c99-bdc0-a49eab8d4680" providerId="ADAL" clId="{C4FF3B9F-6ED4-47AA-85D4-8C97A6FE336F}" dt="2021-05-04T21:41:34.954" v="169" actId="404"/>
        <pc:sldMkLst>
          <pc:docMk/>
          <pc:sldMk cId="3241221211" sldId="464"/>
        </pc:sldMkLst>
        <pc:spChg chg="mod">
          <ac:chgData name="Bou-Saab, Georges" userId="c5bf403f-ddcf-4c99-bdc0-a49eab8d4680" providerId="ADAL" clId="{C4FF3B9F-6ED4-47AA-85D4-8C97A6FE336F}" dt="2021-05-04T21:41:34.954" v="169" actId="404"/>
          <ac:spMkLst>
            <pc:docMk/>
            <pc:sldMk cId="3241221211" sldId="464"/>
            <ac:spMk id="3" creationId="{3F3E36C2-D878-444C-A000-115D55492DF2}"/>
          </ac:spMkLst>
        </pc:spChg>
      </pc:sldChg>
      <pc:sldChg chg="modSp mod">
        <pc:chgData name="Bou-Saab, Georges" userId="c5bf403f-ddcf-4c99-bdc0-a49eab8d4680" providerId="ADAL" clId="{C4FF3B9F-6ED4-47AA-85D4-8C97A6FE336F}" dt="2021-05-05T02:16:21.817" v="209" actId="1037"/>
        <pc:sldMkLst>
          <pc:docMk/>
          <pc:sldMk cId="3354202554" sldId="471"/>
        </pc:sldMkLst>
        <pc:spChg chg="mod">
          <ac:chgData name="Bou-Saab, Georges" userId="c5bf403f-ddcf-4c99-bdc0-a49eab8d4680" providerId="ADAL" clId="{C4FF3B9F-6ED4-47AA-85D4-8C97A6FE336F}" dt="2021-05-05T02:16:21.817" v="209" actId="1037"/>
          <ac:spMkLst>
            <pc:docMk/>
            <pc:sldMk cId="3354202554" sldId="471"/>
            <ac:spMk id="3" creationId="{00000000-0000-0000-0000-000000000000}"/>
          </ac:spMkLst>
        </pc:spChg>
      </pc:sldChg>
      <pc:sldChg chg="modSp mod modNotesTx">
        <pc:chgData name="Bou-Saab, Georges" userId="c5bf403f-ddcf-4c99-bdc0-a49eab8d4680" providerId="ADAL" clId="{C4FF3B9F-6ED4-47AA-85D4-8C97A6FE336F}" dt="2021-05-05T05:03:46.226" v="1472" actId="403"/>
        <pc:sldMkLst>
          <pc:docMk/>
          <pc:sldMk cId="3319781606" sldId="474"/>
        </pc:sldMkLst>
        <pc:spChg chg="mod">
          <ac:chgData name="Bou-Saab, Georges" userId="c5bf403f-ddcf-4c99-bdc0-a49eab8d4680" providerId="ADAL" clId="{C4FF3B9F-6ED4-47AA-85D4-8C97A6FE336F}" dt="2021-05-05T05:03:46.226" v="1472" actId="403"/>
          <ac:spMkLst>
            <pc:docMk/>
            <pc:sldMk cId="3319781606" sldId="474"/>
            <ac:spMk id="2" creationId="{EC950E73-8740-47EE-BCBE-F8CE20A3A3B8}"/>
          </ac:spMkLst>
        </pc:spChg>
        <pc:spChg chg="mod">
          <ac:chgData name="Bou-Saab, Georges" userId="c5bf403f-ddcf-4c99-bdc0-a49eab8d4680" providerId="ADAL" clId="{C4FF3B9F-6ED4-47AA-85D4-8C97A6FE336F}" dt="2021-05-04T21:41:17.411" v="164" actId="404"/>
          <ac:spMkLst>
            <pc:docMk/>
            <pc:sldMk cId="3319781606" sldId="474"/>
            <ac:spMk id="3" creationId="{3F3E36C2-D878-444C-A000-115D55492DF2}"/>
          </ac:spMkLst>
        </pc:spChg>
      </pc:sldChg>
      <pc:sldChg chg="modSp mod">
        <pc:chgData name="Bou-Saab, Georges" userId="c5bf403f-ddcf-4c99-bdc0-a49eab8d4680" providerId="ADAL" clId="{C4FF3B9F-6ED4-47AA-85D4-8C97A6FE336F}" dt="2021-05-05T05:07:27.706" v="1500" actId="27636"/>
        <pc:sldMkLst>
          <pc:docMk/>
          <pc:sldMk cId="2324392975" sldId="475"/>
        </pc:sldMkLst>
        <pc:spChg chg="mod">
          <ac:chgData name="Bou-Saab, Georges" userId="c5bf403f-ddcf-4c99-bdc0-a49eab8d4680" providerId="ADAL" clId="{C4FF3B9F-6ED4-47AA-85D4-8C97A6FE336F}" dt="2021-05-05T05:07:27.706" v="1500" actId="27636"/>
          <ac:spMkLst>
            <pc:docMk/>
            <pc:sldMk cId="2324392975" sldId="475"/>
            <ac:spMk id="2" creationId="{EC950E73-8740-47EE-BCBE-F8CE20A3A3B8}"/>
          </ac:spMkLst>
        </pc:spChg>
        <pc:spChg chg="mod">
          <ac:chgData name="Bou-Saab, Georges" userId="c5bf403f-ddcf-4c99-bdc0-a49eab8d4680" providerId="ADAL" clId="{C4FF3B9F-6ED4-47AA-85D4-8C97A6FE336F}" dt="2021-05-04T21:41:24.234" v="166" actId="404"/>
          <ac:spMkLst>
            <pc:docMk/>
            <pc:sldMk cId="2324392975" sldId="475"/>
            <ac:spMk id="3" creationId="{3F3E36C2-D878-444C-A000-115D55492DF2}"/>
          </ac:spMkLst>
        </pc:spChg>
      </pc:sldChg>
      <pc:sldChg chg="modSp mod">
        <pc:chgData name="Bou-Saab, Georges" userId="c5bf403f-ddcf-4c99-bdc0-a49eab8d4680" providerId="ADAL" clId="{C4FF3B9F-6ED4-47AA-85D4-8C97A6FE336F}" dt="2021-05-05T05:17:29.680" v="1545" actId="20577"/>
        <pc:sldMkLst>
          <pc:docMk/>
          <pc:sldMk cId="855833865" sldId="476"/>
        </pc:sldMkLst>
        <pc:spChg chg="mod">
          <ac:chgData name="Bou-Saab, Georges" userId="c5bf403f-ddcf-4c99-bdc0-a49eab8d4680" providerId="ADAL" clId="{C4FF3B9F-6ED4-47AA-85D4-8C97A6FE336F}" dt="2021-05-05T05:17:29.680" v="1545" actId="20577"/>
          <ac:spMkLst>
            <pc:docMk/>
            <pc:sldMk cId="855833865" sldId="476"/>
            <ac:spMk id="2" creationId="{EC950E73-8740-47EE-BCBE-F8CE20A3A3B8}"/>
          </ac:spMkLst>
        </pc:spChg>
        <pc:spChg chg="mod">
          <ac:chgData name="Bou-Saab, Georges" userId="c5bf403f-ddcf-4c99-bdc0-a49eab8d4680" providerId="ADAL" clId="{C4FF3B9F-6ED4-47AA-85D4-8C97A6FE336F}" dt="2021-05-04T21:41:27.490" v="167" actId="404"/>
          <ac:spMkLst>
            <pc:docMk/>
            <pc:sldMk cId="855833865" sldId="476"/>
            <ac:spMk id="3" creationId="{3F3E36C2-D878-444C-A000-115D55492DF2}"/>
          </ac:spMkLst>
        </pc:spChg>
      </pc:sldChg>
      <pc:sldChg chg="modNotesTx">
        <pc:chgData name="Bou-Saab, Georges" userId="c5bf403f-ddcf-4c99-bdc0-a49eab8d4680" providerId="ADAL" clId="{C4FF3B9F-6ED4-47AA-85D4-8C97A6FE336F}" dt="2021-05-05T05:32:43.561" v="2028"/>
        <pc:sldMkLst>
          <pc:docMk/>
          <pc:sldMk cId="828527982" sldId="478"/>
        </pc:sldMkLst>
      </pc:sldChg>
      <pc:sldChg chg="modNotesTx">
        <pc:chgData name="Bou-Saab, Georges" userId="c5bf403f-ddcf-4c99-bdc0-a49eab8d4680" providerId="ADAL" clId="{C4FF3B9F-6ED4-47AA-85D4-8C97A6FE336F}" dt="2021-05-05T05:26:09.350" v="1762"/>
        <pc:sldMkLst>
          <pc:docMk/>
          <pc:sldMk cId="448524267" sldId="480"/>
        </pc:sldMkLst>
      </pc:sldChg>
      <pc:sldChg chg="modSp mod modNotesTx">
        <pc:chgData name="Bou-Saab, Georges" userId="c5bf403f-ddcf-4c99-bdc0-a49eab8d4680" providerId="ADAL" clId="{C4FF3B9F-6ED4-47AA-85D4-8C97A6FE336F}" dt="2021-05-05T05:26:23.838" v="1763"/>
        <pc:sldMkLst>
          <pc:docMk/>
          <pc:sldMk cId="3150538924" sldId="481"/>
        </pc:sldMkLst>
        <pc:spChg chg="mod">
          <ac:chgData name="Bou-Saab, Georges" userId="c5bf403f-ddcf-4c99-bdc0-a49eab8d4680" providerId="ADAL" clId="{C4FF3B9F-6ED4-47AA-85D4-8C97A6FE336F}" dt="2021-05-05T02:16:36.796" v="227" actId="1037"/>
          <ac:spMkLst>
            <pc:docMk/>
            <pc:sldMk cId="3150538924" sldId="481"/>
            <ac:spMk id="3" creationId="{00000000-0000-0000-0000-000000000000}"/>
          </ac:spMkLst>
        </pc:spChg>
      </pc:sldChg>
      <pc:sldChg chg="modSp mod">
        <pc:chgData name="Bou-Saab, Georges" userId="c5bf403f-ddcf-4c99-bdc0-a49eab8d4680" providerId="ADAL" clId="{C4FF3B9F-6ED4-47AA-85D4-8C97A6FE336F}" dt="2021-05-05T02:22:21.198" v="449" actId="1036"/>
        <pc:sldMkLst>
          <pc:docMk/>
          <pc:sldMk cId="3479602994" sldId="482"/>
        </pc:sldMkLst>
        <pc:spChg chg="mod">
          <ac:chgData name="Bou-Saab, Georges" userId="c5bf403f-ddcf-4c99-bdc0-a49eab8d4680" providerId="ADAL" clId="{C4FF3B9F-6ED4-47AA-85D4-8C97A6FE336F}" dt="2021-05-05T02:16:06.922" v="194" actId="1037"/>
          <ac:spMkLst>
            <pc:docMk/>
            <pc:sldMk cId="3479602994" sldId="482"/>
            <ac:spMk id="3" creationId="{00000000-0000-0000-0000-000000000000}"/>
          </ac:spMkLst>
        </pc:spChg>
        <pc:picChg chg="mod">
          <ac:chgData name="Bou-Saab, Georges" userId="c5bf403f-ddcf-4c99-bdc0-a49eab8d4680" providerId="ADAL" clId="{C4FF3B9F-6ED4-47AA-85D4-8C97A6FE336F}" dt="2021-05-05T02:22:21.198" v="449" actId="1036"/>
          <ac:picMkLst>
            <pc:docMk/>
            <pc:sldMk cId="3479602994" sldId="482"/>
            <ac:picMk id="10" creationId="{12A0793B-CAC6-4C36-B3A1-D5FF0960DE1B}"/>
          </ac:picMkLst>
        </pc:picChg>
        <pc:picChg chg="mod">
          <ac:chgData name="Bou-Saab, Georges" userId="c5bf403f-ddcf-4c99-bdc0-a49eab8d4680" providerId="ADAL" clId="{C4FF3B9F-6ED4-47AA-85D4-8C97A6FE336F}" dt="2021-05-05T02:22:18.575" v="448" actId="1036"/>
          <ac:picMkLst>
            <pc:docMk/>
            <pc:sldMk cId="3479602994" sldId="482"/>
            <ac:picMk id="12" creationId="{598AEE2F-1C16-4E58-B245-B493C6756ABF}"/>
          </ac:picMkLst>
        </pc:picChg>
      </pc:sldChg>
      <pc:sldChg chg="delSp modSp add del mod modNotesTx">
        <pc:chgData name="Bou-Saab, Georges" userId="c5bf403f-ddcf-4c99-bdc0-a49eab8d4680" providerId="ADAL" clId="{C4FF3B9F-6ED4-47AA-85D4-8C97A6FE336F}" dt="2021-05-05T02:22:05.454" v="446" actId="47"/>
        <pc:sldMkLst>
          <pc:docMk/>
          <pc:sldMk cId="341833044" sldId="483"/>
        </pc:sldMkLst>
        <pc:spChg chg="mod">
          <ac:chgData name="Bou-Saab, Georges" userId="c5bf403f-ddcf-4c99-bdc0-a49eab8d4680" providerId="ADAL" clId="{C4FF3B9F-6ED4-47AA-85D4-8C97A6FE336F}" dt="2021-05-05T02:21:04.240" v="445" actId="1035"/>
          <ac:spMkLst>
            <pc:docMk/>
            <pc:sldMk cId="341833044" sldId="483"/>
            <ac:spMk id="3" creationId="{00000000-0000-0000-0000-000000000000}"/>
          </ac:spMkLst>
        </pc:spChg>
        <pc:picChg chg="del">
          <ac:chgData name="Bou-Saab, Georges" userId="c5bf403f-ddcf-4c99-bdc0-a49eab8d4680" providerId="ADAL" clId="{C4FF3B9F-6ED4-47AA-85D4-8C97A6FE336F}" dt="2021-05-05T02:15:51.136" v="178" actId="478"/>
          <ac:picMkLst>
            <pc:docMk/>
            <pc:sldMk cId="341833044" sldId="483"/>
            <ac:picMk id="10" creationId="{12A0793B-CAC6-4C36-B3A1-D5FF0960DE1B}"/>
          </ac:picMkLst>
        </pc:picChg>
        <pc:picChg chg="del">
          <ac:chgData name="Bou-Saab, Georges" userId="c5bf403f-ddcf-4c99-bdc0-a49eab8d4680" providerId="ADAL" clId="{C4FF3B9F-6ED4-47AA-85D4-8C97A6FE336F}" dt="2021-05-05T02:15:52.943" v="179" actId="478"/>
          <ac:picMkLst>
            <pc:docMk/>
            <pc:sldMk cId="341833044" sldId="483"/>
            <ac:picMk id="12" creationId="{598AEE2F-1C16-4E58-B245-B493C6756ABF}"/>
          </ac:picMkLst>
        </pc:picChg>
      </pc:sldChg>
      <pc:sldChg chg="modSp add mod">
        <pc:chgData name="Bou-Saab, Georges" userId="c5bf403f-ddcf-4c99-bdc0-a49eab8d4680" providerId="ADAL" clId="{C4FF3B9F-6ED4-47AA-85D4-8C97A6FE336F}" dt="2021-05-05T05:31:00.131" v="1926" actId="5793"/>
        <pc:sldMkLst>
          <pc:docMk/>
          <pc:sldMk cId="2229277599" sldId="483"/>
        </pc:sldMkLst>
        <pc:spChg chg="mod">
          <ac:chgData name="Bou-Saab, Georges" userId="c5bf403f-ddcf-4c99-bdc0-a49eab8d4680" providerId="ADAL" clId="{C4FF3B9F-6ED4-47AA-85D4-8C97A6FE336F}" dt="2021-05-05T05:31:00.131" v="1926" actId="5793"/>
          <ac:spMkLst>
            <pc:docMk/>
            <pc:sldMk cId="2229277599" sldId="483"/>
            <ac:spMk id="2" creationId="{EC950E73-8740-47EE-BCBE-F8CE20A3A3B8}"/>
          </ac:spMkLst>
        </pc:spChg>
      </pc:sldChg>
      <pc:sldChg chg="modSp add mod ord">
        <pc:chgData name="Bou-Saab, Georges" userId="c5bf403f-ddcf-4c99-bdc0-a49eab8d4680" providerId="ADAL" clId="{C4FF3B9F-6ED4-47AA-85D4-8C97A6FE336F}" dt="2021-05-05T05:58:56.148" v="2671"/>
        <pc:sldMkLst>
          <pc:docMk/>
          <pc:sldMk cId="1046824827" sldId="484"/>
        </pc:sldMkLst>
        <pc:spChg chg="mod">
          <ac:chgData name="Bou-Saab, Georges" userId="c5bf403f-ddcf-4c99-bdc0-a49eab8d4680" providerId="ADAL" clId="{C4FF3B9F-6ED4-47AA-85D4-8C97A6FE336F}" dt="2021-05-05T05:53:10.991" v="2487"/>
          <ac:spMkLst>
            <pc:docMk/>
            <pc:sldMk cId="1046824827" sldId="484"/>
            <ac:spMk id="2" creationId="{EC950E73-8740-47EE-BCBE-F8CE20A3A3B8}"/>
          </ac:spMkLst>
        </pc:spChg>
      </pc:sldChg>
      <pc:sldChg chg="modSp add mod">
        <pc:chgData name="Bou-Saab, Georges" userId="c5bf403f-ddcf-4c99-bdc0-a49eab8d4680" providerId="ADAL" clId="{C4FF3B9F-6ED4-47AA-85D4-8C97A6FE336F}" dt="2021-05-05T06:08:58.756" v="2995" actId="2711"/>
        <pc:sldMkLst>
          <pc:docMk/>
          <pc:sldMk cId="1786463587" sldId="485"/>
        </pc:sldMkLst>
        <pc:spChg chg="mod">
          <ac:chgData name="Bou-Saab, Georges" userId="c5bf403f-ddcf-4c99-bdc0-a49eab8d4680" providerId="ADAL" clId="{C4FF3B9F-6ED4-47AA-85D4-8C97A6FE336F}" dt="2021-05-05T06:08:58.756" v="2995" actId="2711"/>
          <ac:spMkLst>
            <pc:docMk/>
            <pc:sldMk cId="1786463587" sldId="485"/>
            <ac:spMk id="2" creationId="{EC950E73-8740-47EE-BCBE-F8CE20A3A3B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50" baseline="0">
                <a:solidFill>
                  <a:schemeClr val="bg1"/>
                </a:solidFill>
                <a:latin typeface="+mn-lt"/>
                <a:ea typeface="+mn-ea"/>
                <a:cs typeface="+mn-cs"/>
              </a:defRPr>
            </a:pPr>
            <a:r>
              <a:rPr lang="en-US" sz="1600" cap="none" dirty="0">
                <a:solidFill>
                  <a:schemeClr val="bg1"/>
                </a:solidFill>
              </a:rPr>
              <a:t>U.S.</a:t>
            </a:r>
            <a:r>
              <a:rPr lang="en-US" sz="1600" cap="none" baseline="0" dirty="0">
                <a:solidFill>
                  <a:schemeClr val="bg1"/>
                </a:solidFill>
              </a:rPr>
              <a:t> GHG </a:t>
            </a:r>
            <a:r>
              <a:rPr lang="en-US" sz="1600" cap="none" dirty="0">
                <a:solidFill>
                  <a:schemeClr val="bg1"/>
                </a:solidFill>
              </a:rPr>
              <a:t>Emissions by Economic Sector, 2018</a:t>
            </a:r>
          </a:p>
        </c:rich>
      </c:tx>
      <c:overlay val="0"/>
      <c:spPr>
        <a:solidFill>
          <a:srgbClr val="528BBF"/>
        </a:solidFill>
        <a:ln>
          <a:noFill/>
        </a:ln>
        <a:effectLst/>
      </c:spPr>
      <c:txPr>
        <a:bodyPr rot="0" spcFirstLastPara="1" vertOverflow="ellipsis" vert="horz" wrap="square" anchor="ctr" anchorCtr="1"/>
        <a:lstStyle/>
        <a:p>
          <a:pPr>
            <a:defRPr sz="1600" b="1" i="0" u="none" strike="noStrike" kern="1200" cap="none" spc="50" baseline="0">
              <a:solidFill>
                <a:schemeClr val="bg1"/>
              </a:solidFill>
              <a:latin typeface="+mn-lt"/>
              <a:ea typeface="+mn-ea"/>
              <a:cs typeface="+mn-cs"/>
            </a:defRPr>
          </a:pPr>
          <a:endParaRPr lang="en-US"/>
        </a:p>
      </c:txPr>
    </c:title>
    <c:autoTitleDeleted val="0"/>
    <c:plotArea>
      <c:layout>
        <c:manualLayout>
          <c:layoutTarget val="inner"/>
          <c:xMode val="edge"/>
          <c:yMode val="edge"/>
          <c:x val="0.33368931537945618"/>
          <c:y val="0.38763069706276398"/>
          <c:w val="0.3245125927981683"/>
          <c:h val="0.42912463991775596"/>
        </c:manualLayout>
      </c:layout>
      <c:doughnutChart>
        <c:varyColors val="1"/>
        <c:ser>
          <c:idx val="0"/>
          <c:order val="0"/>
          <c:tx>
            <c:strRef>
              <c:f>Sheet1!$B$1</c:f>
              <c:strCache>
                <c:ptCount val="1"/>
                <c:pt idx="0">
                  <c:v>Total Greenhouse Gas Emissions by Economic Sector, 2018</c:v>
                </c:pt>
              </c:strCache>
            </c:strRef>
          </c:tx>
          <c:dPt>
            <c:idx val="0"/>
            <c:bubble3D val="0"/>
            <c:explosion val="14"/>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69D-42DD-B96C-99C467F22607}"/>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69D-42DD-B96C-99C467F22607}"/>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69D-42DD-B96C-99C467F22607}"/>
              </c:ext>
            </c:extLst>
          </c:dPt>
          <c:dPt>
            <c:idx val="3"/>
            <c:bubble3D val="0"/>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269D-42DD-B96C-99C467F22607}"/>
              </c:ext>
            </c:extLst>
          </c:dPt>
          <c:dPt>
            <c:idx val="4"/>
            <c:bubble3D val="0"/>
            <c:spPr>
              <a:solidFill>
                <a:schemeClr val="accent5">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269D-42DD-B96C-99C467F22607}"/>
              </c:ext>
            </c:extLst>
          </c:dPt>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Transportation</c:v>
                </c:pt>
                <c:pt idx="1">
                  <c:v>Electricity </c:v>
                </c:pt>
                <c:pt idx="2">
                  <c:v>Industry </c:v>
                </c:pt>
                <c:pt idx="3">
                  <c:v>Commercial and Residential </c:v>
                </c:pt>
                <c:pt idx="4">
                  <c:v>Agriculture</c:v>
                </c:pt>
              </c:strCache>
            </c:strRef>
          </c:cat>
          <c:val>
            <c:numRef>
              <c:f>Sheet1!$B$2:$B$6</c:f>
              <c:numCache>
                <c:formatCode>General</c:formatCode>
                <c:ptCount val="5"/>
                <c:pt idx="0">
                  <c:v>28</c:v>
                </c:pt>
                <c:pt idx="1">
                  <c:v>27</c:v>
                </c:pt>
                <c:pt idx="2">
                  <c:v>22</c:v>
                </c:pt>
                <c:pt idx="3">
                  <c:v>12</c:v>
                </c:pt>
                <c:pt idx="4">
                  <c:v>10</c:v>
                </c:pt>
              </c:numCache>
            </c:numRef>
          </c:val>
          <c:extLst>
            <c:ext xmlns:c16="http://schemas.microsoft.com/office/drawing/2014/chart" uri="{C3380CC4-5D6E-409C-BE32-E72D297353CC}">
              <c16:uniqueId val="{0000000A-269D-42DD-B96C-99C467F22607}"/>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50" baseline="0">
                <a:solidFill>
                  <a:schemeClr val="bg1"/>
                </a:solidFill>
                <a:latin typeface="+mn-lt"/>
                <a:ea typeface="+mn-ea"/>
                <a:cs typeface="+mn-cs"/>
              </a:defRPr>
            </a:pPr>
            <a:r>
              <a:rPr lang="en-US" sz="1600" cap="none" dirty="0">
                <a:solidFill>
                  <a:schemeClr val="bg1"/>
                </a:solidFill>
              </a:rPr>
              <a:t>Global GHG Emissions By Economic Sector, 2018</a:t>
            </a:r>
          </a:p>
        </c:rich>
      </c:tx>
      <c:overlay val="0"/>
      <c:spPr>
        <a:solidFill>
          <a:srgbClr val="528BBF"/>
        </a:solidFill>
        <a:ln>
          <a:noFill/>
        </a:ln>
        <a:effectLst/>
      </c:spPr>
      <c:txPr>
        <a:bodyPr rot="0" spcFirstLastPara="1" vertOverflow="ellipsis" vert="horz" wrap="square" anchor="ctr" anchorCtr="1"/>
        <a:lstStyle/>
        <a:p>
          <a:pPr>
            <a:defRPr sz="1600" b="1" i="0" u="none" strike="noStrike" kern="1200" cap="none" spc="50" baseline="0">
              <a:solidFill>
                <a:schemeClr val="bg1"/>
              </a:solidFill>
              <a:latin typeface="+mn-lt"/>
              <a:ea typeface="+mn-ea"/>
              <a:cs typeface="+mn-cs"/>
            </a:defRPr>
          </a:pPr>
          <a:endParaRPr lang="en-US"/>
        </a:p>
      </c:txPr>
    </c:title>
    <c:autoTitleDeleted val="0"/>
    <c:plotArea>
      <c:layout>
        <c:manualLayout>
          <c:layoutTarget val="inner"/>
          <c:xMode val="edge"/>
          <c:yMode val="edge"/>
          <c:x val="0.30850879959516697"/>
          <c:y val="0.43836122047244097"/>
          <c:w val="0.37868758304096384"/>
          <c:h val="0.47065452755905518"/>
        </c:manualLayout>
      </c:layout>
      <c:doughnutChart>
        <c:varyColors val="1"/>
        <c:ser>
          <c:idx val="0"/>
          <c:order val="0"/>
          <c:tx>
            <c:strRef>
              <c:f>Sheet1!$B$1</c:f>
              <c:strCache>
                <c:ptCount val="1"/>
                <c:pt idx="0">
                  <c:v>Global GHG Emissions by Economic Sector</c:v>
                </c:pt>
              </c:strCache>
            </c:strRef>
          </c:tx>
          <c:dPt>
            <c:idx val="0"/>
            <c:bubble3D val="0"/>
            <c:explosion val="16"/>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ED4-4846-AA8A-7DFFFE6FE8BC}"/>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ED4-4846-AA8A-7DFFFE6FE8BC}"/>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ED4-4846-AA8A-7DFFFE6FE8BC}"/>
              </c:ext>
            </c:extLst>
          </c:dPt>
          <c:dPt>
            <c:idx val="3"/>
            <c:bubble3D val="0"/>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AED4-4846-AA8A-7DFFFE6FE8BC}"/>
              </c:ext>
            </c:extLst>
          </c:dPt>
          <c:dPt>
            <c:idx val="4"/>
            <c:bubble3D val="0"/>
            <c:spPr>
              <a:solidFill>
                <a:schemeClr val="accent5">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AED4-4846-AA8A-7DFFFE6FE8BC}"/>
              </c:ext>
            </c:extLst>
          </c:dPt>
          <c:dPt>
            <c:idx val="5"/>
            <c:bubble3D val="0"/>
            <c:spPr>
              <a:solidFill>
                <a:schemeClr val="accent4">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AED4-4846-AA8A-7DFFFE6FE8BC}"/>
              </c:ext>
            </c:extLst>
          </c:dPt>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Transportation</c:v>
                </c:pt>
                <c:pt idx="1">
                  <c:v>Electricity</c:v>
                </c:pt>
                <c:pt idx="2">
                  <c:v>Industry</c:v>
                </c:pt>
                <c:pt idx="3">
                  <c:v>Commercial and Residential </c:v>
                </c:pt>
                <c:pt idx="4">
                  <c:v>Agriculture</c:v>
                </c:pt>
                <c:pt idx="5">
                  <c:v>Other Energy</c:v>
                </c:pt>
              </c:strCache>
            </c:strRef>
          </c:cat>
          <c:val>
            <c:numRef>
              <c:f>Sheet1!$B$2:$B$7</c:f>
              <c:numCache>
                <c:formatCode>General</c:formatCode>
                <c:ptCount val="6"/>
                <c:pt idx="0">
                  <c:v>14</c:v>
                </c:pt>
                <c:pt idx="1">
                  <c:v>25</c:v>
                </c:pt>
                <c:pt idx="2">
                  <c:v>21</c:v>
                </c:pt>
                <c:pt idx="3">
                  <c:v>6</c:v>
                </c:pt>
                <c:pt idx="4">
                  <c:v>24</c:v>
                </c:pt>
                <c:pt idx="5">
                  <c:v>10</c:v>
                </c:pt>
              </c:numCache>
            </c:numRef>
          </c:val>
          <c:extLst>
            <c:ext xmlns:c16="http://schemas.microsoft.com/office/drawing/2014/chart" uri="{C3380CC4-5D6E-409C-BE32-E72D297353CC}">
              <c16:uniqueId val="{0000000C-AED4-4846-AA8A-7DFFFE6FE8BC}"/>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6/27/2021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ransportgeography.org/?page_id=15778"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transportgeography.org/?page_id=8468"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8139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chemeClr val="tx1"/>
                </a:solidFill>
                <a:effectLst/>
                <a:latin typeface="+mn-lt"/>
              </a:rPr>
              <a:t>History of reducing air pollution from transportation in the U.S. (EPA, 2021):</a:t>
            </a:r>
          </a:p>
          <a:p>
            <a:pPr marL="0" marR="0" lvl="0" indent="0" algn="l" defTabSz="88139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chemeClr val="tx1"/>
              </a:solidFill>
              <a:effectLst/>
              <a:latin typeface="+mn-lt"/>
            </a:endParaRPr>
          </a:p>
          <a:p>
            <a:pPr marL="628650" marR="0" lvl="1"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mn-lt"/>
              </a:rPr>
              <a:t>After World War II, economic growth, population growth, rapid suburbanization, and the closing of some public transit systems led to more reliance on personal vehicles for transportation. The number of cars and trucks in the United States increased dramatically, as did the number of highways. One result of the rapid increase of motor vehicles was air pollution, especially in cities, that had serious impacts on public health and the environment.</a:t>
            </a:r>
          </a:p>
          <a:p>
            <a:pPr marL="628650" marR="0" lvl="1"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chemeClr val="tx1"/>
              </a:solidFill>
              <a:effectLst/>
              <a:latin typeface="+mn-lt"/>
            </a:endParaRPr>
          </a:p>
          <a:p>
            <a:pPr marL="628650" marR="0" lvl="1"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mn-lt"/>
              </a:rPr>
              <a:t>Congress passed the landmark Clean Air Act in 1970 and gave the newly-formed EPA the legal authority to regulate pollution from cars and other forms of transportation. EPA and the State of California have led the national effort to reduce vehicle pollution by adopting increasingly stringent standards. The U.S. vehicle pollution control under the Clean Air Act is a major success story by many measures:</a:t>
            </a:r>
          </a:p>
          <a:p>
            <a:pPr marL="1085850" lvl="2" indent="-171450" algn="l">
              <a:buFont typeface="Arial" panose="020B0604020202020204" pitchFamily="34" charset="0"/>
              <a:buChar char="•"/>
            </a:pPr>
            <a:r>
              <a:rPr lang="en-US" b="0" i="0" dirty="0">
                <a:solidFill>
                  <a:schemeClr val="tx1"/>
                </a:solidFill>
                <a:effectLst/>
                <a:latin typeface="+mn-lt"/>
              </a:rPr>
              <a:t>New passenger vehicles are 98-99% cleaner for most tailpipe pollutants compared to the 1960s.</a:t>
            </a:r>
          </a:p>
          <a:p>
            <a:pPr marL="1085850" lvl="2" indent="-171450" algn="l">
              <a:buFont typeface="Arial" panose="020B0604020202020204" pitchFamily="34" charset="0"/>
              <a:buChar char="•"/>
            </a:pPr>
            <a:r>
              <a:rPr lang="en-US" b="0" i="0" dirty="0">
                <a:solidFill>
                  <a:schemeClr val="tx1"/>
                </a:solidFill>
                <a:effectLst/>
                <a:latin typeface="+mn-lt"/>
              </a:rPr>
              <a:t>Fuels are much cleaner—lead has been eliminated, and sulfur levels are more than 90% lower than they were prior to regulation.</a:t>
            </a:r>
          </a:p>
          <a:p>
            <a:pPr marL="1085850" lvl="2" indent="-171450" algn="l">
              <a:buFont typeface="Arial" panose="020B0604020202020204" pitchFamily="34" charset="0"/>
              <a:buChar char="•"/>
            </a:pPr>
            <a:r>
              <a:rPr lang="en-US" b="0" i="0" dirty="0">
                <a:solidFill>
                  <a:schemeClr val="tx1"/>
                </a:solidFill>
                <a:effectLst/>
                <a:latin typeface="+mn-lt"/>
              </a:rPr>
              <a:t>U.S. cities have much improved air quality, despite ever increasing population and increasing vehicle miles traveled.</a:t>
            </a:r>
          </a:p>
          <a:p>
            <a:pPr marL="1085850" lvl="2" indent="-171450" algn="l">
              <a:buFont typeface="Arial" panose="020B0604020202020204" pitchFamily="34" charset="0"/>
              <a:buChar char="•"/>
            </a:pPr>
            <a:r>
              <a:rPr lang="en-US" b="0" i="0" dirty="0">
                <a:solidFill>
                  <a:schemeClr val="tx1"/>
                </a:solidFill>
                <a:effectLst/>
                <a:latin typeface="+mn-lt"/>
              </a:rPr>
              <a:t>Standards have sparked technology innovation from industry.</a:t>
            </a:r>
          </a:p>
          <a:p>
            <a:pPr marL="628650" lvl="1" indent="-171450" algn="l">
              <a:buFont typeface="Arial" panose="020B0604020202020204" pitchFamily="34" charset="0"/>
              <a:buChar char="•"/>
            </a:pPr>
            <a:r>
              <a:rPr lang="en-US" b="0" i="0" dirty="0">
                <a:solidFill>
                  <a:schemeClr val="tx1"/>
                </a:solidFill>
                <a:effectLst/>
                <a:latin typeface="+mn-lt"/>
              </a:rPr>
              <a:t>Reducing pollution from transportation sources has led to healthier air for Americans. In cities, smog has been visibly reduced.</a:t>
            </a:r>
          </a:p>
          <a:p>
            <a:pPr marL="628650" lvl="1" indent="-171450" algn="l">
              <a:buFont typeface="Arial" panose="020B0604020202020204" pitchFamily="34" charset="0"/>
              <a:buChar char="•"/>
            </a:pPr>
            <a:endParaRPr lang="en-US" b="0" i="0" dirty="0">
              <a:solidFill>
                <a:schemeClr val="tx1"/>
              </a:solidFill>
              <a:effectLst/>
              <a:latin typeface="+mn-lt"/>
            </a:endParaRPr>
          </a:p>
          <a:p>
            <a:pPr marL="628650" lvl="1" indent="-171450" algn="l">
              <a:buFont typeface="Arial" panose="020B0604020202020204" pitchFamily="34" charset="0"/>
              <a:buChar char="•"/>
            </a:pPr>
            <a:r>
              <a:rPr lang="en-US" b="0" i="0" dirty="0">
                <a:solidFill>
                  <a:schemeClr val="tx1"/>
                </a:solidFill>
                <a:effectLst/>
                <a:latin typeface="+mn-lt"/>
              </a:rPr>
              <a:t>Over forty years of clean air policies have improved air quality and improved the health of Americans, and the environment. Since 1970, EPA has set and implemented emissions standards to control pollution from everything from passenger vehicles, heavy duty trucks and buses, construction and farm equipment, locomotive and marine engine and even lawn and garden equipment. These standards are a critical part of the progress and improved air quality we have achieved despite increased economic activity and more miles traveled on average per person.</a:t>
            </a:r>
          </a:p>
          <a:p>
            <a:pPr marL="628650" lvl="1" indent="-171450" algn="l">
              <a:buFont typeface="Arial" panose="020B0604020202020204" pitchFamily="34" charset="0"/>
              <a:buChar char="•"/>
            </a:pPr>
            <a:endParaRPr lang="en-US" b="0" i="0" dirty="0">
              <a:solidFill>
                <a:schemeClr val="tx1"/>
              </a:solidFill>
              <a:effectLst/>
              <a:latin typeface="+mn-lt"/>
            </a:endParaRPr>
          </a:p>
          <a:p>
            <a:pPr marL="628650" lvl="1" indent="-171450" algn="l">
              <a:buFont typeface="Arial" panose="020B0604020202020204" pitchFamily="34" charset="0"/>
              <a:buChar char="•"/>
            </a:pPr>
            <a:r>
              <a:rPr lang="en-US" b="0" i="0" dirty="0">
                <a:solidFill>
                  <a:srgbClr val="212121"/>
                </a:solidFill>
                <a:effectLst/>
                <a:latin typeface="+mn-lt"/>
              </a:rPr>
              <a:t>Compared to 1970 vehicle models, new cars, SUVs and pickup trucks are roughly 99 percent cleaner for common pollutants (hydrocarbons, carbon monoxide, nitrogen oxides and particle emissions). New heavy-duty trucks and buses are roughly 99 percent cleaner than 1970 models.  </a:t>
            </a:r>
          </a:p>
          <a:p>
            <a:pPr marL="628650" lvl="1" indent="-171450" algn="l">
              <a:buFont typeface="Arial" panose="020B0604020202020204" pitchFamily="34" charset="0"/>
              <a:buChar char="•"/>
            </a:pPr>
            <a:endParaRPr lang="en-US" b="0" i="0" dirty="0">
              <a:solidFill>
                <a:schemeClr val="tx1"/>
              </a:solidFill>
              <a:effectLst/>
              <a:latin typeface="+mn-lt"/>
            </a:endParaRPr>
          </a:p>
          <a:p>
            <a:pPr marL="628650" lvl="1" indent="-171450" algn="l">
              <a:buFont typeface="Arial" panose="020B0604020202020204" pitchFamily="34" charset="0"/>
              <a:buChar char="•"/>
            </a:pPr>
            <a:r>
              <a:rPr lang="en-US" b="0" i="0" dirty="0">
                <a:solidFill>
                  <a:srgbClr val="212121"/>
                </a:solidFill>
                <a:effectLst/>
                <a:latin typeface="+mn-lt"/>
              </a:rPr>
              <a:t>Motor vehicles were once the major contributor of lead emissions. EPA began to phase out lead in gasoline starting in the 1970’s and leaded gasoline was fully prohibited after 1995.  As a result, levels of lead in the air decreased by 94 percent between 1980 and 1999.</a:t>
            </a:r>
          </a:p>
          <a:p>
            <a:pPr marL="628650" lvl="1" indent="-171450" algn="l">
              <a:buFont typeface="Arial" panose="020B0604020202020204" pitchFamily="34" charset="0"/>
              <a:buChar char="•"/>
            </a:pPr>
            <a:endParaRPr lang="en-US" b="0" i="0" dirty="0">
              <a:solidFill>
                <a:srgbClr val="212121"/>
              </a:solidFill>
              <a:effectLst/>
              <a:latin typeface="+mn-lt"/>
            </a:endParaRPr>
          </a:p>
          <a:p>
            <a:pPr marL="628650" lvl="1" indent="-171450" algn="l">
              <a:buFont typeface="Arial" panose="020B0604020202020204" pitchFamily="34" charset="0"/>
              <a:buChar char="•"/>
            </a:pPr>
            <a:r>
              <a:rPr lang="en-US" b="0" i="0" dirty="0">
                <a:solidFill>
                  <a:schemeClr val="tx1"/>
                </a:solidFill>
                <a:effectLst/>
                <a:latin typeface="+mn-lt"/>
              </a:rPr>
              <a:t>EPA vehicle emissions standards directly sparked the development and implementation of a range of technologies. The automotive catalytic converter, in particular is considered to be one of the great environmental inventions of all time. Emissions standards led to the adoption of many modern automotive technologies—computers, fuel injection, and on-board diagnostics—resulting in cars that are not only much cleaner, but also higher quality, more reliable, and more durable. The vehicle emissions control industry employs approximately 65,000 Americans with domestic annual sales of $26 billion.</a:t>
            </a:r>
          </a:p>
          <a:p>
            <a:pPr marL="628650" lvl="1" indent="-171450" algn="l">
              <a:buFont typeface="Arial" panose="020B0604020202020204" pitchFamily="34" charset="0"/>
              <a:buChar char="•"/>
            </a:pPr>
            <a:endParaRPr lang="en-US" b="0" i="0" dirty="0">
              <a:solidFill>
                <a:schemeClr val="tx1"/>
              </a:solidFill>
              <a:effectLst/>
              <a:latin typeface="+mn-lt"/>
            </a:endParaRPr>
          </a:p>
          <a:p>
            <a:pPr marL="628650" lvl="1" indent="-171450" algn="l">
              <a:buFont typeface="Arial" panose="020B0604020202020204" pitchFamily="34" charset="0"/>
              <a:buChar char="•"/>
            </a:pPr>
            <a:r>
              <a:rPr lang="en-US" b="0" i="0" dirty="0">
                <a:solidFill>
                  <a:schemeClr val="tx1"/>
                </a:solidFill>
                <a:effectLst/>
                <a:latin typeface="+mn-lt"/>
              </a:rPr>
              <a:t>Efforts to reduce air pollution from transportation have proven to be cost effective.  For every one dollar spent on programs to reduce emissions, the American people receive nine dollars of benefits to public health and the environment.</a:t>
            </a:r>
          </a:p>
          <a:p>
            <a:br>
              <a:rPr lang="en-US" b="0" i="0" dirty="0">
                <a:solidFill>
                  <a:srgbClr val="212121"/>
                </a:solidFill>
                <a:effectLst/>
                <a:latin typeface="Source Sans Pro" panose="020B0503030403020204" pitchFamily="34" charset="0"/>
              </a:rPr>
            </a:br>
            <a:endParaRPr lang="en-US" b="0" i="0" dirty="0">
              <a:solidFill>
                <a:schemeClr val="tx1"/>
              </a:solidFill>
              <a:effectLst/>
              <a:latin typeface="+mn-lt"/>
            </a:endParaRPr>
          </a:p>
          <a:p>
            <a:pPr marL="628650" lvl="1" indent="-171450" algn="l">
              <a:buFont typeface="Arial" panose="020B0604020202020204" pitchFamily="34" charset="0"/>
              <a:buChar char="•"/>
            </a:pPr>
            <a:endParaRPr lang="en-US" b="0" i="0" dirty="0">
              <a:solidFill>
                <a:schemeClr val="tx1"/>
              </a:solidFill>
              <a:effectLst/>
              <a:latin typeface="+mn-lt"/>
            </a:endParaRPr>
          </a:p>
          <a:p>
            <a:pPr marL="628650" lvl="1" indent="-171450" algn="l">
              <a:buFont typeface="Arial" panose="020B0604020202020204" pitchFamily="34" charset="0"/>
              <a:buChar char="•"/>
            </a:pPr>
            <a:endParaRPr lang="en-US" b="0" i="0" dirty="0">
              <a:solidFill>
                <a:schemeClr val="tx1"/>
              </a:solidFill>
              <a:effectLst/>
              <a:latin typeface="+mn-lt"/>
            </a:endParaRPr>
          </a:p>
          <a:p>
            <a:pPr marL="628650" marR="0" lvl="1"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solidFill>
                <a:schemeClr val="tx1"/>
              </a:solidFill>
              <a:latin typeface="+mn-lt"/>
            </a:endParaRPr>
          </a:p>
        </p:txBody>
      </p:sp>
      <p:sp>
        <p:nvSpPr>
          <p:cNvPr id="4" name="Slide Number Placeholder 3"/>
          <p:cNvSpPr>
            <a:spLocks noGrp="1"/>
          </p:cNvSpPr>
          <p:nvPr>
            <p:ph type="sldNum" sz="quarter" idx="10"/>
          </p:nvPr>
        </p:nvSpPr>
        <p:spPr/>
        <p:txBody>
          <a:bodyPr/>
          <a:lstStyle/>
          <a:p>
            <a:fld id="{8ECC129C-E094-44A9-9990-2FFEB90AEFE5}" type="slidenum">
              <a:rPr lang="en-US" smtClean="0"/>
              <a:t>10</a:t>
            </a:fld>
            <a:endParaRPr lang="en-US" dirty="0"/>
          </a:p>
        </p:txBody>
      </p:sp>
    </p:spTree>
    <p:extLst>
      <p:ext uri="{BB962C8B-B14F-4D97-AF65-F5344CB8AC3E}">
        <p14:creationId xmlns:p14="http://schemas.microsoft.com/office/powerpoint/2010/main" val="94327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425B2A"/>
              </a:buClr>
              <a:buFont typeface="Arial" panose="020B0604020202020204" pitchFamily="34" charset="0"/>
              <a:buChar char="•"/>
            </a:pPr>
            <a:r>
              <a:rPr lang="en-US" sz="1200" dirty="0"/>
              <a:t>The health impacts listed here are impacted by exposure to transportation related air pollution (TRAP). TRAP exposure has been associated with:</a:t>
            </a:r>
          </a:p>
          <a:p>
            <a:pPr marL="628650" lvl="1" indent="-171450">
              <a:buClr>
                <a:srgbClr val="425B2A"/>
              </a:buClr>
              <a:buFont typeface="Arial" panose="020B0604020202020204" pitchFamily="34" charset="0"/>
              <a:buChar char="•"/>
            </a:pPr>
            <a:r>
              <a:rPr lang="en-US" sz="1200" dirty="0"/>
              <a:t>Premature mortality – early death </a:t>
            </a:r>
            <a:r>
              <a:rPr lang="en-US" sz="1200" kern="1200" dirty="0">
                <a:solidFill>
                  <a:schemeClr val="tx1"/>
                </a:solidFill>
                <a:effectLst/>
                <a:latin typeface="+mn-lt"/>
                <a:ea typeface="+mn-ea"/>
                <a:cs typeface="+mn-cs"/>
              </a:rPr>
              <a:t>(Beelen </a:t>
            </a:r>
            <a:r>
              <a:rPr lang="en-US" sz="1200" i="0" kern="1200" dirty="0">
                <a:solidFill>
                  <a:schemeClr val="tx1"/>
                </a:solidFill>
                <a:effectLst/>
                <a:latin typeface="+mn-lt"/>
                <a:ea typeface="+mn-ea"/>
                <a:cs typeface="+mn-cs"/>
              </a:rPr>
              <a:t>et al., 2014)</a:t>
            </a:r>
            <a:endParaRPr lang="en-US" sz="1200" i="0" dirty="0"/>
          </a:p>
          <a:p>
            <a:pPr marL="628650" marR="0" lvl="1" indent="-171450" algn="l" defTabSz="914400" rtl="0" eaLnBrk="1" fontAlgn="auto" latinLnBrk="0" hangingPunct="1">
              <a:lnSpc>
                <a:spcPct val="100000"/>
              </a:lnSpc>
              <a:spcBef>
                <a:spcPts val="0"/>
              </a:spcBef>
              <a:spcAft>
                <a:spcPts val="0"/>
              </a:spcAft>
              <a:buClr>
                <a:srgbClr val="425B2A"/>
              </a:buClr>
              <a:buSzTx/>
              <a:buFont typeface="Arial" panose="020B0604020202020204" pitchFamily="34" charset="0"/>
              <a:buChar char="•"/>
              <a:tabLst/>
              <a:defRPr/>
            </a:pPr>
            <a:r>
              <a:rPr lang="en-US" sz="1200" i="0" dirty="0"/>
              <a:t>Bone effects – loss of bone mineral density </a:t>
            </a:r>
            <a:r>
              <a:rPr lang="en-US" sz="1200" i="0" kern="1200" dirty="0">
                <a:solidFill>
                  <a:schemeClr val="tx1"/>
                </a:solidFill>
                <a:effectLst/>
                <a:latin typeface="+mn-lt"/>
                <a:ea typeface="+mn-ea"/>
                <a:cs typeface="+mn-cs"/>
              </a:rPr>
              <a:t>(Prada et al., 2017)</a:t>
            </a:r>
            <a:endParaRPr lang="en-US" sz="1200" i="0" dirty="0"/>
          </a:p>
          <a:p>
            <a:pPr marL="628650" marR="0" lvl="1" indent="-171450" algn="l" defTabSz="914400" rtl="0" eaLnBrk="1" fontAlgn="auto" latinLnBrk="0" hangingPunct="1">
              <a:lnSpc>
                <a:spcPct val="100000"/>
              </a:lnSpc>
              <a:spcBef>
                <a:spcPts val="0"/>
              </a:spcBef>
              <a:spcAft>
                <a:spcPts val="0"/>
              </a:spcAft>
              <a:buClr>
                <a:srgbClr val="425B2A"/>
              </a:buClr>
              <a:buSzTx/>
              <a:buFont typeface="Arial" panose="020B0604020202020204" pitchFamily="34" charset="0"/>
              <a:buChar char="•"/>
              <a:tabLst/>
              <a:defRPr/>
            </a:pPr>
            <a:r>
              <a:rPr lang="en-US" sz="1200" i="0" dirty="0"/>
              <a:t>Cancer – lung cancer </a:t>
            </a:r>
            <a:r>
              <a:rPr lang="en-US" sz="1200" i="0" kern="1200" dirty="0">
                <a:solidFill>
                  <a:schemeClr val="tx1"/>
                </a:solidFill>
                <a:effectLst/>
                <a:latin typeface="+mn-lt"/>
                <a:ea typeface="+mn-ea"/>
                <a:cs typeface="+mn-cs"/>
              </a:rPr>
              <a:t>(Raaschou-Nielsen et al., 2013)</a:t>
            </a:r>
            <a:endParaRPr lang="en-US" sz="1200" i="0" dirty="0"/>
          </a:p>
          <a:p>
            <a:pPr marL="628650" marR="0" lvl="1" indent="-171450" algn="l" defTabSz="914400" rtl="0" eaLnBrk="1" fontAlgn="auto" latinLnBrk="0" hangingPunct="1">
              <a:lnSpc>
                <a:spcPct val="100000"/>
              </a:lnSpc>
              <a:spcBef>
                <a:spcPts val="0"/>
              </a:spcBef>
              <a:spcAft>
                <a:spcPts val="0"/>
              </a:spcAft>
              <a:buClr>
                <a:srgbClr val="425B2A"/>
              </a:buClr>
              <a:buSzTx/>
              <a:buFont typeface="Arial" panose="020B0604020202020204" pitchFamily="34" charset="0"/>
              <a:buChar char="•"/>
              <a:tabLst/>
              <a:defRPr/>
            </a:pPr>
            <a:r>
              <a:rPr lang="en-US" sz="1200" i="0" dirty="0"/>
              <a:t>Cardiovascular effects – heart attack, arrhythmias, acute coronary events, cardiovascular disease </a:t>
            </a:r>
            <a:r>
              <a:rPr lang="en-US" sz="1200" i="0" kern="1200" dirty="0">
                <a:solidFill>
                  <a:schemeClr val="tx1"/>
                </a:solidFill>
                <a:effectLst/>
                <a:latin typeface="+mn-lt"/>
                <a:ea typeface="+mn-ea"/>
                <a:cs typeface="+mn-cs"/>
              </a:rPr>
              <a:t>(Brook et al., 2010; Link and Dockery, 2010; Mustafić et al., 2012; Cesaroni et al., 2014)</a:t>
            </a:r>
            <a:endParaRPr lang="en-US" sz="1200" i="0" dirty="0"/>
          </a:p>
          <a:p>
            <a:pPr marL="628650" lvl="1" indent="-171450">
              <a:buClr>
                <a:srgbClr val="425B2A"/>
              </a:buClr>
              <a:buFont typeface="Arial" panose="020B0604020202020204" pitchFamily="34" charset="0"/>
              <a:buChar char="•"/>
            </a:pPr>
            <a:r>
              <a:rPr lang="en-US" sz="1200" i="0" dirty="0"/>
              <a:t>Cerebrovascular effects – stroke </a:t>
            </a:r>
            <a:r>
              <a:rPr lang="en-US" sz="1200" i="0" kern="1200" dirty="0">
                <a:solidFill>
                  <a:schemeClr val="tx1"/>
                </a:solidFill>
                <a:effectLst/>
                <a:latin typeface="+mn-lt"/>
                <a:ea typeface="+mn-ea"/>
                <a:cs typeface="+mn-cs"/>
              </a:rPr>
              <a:t>(Stafoggia et al., 2014)</a:t>
            </a:r>
            <a:endParaRPr lang="en-US" sz="1200" i="0" dirty="0"/>
          </a:p>
          <a:p>
            <a:pPr marL="628650" lvl="1" indent="-171450">
              <a:buClr>
                <a:srgbClr val="425B2A"/>
              </a:buClr>
              <a:buFont typeface="Arial" panose="020B0604020202020204" pitchFamily="34" charset="0"/>
              <a:buChar char="•"/>
            </a:pPr>
            <a:r>
              <a:rPr lang="en-US" sz="1200" i="0" dirty="0"/>
              <a:t>Metabolic effects – obesity, diabetes </a:t>
            </a:r>
            <a:r>
              <a:rPr lang="en-US" sz="1200" i="0" kern="1200" dirty="0">
                <a:solidFill>
                  <a:schemeClr val="tx1"/>
                </a:solidFill>
                <a:effectLst/>
                <a:latin typeface="+mn-lt"/>
                <a:ea typeface="+mn-ea"/>
                <a:cs typeface="+mn-cs"/>
              </a:rPr>
              <a:t>(Jerrett et al., 2014; Eze et al., 2015)</a:t>
            </a:r>
            <a:endParaRPr lang="en-US" sz="1200" i="0" dirty="0"/>
          </a:p>
          <a:p>
            <a:pPr marL="628650" lvl="1" indent="-171450">
              <a:buClr>
                <a:srgbClr val="425B2A"/>
              </a:buClr>
              <a:buFont typeface="Arial" panose="020B0604020202020204" pitchFamily="34" charset="0"/>
              <a:buChar char="•"/>
            </a:pPr>
            <a:r>
              <a:rPr lang="en-US" sz="1200" i="0" dirty="0"/>
              <a:t>Neurological and cognitive effects – dementia, autism spectrum disorder </a:t>
            </a:r>
            <a:r>
              <a:rPr lang="en-US" sz="1200" i="0" kern="1200" dirty="0">
                <a:solidFill>
                  <a:schemeClr val="tx1"/>
                </a:solidFill>
                <a:effectLst/>
                <a:latin typeface="+mn-lt"/>
                <a:ea typeface="+mn-ea"/>
                <a:cs typeface="+mn-cs"/>
              </a:rPr>
              <a:t>(Raz et al., 2015; Power et al., 2016)</a:t>
            </a:r>
            <a:endParaRPr lang="en-US" sz="1200" i="0" dirty="0"/>
          </a:p>
          <a:p>
            <a:pPr marL="628650" lvl="1" indent="-171450">
              <a:buClr>
                <a:srgbClr val="425B2A"/>
              </a:buClr>
              <a:buFont typeface="Arial" panose="020B0604020202020204" pitchFamily="34" charset="0"/>
              <a:buChar char="•"/>
            </a:pPr>
            <a:r>
              <a:rPr lang="en-US" sz="1200" i="0" dirty="0"/>
              <a:t>Reproductive effects – preterm birth, low birth weight, reduced sperm quality, congenital anomalies, pregnancy-induced hypertensive disorders </a:t>
            </a:r>
            <a:r>
              <a:rPr lang="en-US" sz="1200" i="0" kern="1200" dirty="0">
                <a:solidFill>
                  <a:schemeClr val="tx1"/>
                </a:solidFill>
                <a:effectLst/>
                <a:latin typeface="+mn-lt"/>
                <a:ea typeface="+mn-ea"/>
                <a:cs typeface="+mn-cs"/>
              </a:rPr>
              <a:t>(Vrijheid et al., 2011; Sapkota et al., 2012; Pedersen et al., 2013, 2014; Fleischer et al., 2014; Lafuente et al., 2016)</a:t>
            </a:r>
            <a:endParaRPr lang="en-US" sz="1200" i="0" dirty="0"/>
          </a:p>
          <a:p>
            <a:pPr marL="628650" marR="0" lvl="1" indent="-171450" algn="l" defTabSz="914400" rtl="0" eaLnBrk="1" fontAlgn="auto" latinLnBrk="0" hangingPunct="1">
              <a:lnSpc>
                <a:spcPct val="100000"/>
              </a:lnSpc>
              <a:spcBef>
                <a:spcPts val="0"/>
              </a:spcBef>
              <a:spcAft>
                <a:spcPts val="0"/>
              </a:spcAft>
              <a:buClr>
                <a:srgbClr val="425B2A"/>
              </a:buClr>
              <a:buSzTx/>
              <a:buFont typeface="Arial" panose="020B0604020202020204" pitchFamily="34" charset="0"/>
              <a:buChar char="•"/>
              <a:tabLst/>
              <a:defRPr/>
            </a:pPr>
            <a:r>
              <a:rPr lang="en-US" sz="1200" i="0" dirty="0"/>
              <a:t>Respiratory effects – asthma, chronic obstructive pulmonary disorder, bronchitis, respiratory infection </a:t>
            </a:r>
            <a:r>
              <a:rPr lang="en-US" sz="1200" i="0" kern="1200" dirty="0">
                <a:solidFill>
                  <a:schemeClr val="tx1"/>
                </a:solidFill>
                <a:effectLst/>
                <a:latin typeface="+mn-lt"/>
                <a:ea typeface="+mn-ea"/>
                <a:cs typeface="+mn-cs"/>
              </a:rPr>
              <a:t>(Lindgren et al., 2009; Gasana et al., 2012; MacIntyre et al., 2014; Khreis et al., 2017)</a:t>
            </a:r>
          </a:p>
          <a:p>
            <a:pPr marL="628650" marR="0" lvl="1" indent="-171450" algn="l" defTabSz="914400" rtl="0" eaLnBrk="1" fontAlgn="auto" latinLnBrk="0" hangingPunct="1">
              <a:lnSpc>
                <a:spcPct val="100000"/>
              </a:lnSpc>
              <a:spcBef>
                <a:spcPts val="0"/>
              </a:spcBef>
              <a:spcAft>
                <a:spcPts val="0"/>
              </a:spcAft>
              <a:buClr>
                <a:srgbClr val="425B2A"/>
              </a:buClr>
              <a:buSzTx/>
              <a:buFont typeface="Arial" panose="020B0604020202020204" pitchFamily="34" charset="0"/>
              <a:buChar char="•"/>
              <a:tabLst/>
              <a:defRPr/>
            </a:pPr>
            <a:endParaRPr lang="en-US" sz="1200" i="0" dirty="0"/>
          </a:p>
          <a:p>
            <a:pPr marL="171450" marR="0" lvl="0" indent="-171450" algn="l" defTabSz="914400" rtl="0" eaLnBrk="1" fontAlgn="auto" latinLnBrk="0" hangingPunct="1">
              <a:lnSpc>
                <a:spcPct val="100000"/>
              </a:lnSpc>
              <a:spcBef>
                <a:spcPts val="0"/>
              </a:spcBef>
              <a:spcAft>
                <a:spcPts val="0"/>
              </a:spcAft>
              <a:buClr>
                <a:srgbClr val="425B2A"/>
              </a:buClr>
              <a:buSzTx/>
              <a:buFont typeface="Arial" panose="020B0604020202020204" pitchFamily="34" charset="0"/>
              <a:buChar char="•"/>
              <a:tabLst/>
              <a:defRPr/>
            </a:pPr>
            <a:r>
              <a:rPr lang="en-US" sz="1200" i="0" dirty="0"/>
              <a:t>Reducing traffic emissions will reduce TRAP thus improving air quality and health outcomes </a:t>
            </a:r>
            <a:r>
              <a:rPr lang="en-US" sz="1200" i="0" kern="1200" dirty="0">
                <a:solidFill>
                  <a:schemeClr val="tx1"/>
                </a:solidFill>
                <a:effectLst/>
                <a:latin typeface="+mn-lt"/>
                <a:ea typeface="+mn-ea"/>
                <a:cs typeface="+mn-cs"/>
              </a:rPr>
              <a:t>(World Health Organization, 2012)</a:t>
            </a:r>
            <a:r>
              <a:rPr lang="en-US" sz="1200" i="0" dirty="0"/>
              <a:t>.</a:t>
            </a:r>
          </a:p>
          <a:p>
            <a:pPr defTabSz="881390">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11</a:t>
            </a:fld>
            <a:endParaRPr lang="en-US" dirty="0"/>
          </a:p>
        </p:txBody>
      </p:sp>
    </p:spTree>
    <p:extLst>
      <p:ext uri="{BB962C8B-B14F-4D97-AF65-F5344CB8AC3E}">
        <p14:creationId xmlns:p14="http://schemas.microsoft.com/office/powerpoint/2010/main" val="2581601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chemeClr val="tx1"/>
                </a:solidFill>
                <a:effectLst/>
                <a:latin typeface="+mn-lt"/>
              </a:rPr>
              <a:t>Establishing environmental policies for transportation thus must take account of the level of contribution and the geographical scale, otherwise, some policies may just move the problems elsewhere and have unintended consequences (Jean-Paul Rodrigue, 2020).</a:t>
            </a:r>
          </a:p>
          <a:p>
            <a:pPr marL="171450" indent="-171450" algn="l">
              <a:buFont typeface="Arial" panose="020B0604020202020204" pitchFamily="34" charset="0"/>
              <a:buChar char="•"/>
            </a:pPr>
            <a:endParaRPr lang="en-US" b="0" i="0" dirty="0">
              <a:solidFill>
                <a:schemeClr val="tx1"/>
              </a:solidFill>
              <a:effectLst/>
              <a:latin typeface="+mn-lt"/>
            </a:endParaRPr>
          </a:p>
          <a:p>
            <a:pPr marL="171450" indent="-171450" algn="l">
              <a:buFont typeface="Arial" panose="020B0604020202020204" pitchFamily="34" charset="0"/>
              <a:buChar char="•"/>
            </a:pPr>
            <a:r>
              <a:rPr lang="en-US" b="0" i="0" dirty="0">
                <a:solidFill>
                  <a:schemeClr val="tx1"/>
                </a:solidFill>
                <a:effectLst/>
                <a:latin typeface="+mn-lt"/>
              </a:rPr>
              <a:t>A unique spatial analyses was performed identifying substantial discrepancies in traffic-related emissions generation and exposure by socioeconomic and demographic groups. It demonstrated a compelling environmental and social injustice narrative with strong policy implications for the UK and beyond. In the first instance, this research presented a decadal update for England and Wales to Mitchell and Dorling’s 2003 analysis of environmental justice in the UK. Using 2011 UK Government pollution and emissions data with 2011 UK Census socioeconomic and demographic data based on small area census geographies, this paper demonstrated a stronger relationship between age, poverty, road NO</a:t>
            </a:r>
            <a:r>
              <a:rPr lang="en-US" b="0" i="0" baseline="-25000" dirty="0">
                <a:solidFill>
                  <a:schemeClr val="tx1"/>
                </a:solidFill>
                <a:effectLst/>
                <a:latin typeface="+mn-lt"/>
              </a:rPr>
              <a:t>x</a:t>
            </a:r>
            <a:r>
              <a:rPr lang="en-US" b="0" i="0" dirty="0">
                <a:solidFill>
                  <a:schemeClr val="tx1"/>
                </a:solidFill>
                <a:effectLst/>
                <a:latin typeface="+mn-lt"/>
              </a:rPr>
              <a:t> emissions and exposure to NO</a:t>
            </a:r>
            <a:r>
              <a:rPr lang="en-US" b="0" i="0" baseline="-25000" dirty="0">
                <a:solidFill>
                  <a:schemeClr val="tx1"/>
                </a:solidFill>
                <a:effectLst/>
                <a:latin typeface="+mn-lt"/>
              </a:rPr>
              <a:t>2</a:t>
            </a:r>
            <a:r>
              <a:rPr lang="en-US" b="0" i="0" dirty="0">
                <a:solidFill>
                  <a:schemeClr val="tx1"/>
                </a:solidFill>
                <a:effectLst/>
                <a:latin typeface="+mn-lt"/>
              </a:rPr>
              <a:t> concentrations. Areas with the highest proportions of under-fives and young adults, and poorer households, have the highest concentrations of traffic-related pollution. In addition, exclusive access to UK annual vehicle safety inspection records (‘MOT’ tests) allowed annual private vehicle NO</a:t>
            </a:r>
            <a:r>
              <a:rPr lang="en-US" b="0" i="0" baseline="-25000" dirty="0">
                <a:solidFill>
                  <a:schemeClr val="tx1"/>
                </a:solidFill>
                <a:effectLst/>
                <a:latin typeface="+mn-lt"/>
              </a:rPr>
              <a:t>x</a:t>
            </a:r>
            <a:r>
              <a:rPr lang="en-US" b="0" i="0" dirty="0">
                <a:solidFill>
                  <a:schemeClr val="tx1"/>
                </a:solidFill>
                <a:effectLst/>
                <a:latin typeface="+mn-lt"/>
              </a:rPr>
              <a:t> emissions to be spatially attributed to registered keepers. Areal analysis against Census-based socioeconomic characteristics identified that households in the poorest areas emit the least NO</a:t>
            </a:r>
            <a:r>
              <a:rPr lang="en-US" b="0" i="0" baseline="-25000" dirty="0">
                <a:solidFill>
                  <a:schemeClr val="tx1"/>
                </a:solidFill>
                <a:effectLst/>
                <a:latin typeface="+mn-lt"/>
              </a:rPr>
              <a:t>x</a:t>
            </a:r>
            <a:r>
              <a:rPr lang="en-US" b="0" i="0" dirty="0">
                <a:solidFill>
                  <a:schemeClr val="tx1"/>
                </a:solidFill>
                <a:effectLst/>
                <a:latin typeface="+mn-lt"/>
              </a:rPr>
              <a:t> and PM, whilst the least poor areas emitted the highest, per km, vehicle emissions per household through having higher vehicle ownership, owning more diesel vehicles and driving further. In conclusion, the analysis indicated that, despite more than a decade of air quality policy, environmental injustice of air pollution exposure has worsened. New evidence regarding the responsibility for generation of road traffic emissions provides a clear focus for policy development and targeted implementation (Barnes et al. 2019).</a:t>
            </a:r>
          </a:p>
          <a:p>
            <a:pPr marL="171450" indent="-171450" algn="l">
              <a:buFont typeface="Arial" panose="020B0604020202020204" pitchFamily="34" charset="0"/>
              <a:buChar char="•"/>
            </a:pPr>
            <a:endParaRPr lang="en-US" b="0" i="0" dirty="0">
              <a:solidFill>
                <a:schemeClr val="tx1"/>
              </a:solidFill>
              <a:effectLst/>
              <a:latin typeface="+mn-lt"/>
            </a:endParaRPr>
          </a:p>
          <a:p>
            <a:pPr marL="171450" indent="-171450" algn="l">
              <a:buFont typeface="Arial" panose="020B0604020202020204" pitchFamily="34" charset="0"/>
              <a:buChar char="•"/>
            </a:pPr>
            <a:r>
              <a:rPr lang="en-US" b="0" i="0" dirty="0">
                <a:solidFill>
                  <a:schemeClr val="tx1"/>
                </a:solidFill>
                <a:effectLst/>
                <a:latin typeface="+mn-lt"/>
              </a:rPr>
              <a:t>China has enacted a number of ambitious pollution control policies to mitigate air pollution in urban areas. Unintended side effects of these policies to other environmental policy arenas and regions have largely been ignored. To bridge this gap, we use a multiregional input-output model in combination with an atmospheric chemical transport model to simulate clean air policy scenarios and evaluate their environmental impacts on primary PM 2.5 and secondary precursor emissions, as well as CO2 emissions and water consumption, in the target region and spillover effects to other regions. Our results show that the reduction in primary PM 2.5 and secondary precursor emissions in the target regions comes at the cost of increasing emissions especially in neighboring provinces. Similarly, co-benefits of lower CO2 emissions and reduced water consumption in the target region are achieved at the expense of higher impacts elsewhere, through outsourcing production to less developed regions in China (Fang et al. 2019).</a:t>
            </a:r>
          </a:p>
          <a:p>
            <a:pPr marL="0" indent="0" algn="l">
              <a:buFont typeface="Arial" panose="020B0604020202020204" pitchFamily="34" charset="0"/>
              <a:buNone/>
            </a:pPr>
            <a:endParaRPr lang="en-US" b="0" i="0" u="none" dirty="0">
              <a:solidFill>
                <a:schemeClr val="tx1"/>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mn-lt"/>
              </a:rPr>
              <a:t>Air pollution still represents a major environmental hazard in urban areas in the European Union (EU). EU's regulatory framework in air pollution policy for the past decade contributed to a series of unintended consequences. The increasing influence of climate change objectives on the air pollution agenda led to a shift in the regulatory approach to emissions from vehicles by focusing solely on the overriding interest of reducing carbon dioxide emissions and developing individual policies to that effect. This resulted in a disconnect between regulatory approaches to urban air quality and vehicle emissions standards with the effect of producing unintended consequences of unlawful levels of air pollution, in particular nitrogen oxides and particulate matter emissions as well as unintended consequences for the car industry and consumers (Aleksandra </a:t>
            </a:r>
            <a:r>
              <a:rPr lang="en-US" b="0" i="0" dirty="0" err="1">
                <a:solidFill>
                  <a:schemeClr val="tx1"/>
                </a:solidFill>
                <a:effectLst/>
                <a:latin typeface="+mn-lt"/>
              </a:rPr>
              <a:t>Cavoski</a:t>
            </a:r>
            <a:r>
              <a:rPr lang="en-US" b="0" i="0" dirty="0">
                <a:solidFill>
                  <a:schemeClr val="tx1"/>
                </a:solidFill>
                <a:effectLst/>
                <a:latin typeface="+mn-lt"/>
              </a:rPr>
              <a:t>, 2017).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chemeClr val="tx1"/>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dirty="0">
                <a:solidFill>
                  <a:schemeClr val="tx1"/>
                </a:solidFill>
                <a:effectLst/>
                <a:latin typeface="+mn-lt"/>
              </a:rPr>
              <a:t>The additive, multiplicative or synergetic consequences of transport activities. They consider the varied effects of direct and indirect impacts on an ecosystem, which are often unpredictable. Climate change, with complex causes and consequences, is the cumulative impact of several natural and anthropogenic factors, in which transportation plays a role. The </a:t>
            </a:r>
            <a:r>
              <a:rPr lang="en-US" b="0" i="0" u="none" dirty="0">
                <a:solidFill>
                  <a:schemeClr val="tx1"/>
                </a:solidFill>
                <a:effectLst/>
                <a:latin typeface="+mn-lt"/>
                <a:hlinkClick r:id="rId3">
                  <a:extLst>
                    <a:ext uri="{A12FA001-AC4F-418D-AE19-62706E023703}">
                      <ahyp:hlinkClr xmlns:ahyp="http://schemas.microsoft.com/office/drawing/2018/hyperlinkcolor" val="tx"/>
                    </a:ext>
                  </a:extLst>
                </a:hlinkClick>
              </a:rPr>
              <a:t>share of transportation in global CO2 emissions</a:t>
            </a:r>
            <a:r>
              <a:rPr lang="en-US" b="0" i="0" u="none" dirty="0">
                <a:solidFill>
                  <a:schemeClr val="tx1"/>
                </a:solidFill>
                <a:effectLst/>
                <a:latin typeface="+mn-lt"/>
              </a:rPr>
              <a:t> is increasing. The complexities of the impacts have led to much controversy in environmental policy, the role of transportation, and mitigation strategies. This is made even more complex by the fact that </a:t>
            </a:r>
            <a:r>
              <a:rPr lang="en-US" b="0" i="0" u="none" dirty="0">
                <a:solidFill>
                  <a:schemeClr val="tx1"/>
                </a:solidFill>
                <a:effectLst/>
                <a:latin typeface="+mn-lt"/>
                <a:hlinkClick r:id="rId4">
                  <a:extLst>
                    <a:ext uri="{A12FA001-AC4F-418D-AE19-62706E023703}">
                      <ahyp:hlinkClr xmlns:ahyp="http://schemas.microsoft.com/office/drawing/2018/hyperlinkcolor" val="tx"/>
                    </a:ext>
                  </a:extLst>
                </a:hlinkClick>
              </a:rPr>
              <a:t>priorities between environmental and economic considerations shift in time</a:t>
            </a:r>
            <a:r>
              <a:rPr lang="en-US" b="0" i="0" u="none" dirty="0">
                <a:solidFill>
                  <a:schemeClr val="tx1"/>
                </a:solidFill>
                <a:effectLst/>
                <a:latin typeface="+mn-lt"/>
              </a:rPr>
              <a:t>, which can have an impact on public policy. The transportation sector is often subsidized, especially through the construction and maintenance of road infrastructure, which tends to be free of access. Sometimes, public stakes in transport modes, terminals, and infrastructure can be at odds with environmental issues. If the owner and the regulator are the same (different branches of the government), then there is a risk that regulations will not be effectively complied to (Jean-Paul Rodrigue,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chemeClr val="tx1"/>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u="none" dirty="0">
              <a:solidFill>
                <a:schemeClr val="tx1"/>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u="none" dirty="0">
              <a:solidFill>
                <a:schemeClr val="tx1"/>
              </a:solidFill>
              <a:effectLst/>
              <a:latin typeface="+mn-lt"/>
            </a:endParaRPr>
          </a:p>
          <a:p>
            <a:pPr marL="171450" indent="-171450" algn="l">
              <a:buFont typeface="Arial" panose="020B0604020202020204" pitchFamily="34" charset="0"/>
              <a:buChar char="•"/>
            </a:pPr>
            <a:endParaRPr lang="en-US" b="0" i="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CC129C-E094-44A9-9990-2FFEB90AEFE5}" type="slidenum">
              <a:rPr lang="en-US" smtClean="0"/>
              <a:t>12</a:t>
            </a:fld>
            <a:endParaRPr lang="en-US" dirty="0"/>
          </a:p>
        </p:txBody>
      </p:sp>
    </p:spTree>
    <p:extLst>
      <p:ext uri="{BB962C8B-B14F-4D97-AF65-F5344CB8AC3E}">
        <p14:creationId xmlns:p14="http://schemas.microsoft.com/office/powerpoint/2010/main" val="3191656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sz="1200" b="0" i="0" kern="1200" baseline="0" dirty="0">
                <a:solidFill>
                  <a:schemeClr val="tx1"/>
                </a:solidFill>
                <a:effectLst/>
                <a:latin typeface="+mn-lt"/>
                <a:ea typeface="+mn-ea"/>
                <a:cs typeface="+mn-cs"/>
              </a:rPr>
              <a:t>Article by Dan Lashof (Director at World Resource Institute, U.S.) and Devashree Saha (Senior Associate at the World Resource Institute, U.S.), 2020:</a:t>
            </a:r>
          </a:p>
          <a:p>
            <a:pPr defTabSz="881390">
              <a:defRPr/>
            </a:pPr>
            <a:endParaRPr lang="en-US" sz="1200" b="0" i="0" kern="1200" baseline="0" dirty="0">
              <a:solidFill>
                <a:schemeClr val="tx1"/>
              </a:solidFill>
              <a:effectLst/>
              <a:latin typeface="+mn-lt"/>
              <a:ea typeface="+mn-ea"/>
              <a:cs typeface="+mn-cs"/>
            </a:endParaRPr>
          </a:p>
          <a:p>
            <a:pPr defTabSz="881390">
              <a:defRPr/>
            </a:pPr>
            <a:r>
              <a:rPr lang="en-US" sz="1200" b="0" i="0" kern="1200" baseline="0" dirty="0">
                <a:solidFill>
                  <a:schemeClr val="tx1"/>
                </a:solidFill>
                <a:effectLst/>
                <a:latin typeface="+mn-lt"/>
                <a:ea typeface="+mn-ea"/>
                <a:cs typeface="+mn-cs"/>
              </a:rPr>
              <a:t>https://www.wri.org/insights/california-shows-how-us-can-reduce-transport-emissions</a:t>
            </a:r>
          </a:p>
          <a:p>
            <a:pPr defTabSz="881390">
              <a:defRPr/>
            </a:pPr>
            <a:endParaRPr lang="en-US" sz="1200" b="0" i="0" kern="1200" baseline="0" dirty="0">
              <a:solidFill>
                <a:schemeClr val="tx1"/>
              </a:solidFill>
              <a:effectLst/>
              <a:latin typeface="+mn-lt"/>
              <a:ea typeface="+mn-ea"/>
              <a:cs typeface="+mn-cs"/>
            </a:endParaRPr>
          </a:p>
          <a:p>
            <a:pPr defTabSz="881390">
              <a:defRPr/>
            </a:pPr>
            <a:endParaRPr lang="en-US" sz="1200" b="0" i="0" kern="1200" baseline="0" dirty="0">
              <a:solidFill>
                <a:schemeClr val="tx1"/>
              </a:solidFill>
              <a:effectLst/>
              <a:latin typeface="+mn-lt"/>
              <a:ea typeface="+mn-ea"/>
              <a:cs typeface="+mn-cs"/>
            </a:endParaRPr>
          </a:p>
          <a:p>
            <a:pPr defTabSz="881390">
              <a:defRPr/>
            </a:pPr>
            <a:endParaRPr lang="en-US" sz="1200" b="0" i="0" kern="1200" baseline="0" dirty="0">
              <a:solidFill>
                <a:schemeClr val="tx1"/>
              </a:solidFill>
              <a:effectLst/>
              <a:latin typeface="+mn-lt"/>
              <a:ea typeface="+mn-ea"/>
              <a:cs typeface="+mn-cs"/>
            </a:endParaRPr>
          </a:p>
          <a:p>
            <a:pPr defTabSz="881390">
              <a:defRPr/>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CC129C-E094-44A9-9990-2FFEB90AEFE5}" type="slidenum">
              <a:rPr lang="en-US" smtClean="0"/>
              <a:t>13</a:t>
            </a:fld>
            <a:endParaRPr lang="en-US" dirty="0"/>
          </a:p>
        </p:txBody>
      </p:sp>
    </p:spTree>
    <p:extLst>
      <p:ext uri="{BB962C8B-B14F-4D97-AF65-F5344CB8AC3E}">
        <p14:creationId xmlns:p14="http://schemas.microsoft.com/office/powerpoint/2010/main" val="1934301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sz="1200" b="0" i="0" kern="1200" baseline="0" dirty="0">
                <a:solidFill>
                  <a:schemeClr val="tx1"/>
                </a:solidFill>
                <a:effectLst/>
                <a:latin typeface="+mn-lt"/>
                <a:ea typeface="+mn-ea"/>
                <a:cs typeface="+mn-cs"/>
              </a:rPr>
              <a:t>Article by Brad Plumer and Blacki Migliozzi at The New York Time, 2019:</a:t>
            </a:r>
          </a:p>
          <a:p>
            <a:pPr defTabSz="881390">
              <a:defRPr/>
            </a:pPr>
            <a:endParaRPr lang="en-US" sz="1200" b="0" i="0" kern="1200" baseline="0" dirty="0">
              <a:solidFill>
                <a:schemeClr val="tx1"/>
              </a:solidFill>
              <a:effectLst/>
              <a:latin typeface="+mn-lt"/>
              <a:ea typeface="+mn-ea"/>
              <a:cs typeface="+mn-cs"/>
            </a:endParaRPr>
          </a:p>
          <a:p>
            <a:pPr defTabSz="881390">
              <a:defRPr/>
            </a:pPr>
            <a:r>
              <a:rPr lang="en-US" sz="1200" b="0" i="0" kern="1200" baseline="0" dirty="0">
                <a:solidFill>
                  <a:schemeClr val="tx1"/>
                </a:solidFill>
                <a:effectLst/>
                <a:latin typeface="+mn-lt"/>
                <a:ea typeface="+mn-ea"/>
                <a:cs typeface="+mn-cs"/>
              </a:rPr>
              <a:t>https://www.nytimes.com/interactive/2019/02/13/climate/cut-us-emissions-with-policies-from-other-countries.html</a:t>
            </a:r>
          </a:p>
          <a:p>
            <a:pPr defTabSz="881390">
              <a:defRPr/>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CC129C-E094-44A9-9990-2FFEB90AEFE5}" type="slidenum">
              <a:rPr lang="en-US" smtClean="0"/>
              <a:t>14</a:t>
            </a:fld>
            <a:endParaRPr lang="en-US" dirty="0"/>
          </a:p>
        </p:txBody>
      </p:sp>
    </p:spTree>
    <p:extLst>
      <p:ext uri="{BB962C8B-B14F-4D97-AF65-F5344CB8AC3E}">
        <p14:creationId xmlns:p14="http://schemas.microsoft.com/office/powerpoint/2010/main" val="277053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b="1" dirty="0"/>
              <a:t>Center for Climate and Energy Solutions </a:t>
            </a:r>
            <a:r>
              <a:rPr lang="en-US" b="1" i="0" dirty="0">
                <a:solidFill>
                  <a:schemeClr val="tx1"/>
                </a:solidFill>
                <a:effectLst/>
                <a:latin typeface="+mn-lt"/>
              </a:rPr>
              <a:t>, 2008:</a:t>
            </a:r>
          </a:p>
          <a:p>
            <a:pPr marL="171450" indent="-171450" algn="l">
              <a:buFont typeface="Arial" panose="020B0604020202020204" pitchFamily="34" charset="0"/>
              <a:buChar char="•"/>
            </a:pPr>
            <a:r>
              <a:rPr lang="en-US" b="0" i="0" dirty="0">
                <a:solidFill>
                  <a:schemeClr val="tx1"/>
                </a:solidFill>
                <a:effectLst/>
                <a:latin typeface="+mn-lt"/>
              </a:rPr>
              <a:t>Reducing GHG emissions from transportation, which comprise one third of total U.S. CO2 emissions, will need to be a key part of any strategy to limit economy-wide emissions. </a:t>
            </a:r>
          </a:p>
          <a:p>
            <a:pPr marL="171450" indent="-171450" algn="l">
              <a:buFont typeface="Arial" panose="020B0604020202020204" pitchFamily="34" charset="0"/>
              <a:buChar char="•"/>
            </a:pPr>
            <a:r>
              <a:rPr lang="en-US" b="0" i="0" dirty="0">
                <a:solidFill>
                  <a:schemeClr val="tx1"/>
                </a:solidFill>
                <a:effectLst/>
                <a:latin typeface="+mn-lt"/>
              </a:rPr>
              <a:t>Transportation energy use and emissions are determined by three elements: the fuels used to power the vehicles, characteristics of the vehicles themselves, and total miles traveled. </a:t>
            </a:r>
          </a:p>
          <a:p>
            <a:pPr marL="171450" indent="-171450" algn="l">
              <a:buFont typeface="Arial" panose="020B0604020202020204" pitchFamily="34" charset="0"/>
              <a:buChar char="•"/>
            </a:pPr>
            <a:r>
              <a:rPr lang="en-US" b="0" i="0" dirty="0">
                <a:solidFill>
                  <a:schemeClr val="tx1"/>
                </a:solidFill>
                <a:effectLst/>
                <a:latin typeface="+mn-lt"/>
              </a:rPr>
              <a:t>Of the various transportation modes, passenger vehicles consume the most energy, followed by truck, rail and ship transport of freight, and then air travel. </a:t>
            </a:r>
          </a:p>
          <a:p>
            <a:pPr marL="171450" indent="-171450" algn="l">
              <a:buFont typeface="Arial" panose="020B0604020202020204" pitchFamily="34" charset="0"/>
              <a:buChar char="•"/>
            </a:pPr>
            <a:r>
              <a:rPr lang="en-US" b="0" i="0" dirty="0">
                <a:solidFill>
                  <a:schemeClr val="tx1"/>
                </a:solidFill>
                <a:effectLst/>
                <a:latin typeface="+mn-lt"/>
              </a:rPr>
              <a:t>To reduce emissions, the sector can be included in a multi-sector cap-and-trade program or managed through sector-specific measures, or both. The critical issues for transportation policy are understanding market imperfections, where individuals are somewhat insensitive to changes in fuel price and tend to undervalue fuel economy. This makes it difficult to harness market forces (such as a cap-and-trade program) to drive investment in long-term transportation technology. </a:t>
            </a:r>
          </a:p>
          <a:p>
            <a:pPr marL="171450" indent="-171450" algn="l">
              <a:buFont typeface="Arial" panose="020B0604020202020204" pitchFamily="34" charset="0"/>
              <a:buChar char="•"/>
            </a:pPr>
            <a:r>
              <a:rPr lang="en-US" b="0" i="0" dirty="0">
                <a:solidFill>
                  <a:schemeClr val="tx1"/>
                </a:solidFill>
                <a:effectLst/>
                <a:latin typeface="+mn-lt"/>
              </a:rPr>
              <a:t>To guarantee significant emission reductions from the transportation sector, especially in the short term, sector-specific policies can complement (or substitute for) the cap. These policies will need to focus on all three elements of the sector for major emission sources within the transportation sector. Policy tools include pricing policies (e.g., taxes, tolls, and congestion changes), standards (e.g., fuel economy standards), and funding for research, development, and deployment. </a:t>
            </a:r>
          </a:p>
          <a:p>
            <a:pPr marL="171450" indent="-171450" algn="l">
              <a:buFont typeface="Arial" panose="020B0604020202020204" pitchFamily="34" charset="0"/>
              <a:buChar char="•"/>
            </a:pPr>
            <a:r>
              <a:rPr lang="en-US" b="0" i="0" dirty="0">
                <a:solidFill>
                  <a:schemeClr val="tx1"/>
                </a:solidFill>
                <a:effectLst/>
                <a:latin typeface="+mn-lt"/>
              </a:rPr>
              <a:t>Policies for the transportation sector will have to address several objectives at the same time: energy security and GHG reduction goals, a transition to low carbon fuels and alternative vehicle types, and an alignment of infrastructure and land use planning with GHG goals.</a:t>
            </a:r>
            <a:endParaRPr lang="en-US" b="1" i="0" dirty="0">
              <a:solidFill>
                <a:schemeClr val="tx1"/>
              </a:solidFill>
              <a:effectLst/>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i="0" dirty="0">
              <a:solidFill>
                <a:schemeClr val="tx1"/>
              </a:solidFill>
              <a:effectLst/>
              <a:latin typeface="+mn-lt"/>
            </a:endParaRPr>
          </a:p>
          <a:p>
            <a:pPr marL="628650" lvl="1" indent="-171450" algn="l">
              <a:buFont typeface="Arial" panose="020B0604020202020204" pitchFamily="34" charset="0"/>
              <a:buChar char="•"/>
            </a:pPr>
            <a:endParaRPr lang="en-US" b="0" i="0" dirty="0">
              <a:solidFill>
                <a:schemeClr val="tx1"/>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15</a:t>
            </a:fld>
            <a:endParaRPr lang="en-US"/>
          </a:p>
        </p:txBody>
      </p:sp>
    </p:spTree>
    <p:extLst>
      <p:ext uri="{BB962C8B-B14F-4D97-AF65-F5344CB8AC3E}">
        <p14:creationId xmlns:p14="http://schemas.microsoft.com/office/powerpoint/2010/main" val="3343785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b="0" i="0" u="none" strike="noStrike" baseline="0" dirty="0">
                <a:solidFill>
                  <a:schemeClr val="tx1"/>
                </a:solidFill>
                <a:latin typeface="+mn-lt"/>
              </a:rPr>
              <a:t>Most comprehensive studies indicate that both cleaner vehicles and mobility management strategies are needed to achieve energy conservation and emission reduction targets, but many emission reduction analyses are biased against mobility management because they (Todd Litman, 2017):</a:t>
            </a:r>
          </a:p>
          <a:p>
            <a:pPr marL="628650" lvl="1" indent="-171450" algn="l">
              <a:buFont typeface="Arial" panose="020B0604020202020204" pitchFamily="34" charset="0"/>
              <a:buChar char="•"/>
            </a:pPr>
            <a:r>
              <a:rPr lang="en-US" sz="1200" b="0" i="0" u="none" strike="noStrike" baseline="0" dirty="0">
                <a:solidFill>
                  <a:schemeClr val="tx1"/>
                </a:solidFill>
                <a:latin typeface="+mn-lt"/>
              </a:rPr>
              <a:t>Ignore mobility management or only considers a few strategies - Emission reduction planning sometimes ignores mobility management altogether, or only considers a limited number of potential strategies.</a:t>
            </a:r>
          </a:p>
          <a:p>
            <a:pPr marL="628650" lvl="1" indent="-171450" algn="l">
              <a:buFont typeface="Arial" panose="020B0604020202020204" pitchFamily="34" charset="0"/>
              <a:buChar char="•"/>
            </a:pPr>
            <a:r>
              <a:rPr lang="en-US" sz="1200" b="0" i="0" u="none" strike="noStrike" baseline="0" dirty="0">
                <a:solidFill>
                  <a:schemeClr val="tx1"/>
                </a:solidFill>
                <a:latin typeface="+mn-lt"/>
              </a:rPr>
              <a:t>Ignore co-benefits - Current analysis gives little consideration to benefits such as congestion reduction, road and parking facility cost savings, consumer savings, reduced traffic accidents, and improved mobility for non-drivers, although these benefits are often larger in total value than emission reduction benefits.</a:t>
            </a:r>
          </a:p>
          <a:p>
            <a:pPr marL="628650" lvl="1" indent="-171450" algn="l">
              <a:buFont typeface="Arial" panose="020B0604020202020204" pitchFamily="34" charset="0"/>
              <a:buChar char="•"/>
            </a:pPr>
            <a:r>
              <a:rPr lang="en-US" sz="1200" b="0" i="0" u="none" strike="noStrike" baseline="0" dirty="0">
                <a:solidFill>
                  <a:schemeClr val="tx1"/>
                </a:solidFill>
                <a:latin typeface="+mn-lt"/>
              </a:rPr>
              <a:t>Ignore induced travel impacts - Current analysis generally ignores the additional external costs that result when increased vehicle fuel efficiency and subsidized alternative fuels stimulates additional vehicle travel, called a rebound effect.</a:t>
            </a:r>
          </a:p>
          <a:p>
            <a:pPr marL="628650" lvl="1" indent="-171450" algn="l">
              <a:buFont typeface="Arial" panose="020B0604020202020204" pitchFamily="34" charset="0"/>
              <a:buChar char="•"/>
            </a:pPr>
            <a:r>
              <a:rPr lang="en-US" sz="1200" b="0" i="0" u="none" strike="noStrike" baseline="0" dirty="0">
                <a:solidFill>
                  <a:schemeClr val="tx1"/>
                </a:solidFill>
                <a:latin typeface="+mn-lt"/>
              </a:rPr>
              <a:t>Considers mobility management emission reductions difficult to predict - Although case studies and models exist for many of these strategies, this information is not widely applied to energy planning.</a:t>
            </a:r>
          </a:p>
          <a:p>
            <a:pPr marL="628650" lvl="1" indent="-171450" algn="l">
              <a:buFont typeface="Arial" panose="020B0604020202020204" pitchFamily="34" charset="0"/>
              <a:buChar char="•"/>
            </a:pPr>
            <a:r>
              <a:rPr lang="en-US" sz="1200" b="0" i="0" u="none" strike="noStrike" baseline="0" dirty="0">
                <a:solidFill>
                  <a:schemeClr val="tx1"/>
                </a:solidFill>
                <a:latin typeface="+mn-lt"/>
              </a:rPr>
              <a:t>Considers mobility management programs difficult to implement - Such programs often involve multiple stakeholders, such as regional and local governments, employers and developers, and various special interest groups. As a result, they tend to seem difficult and risky compared with other emission reduction strategies that only require changes to utility operations, fuel production or vehicle designs.</a:t>
            </a:r>
          </a:p>
          <a:p>
            <a:pPr marL="628650" lvl="1" indent="-171450" algn="l">
              <a:buFont typeface="Arial" panose="020B0604020202020204" pitchFamily="34" charset="0"/>
              <a:buChar char="•"/>
            </a:pPr>
            <a:r>
              <a:rPr lang="en-US" sz="1200" b="0" i="0" u="none" strike="noStrike" baseline="0" dirty="0">
                <a:solidFill>
                  <a:schemeClr val="tx1"/>
                </a:solidFill>
                <a:latin typeface="+mn-lt"/>
              </a:rPr>
              <a:t>Assumes vehicle travel reductions harm consumers and the economy - In fact, many mobility management strategies benefit consumers directly and increase economic productivity. There is plenty of evidence that, with improved travel options and efficient incentives, consumers would choose to drive less, rely more on alternative modes, and be better off overall as a result.</a:t>
            </a:r>
          </a:p>
          <a:p>
            <a:pPr marL="171450" lvl="0" indent="-171450" algn="l">
              <a:buFont typeface="Arial" panose="020B0604020202020204" pitchFamily="34" charset="0"/>
              <a:buChar char="•"/>
            </a:pPr>
            <a:endParaRPr lang="en-US" sz="1200" b="0" i="0" u="none" strike="noStrike" baseline="0" dirty="0">
              <a:solidFill>
                <a:schemeClr val="tx1"/>
              </a:solidFill>
              <a:latin typeface="+mn-lt"/>
            </a:endParaRPr>
          </a:p>
          <a:p>
            <a:pPr marL="171450" lvl="0" indent="-171450" algn="l">
              <a:buFont typeface="Arial" panose="020B0604020202020204" pitchFamily="34" charset="0"/>
              <a:buChar char="•"/>
            </a:pPr>
            <a:r>
              <a:rPr lang="en-US" b="0" i="0" dirty="0">
                <a:solidFill>
                  <a:schemeClr val="tx1"/>
                </a:solidFill>
                <a:effectLst/>
                <a:latin typeface="+mn-lt"/>
              </a:rPr>
              <a:t>The overall effects of the state’s policies aimed at reducing transportation GHGs are largely unclear. The Legislature might want to consider options to facilitate a more consistent evaluation of these policies, such as requiring regular retrospective evaluations of these policies and prioritizing policies that are designed in ways that facilitate evaluation (Legislative Analyst’s Office, 2018).</a:t>
            </a:r>
          </a:p>
          <a:p>
            <a:pPr marL="171450" lvl="0" indent="-171450" algn="l">
              <a:buFont typeface="Arial" panose="020B0604020202020204" pitchFamily="34" charset="0"/>
              <a:buChar char="•"/>
            </a:pPr>
            <a:endParaRPr lang="en-US" b="0" i="0" dirty="0">
              <a:solidFill>
                <a:schemeClr val="tx1"/>
              </a:solidFill>
              <a:effectLst/>
              <a:latin typeface="+mn-lt"/>
            </a:endParaRPr>
          </a:p>
          <a:p>
            <a:pPr marL="171450" lvl="0" indent="-171450" algn="l">
              <a:buFont typeface="Arial" panose="020B0604020202020204" pitchFamily="34" charset="0"/>
              <a:buChar char="•"/>
            </a:pPr>
            <a:r>
              <a:rPr lang="en-US" b="0" i="0" dirty="0">
                <a:solidFill>
                  <a:schemeClr val="tx1"/>
                </a:solidFill>
                <a:effectLst/>
                <a:latin typeface="+mn-lt"/>
              </a:rPr>
              <a:t>Although implementing multiple programs could be justified in some instances, the wide range of programs creates several challenges, including (1) interactions whereby emission reductions from one policy offset those from a different policy, (2) challenges in evaluating the net effects of each policy, (3) a potential lack of coordination among policies, and (4) higher administrative costs (Legislative Analyst’s Office, 2018).</a:t>
            </a:r>
          </a:p>
          <a:p>
            <a:pPr marL="171450" lvl="0" indent="-171450" algn="l">
              <a:buFont typeface="Arial" panose="020B0604020202020204" pitchFamily="34" charset="0"/>
              <a:buChar char="•"/>
            </a:pPr>
            <a:endParaRPr lang="en-US" b="0" i="0" dirty="0">
              <a:solidFill>
                <a:schemeClr val="tx1"/>
              </a:solidFill>
              <a:effectLst/>
              <a:latin typeface="+mn-lt"/>
            </a:endParaRPr>
          </a:p>
          <a:p>
            <a:pPr marL="171450" indent="-171450" algn="l">
              <a:buFont typeface="Arial" panose="020B0604020202020204" pitchFamily="34" charset="0"/>
              <a:buChar char="•"/>
            </a:pPr>
            <a:r>
              <a:rPr lang="en-US" sz="1200" b="0" i="0" u="none" strike="noStrike" baseline="0" dirty="0">
                <a:solidFill>
                  <a:schemeClr val="tx1"/>
                </a:solidFill>
                <a:latin typeface="+mn-lt"/>
              </a:rPr>
              <a:t>Future directions of research will be mainly directed towards the development of new technologies. In particular, the aim should be to improve the range and efficiency of electric vehicles, which should be the only ones to circulate in urban areas, to implement and optimize the operation of autonomous vehicles, possibly shared (as well as electric traction), both to reduce consumption and occupation of public spaces, and to make mobility more equitable, allowing everyone to move (the elderly, the disabled, people on low incomes, etc.) (Gallo and Marinelli, 2020).</a:t>
            </a:r>
          </a:p>
          <a:p>
            <a:pPr marL="171450" indent="-171450" algn="l">
              <a:buFont typeface="Arial" panose="020B0604020202020204" pitchFamily="34" charset="0"/>
              <a:buChar char="•"/>
            </a:pPr>
            <a:endParaRPr lang="en-US" sz="1200" b="0" i="0" u="none" strike="noStrike" baseline="0" dirty="0">
              <a:solidFill>
                <a:schemeClr val="tx1"/>
              </a:solidFill>
              <a:latin typeface="+mn-lt"/>
            </a:endParaRPr>
          </a:p>
          <a:p>
            <a:pPr marL="171450" indent="-171450" algn="l">
              <a:buFont typeface="Arial" panose="020B0604020202020204" pitchFamily="34" charset="0"/>
              <a:buChar char="•"/>
            </a:pPr>
            <a:r>
              <a:rPr lang="en-US" sz="1200" b="0" i="0" u="none" strike="noStrike" baseline="0" dirty="0">
                <a:solidFill>
                  <a:schemeClr val="tx1"/>
                </a:solidFill>
                <a:latin typeface="+mn-lt"/>
              </a:rPr>
              <a:t>Other gaps in knowledge include (Sims et al., 2014):</a:t>
            </a:r>
          </a:p>
          <a:p>
            <a:pPr marL="628650" lvl="1" indent="-171450" algn="l">
              <a:buFont typeface="Arial" panose="020B0604020202020204" pitchFamily="34" charset="0"/>
              <a:buChar char="•"/>
            </a:pPr>
            <a:r>
              <a:rPr lang="en-US" sz="1200" b="0" i="0" u="none" strike="noStrike" baseline="0" dirty="0">
                <a:solidFill>
                  <a:schemeClr val="tx1"/>
                </a:solidFill>
                <a:latin typeface="+mn-lt"/>
              </a:rPr>
              <a:t>Data and understanding relating to freight logistical systems and their economic implications are poor, as are the future effects on world trade of decarbonization and climate change impacts. Hence, it is difficult to design new low-carbon freight policies.</a:t>
            </a:r>
          </a:p>
          <a:p>
            <a:pPr marL="628650" lvl="1" indent="-171450" algn="l">
              <a:buFont typeface="Arial" panose="020B0604020202020204" pitchFamily="34" charset="0"/>
              <a:buChar char="•"/>
            </a:pPr>
            <a:r>
              <a:rPr lang="en-US" sz="1200" b="0" i="0" u="none" strike="noStrike" baseline="0" dirty="0">
                <a:solidFill>
                  <a:schemeClr val="tx1"/>
                </a:solidFill>
                <a:latin typeface="+mn-lt"/>
              </a:rPr>
              <a:t>Future technological developments and costs of batteries, fuel cells, and vehicle designs are uncertain.</a:t>
            </a:r>
          </a:p>
          <a:p>
            <a:pPr marL="628650" lvl="1" indent="-171450" algn="l">
              <a:buFont typeface="Arial" panose="020B0604020202020204" pitchFamily="34" charset="0"/>
              <a:buChar char="•"/>
            </a:pPr>
            <a:r>
              <a:rPr lang="en-US" sz="1200" b="0" i="0" u="none" strike="noStrike" baseline="0" dirty="0">
                <a:solidFill>
                  <a:schemeClr val="tx1"/>
                </a:solidFill>
                <a:latin typeface="+mn-lt"/>
              </a:rPr>
              <a:t>The infrastructure requirement for new low-carbon transport fuels is poorly understood.</a:t>
            </a:r>
          </a:p>
          <a:p>
            <a:pPr marL="628650" lvl="1" indent="-171450" algn="l">
              <a:buFont typeface="Arial" panose="020B0604020202020204" pitchFamily="34" charset="0"/>
              <a:buChar char="•"/>
            </a:pPr>
            <a:r>
              <a:rPr lang="en-US" sz="1200" b="0" i="0" u="none" strike="noStrike" baseline="0" dirty="0">
                <a:solidFill>
                  <a:schemeClr val="tx1"/>
                </a:solidFill>
                <a:latin typeface="+mn-lt"/>
              </a:rPr>
              <a:t>Cost of components for novel vehicle powertrains cannot be determined robustly since rates of learning, cost decreases, and associated impacts are unknown.</a:t>
            </a:r>
          </a:p>
          <a:p>
            <a:pPr marL="628650" lvl="1" indent="-171450" algn="l">
              <a:buFont typeface="Arial" panose="020B0604020202020204" pitchFamily="34" charset="0"/>
              <a:buChar char="•"/>
            </a:pPr>
            <a:r>
              <a:rPr lang="en-US" sz="1200" b="0" i="0" u="none" strike="noStrike" baseline="0" dirty="0">
                <a:solidFill>
                  <a:schemeClr val="tx1"/>
                </a:solidFill>
                <a:latin typeface="+mn-lt"/>
              </a:rPr>
              <a:t>Assessments of mitigating transport GHG emissions, the global potential, and costs involved are inconsistent.</a:t>
            </a:r>
          </a:p>
          <a:p>
            <a:pPr marL="628650" lvl="1" indent="-171450" algn="l">
              <a:buFont typeface="Arial" panose="020B0604020202020204" pitchFamily="34" charset="0"/>
              <a:buChar char="•"/>
            </a:pPr>
            <a:r>
              <a:rPr lang="en-US" sz="1200" b="0" i="0" u="none" strike="noStrike" baseline="0" dirty="0">
                <a:solidFill>
                  <a:schemeClr val="tx1"/>
                </a:solidFill>
                <a:latin typeface="+mn-lt"/>
              </a:rPr>
              <a:t>Prices of crude oil products fluctuate widely as do those for alternative transport fuels, leading to large variations in scenario modelling assumptions.</a:t>
            </a:r>
          </a:p>
          <a:p>
            <a:pPr marL="628650" lvl="1" indent="-171450" algn="l">
              <a:buFont typeface="Arial" panose="020B0604020202020204" pitchFamily="34" charset="0"/>
              <a:buChar char="•"/>
            </a:pPr>
            <a:r>
              <a:rPr lang="en-US" sz="1200" b="0" i="0" u="none" strike="noStrike" baseline="0" dirty="0">
                <a:solidFill>
                  <a:schemeClr val="tx1"/>
                </a:solidFill>
                <a:latin typeface="+mn-lt"/>
              </a:rPr>
              <a:t>A better knowledge of consumer travel behavior is needed, particularly for aviation.</a:t>
            </a:r>
          </a:p>
          <a:p>
            <a:pPr marL="628650" lvl="1" indent="-171450" algn="l">
              <a:buFont typeface="Arial" panose="020B0604020202020204" pitchFamily="34" charset="0"/>
              <a:buChar char="•"/>
            </a:pPr>
            <a:r>
              <a:rPr lang="en-US" sz="1200" b="0" i="0" u="none" strike="noStrike" baseline="0" dirty="0">
                <a:solidFill>
                  <a:schemeClr val="tx1"/>
                </a:solidFill>
                <a:latin typeface="+mn-lt"/>
              </a:rPr>
              <a:t>Limited understanding exists of how and when people will choose to buy and use new types of low-carbon vehicles or mobility services (such as demand responsive transit or car-share).There are few insights of behavioral economics to predict mobility systematically and whether producers will incorporate low-carbon technologies that may not maximize profit.</a:t>
            </a:r>
          </a:p>
          <a:p>
            <a:pPr marL="628650" lvl="1" indent="-171450" algn="l">
              <a:buFont typeface="Arial" panose="020B0604020202020204" pitchFamily="34" charset="0"/>
              <a:buChar char="•"/>
            </a:pPr>
            <a:r>
              <a:rPr lang="en-US" sz="1200" b="0" i="0" u="none" strike="noStrike" baseline="0" dirty="0">
                <a:solidFill>
                  <a:schemeClr val="tx1"/>
                </a:solidFill>
                <a:latin typeface="+mn-lt"/>
              </a:rPr>
              <a:t>How travelers will respond to combinations of low-carbon strategies (mixes of land use, transit, vehicle options) is especially important for fast-growing, developing countries where alternative modes to the car-centric development path could be deployed, is unknown.</a:t>
            </a:r>
          </a:p>
          <a:p>
            <a:pPr marL="628650" lvl="1" indent="-171450" algn="l">
              <a:buFont typeface="Arial" panose="020B0604020202020204" pitchFamily="34" charset="0"/>
              <a:buChar char="•"/>
            </a:pPr>
            <a:r>
              <a:rPr lang="en-US" sz="1200" b="0" i="0" u="none" strike="noStrike" baseline="0" dirty="0">
                <a:solidFill>
                  <a:schemeClr val="tx1"/>
                </a:solidFill>
                <a:latin typeface="+mn-lt"/>
              </a:rPr>
              <a:t>Understanding how low-carbon transport and energy technologies will evolve (via experience curves and innovation processes) is not well developed. Most vehicles rely on stored energy, so there is a need to better understand the cost and energy density of non-hydrocarbon energy storage mediums, such as batteries, supercapacitors and pressure vessels.</a:t>
            </a:r>
          </a:p>
          <a:p>
            <a:pPr marL="628650" lvl="1" indent="-171450" algn="l">
              <a:buFont typeface="Arial" panose="020B0604020202020204" pitchFamily="34" charset="0"/>
              <a:buChar char="•"/>
            </a:pPr>
            <a:r>
              <a:rPr lang="en-US" sz="1200" b="0" i="0" u="none" strike="noStrike" baseline="0" dirty="0">
                <a:solidFill>
                  <a:schemeClr val="tx1"/>
                </a:solidFill>
                <a:latin typeface="+mn-lt"/>
              </a:rPr>
              <a:t>The rate of social acceptance of innovative concepts, such as induction charging of electric vehicles, and driverless cars (all currently being demonstrated) is difficult to predict, as is the required level of related infrastructure investments. Recent rapid developments in metro systems in several cities illustrate how quickly new transport systems can be implemented when the demand, policies, and investments all come together and public support is strong.</a:t>
            </a:r>
          </a:p>
          <a:p>
            <a:pPr marL="628650" lvl="1" indent="-171450" algn="l">
              <a:buFont typeface="Arial" panose="020B0604020202020204" pitchFamily="34" charset="0"/>
              <a:buChar char="•"/>
            </a:pPr>
            <a:endParaRPr lang="en-US" sz="1200" b="0" i="0" u="none" strike="noStrike" baseline="0" dirty="0">
              <a:solidFill>
                <a:schemeClr val="tx1"/>
              </a:solidFill>
              <a:latin typeface="+mn-lt"/>
            </a:endParaRPr>
          </a:p>
          <a:p>
            <a:pPr marL="171450" indent="-171450" algn="l">
              <a:buFont typeface="Arial" panose="020B0604020202020204" pitchFamily="34" charset="0"/>
              <a:buChar char="•"/>
            </a:pPr>
            <a:endParaRPr lang="en-US" sz="1200" b="0" i="0" u="none" strike="noStrike" baseline="0" dirty="0">
              <a:solidFill>
                <a:schemeClr val="tx1"/>
              </a:solidFill>
              <a:latin typeface="+mn-lt"/>
            </a:endParaRPr>
          </a:p>
          <a:p>
            <a:pPr marL="628650" lvl="1" indent="-171450" algn="l">
              <a:buFont typeface="Arial" panose="020B0604020202020204" pitchFamily="34" charset="0"/>
              <a:buChar char="•"/>
            </a:pPr>
            <a:endParaRPr lang="en-US" sz="1000" dirty="0">
              <a:solidFill>
                <a:schemeClr val="tx1"/>
              </a:solidFill>
              <a:latin typeface="+mn-lt"/>
            </a:endParaRPr>
          </a:p>
        </p:txBody>
      </p:sp>
      <p:sp>
        <p:nvSpPr>
          <p:cNvPr id="4" name="Slide Number Placeholder 3"/>
          <p:cNvSpPr>
            <a:spLocks noGrp="1"/>
          </p:cNvSpPr>
          <p:nvPr>
            <p:ph type="sldNum" sz="quarter" idx="10"/>
          </p:nvPr>
        </p:nvSpPr>
        <p:spPr/>
        <p:txBody>
          <a:bodyPr/>
          <a:lstStyle/>
          <a:p>
            <a:fld id="{E8279E6D-00A9-4B64-8C3A-9DDF802CB60D}" type="slidenum">
              <a:rPr lang="en-US" smtClean="0"/>
              <a:t>16</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3834676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19</a:t>
            </a:fld>
            <a:endParaRPr lang="en-US"/>
          </a:p>
        </p:txBody>
      </p:sp>
    </p:spTree>
    <p:extLst>
      <p:ext uri="{BB962C8B-B14F-4D97-AF65-F5344CB8AC3E}">
        <p14:creationId xmlns:p14="http://schemas.microsoft.com/office/powerpoint/2010/main" val="1557305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20</a:t>
            </a:fld>
            <a:endParaRPr lang="en-US"/>
          </a:p>
        </p:txBody>
      </p:sp>
    </p:spTree>
    <p:extLst>
      <p:ext uri="{BB962C8B-B14F-4D97-AF65-F5344CB8AC3E}">
        <p14:creationId xmlns:p14="http://schemas.microsoft.com/office/powerpoint/2010/main" val="2941803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21</a:t>
            </a:fld>
            <a:endParaRPr lang="en-US"/>
          </a:p>
        </p:txBody>
      </p:sp>
    </p:spTree>
    <p:extLst>
      <p:ext uri="{BB962C8B-B14F-4D97-AF65-F5344CB8AC3E}">
        <p14:creationId xmlns:p14="http://schemas.microsoft.com/office/powerpoint/2010/main" val="3997074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22</a:t>
            </a:fld>
            <a:endParaRPr lang="en-US"/>
          </a:p>
        </p:txBody>
      </p:sp>
    </p:spTree>
    <p:extLst>
      <p:ext uri="{BB962C8B-B14F-4D97-AF65-F5344CB8AC3E}">
        <p14:creationId xmlns:p14="http://schemas.microsoft.com/office/powerpoint/2010/main" val="998936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23</a:t>
            </a:fld>
            <a:endParaRPr lang="en-US"/>
          </a:p>
        </p:txBody>
      </p:sp>
    </p:spTree>
    <p:extLst>
      <p:ext uri="{BB962C8B-B14F-4D97-AF65-F5344CB8AC3E}">
        <p14:creationId xmlns:p14="http://schemas.microsoft.com/office/powerpoint/2010/main" val="1766196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24</a:t>
            </a:fld>
            <a:endParaRPr lang="en-US"/>
          </a:p>
        </p:txBody>
      </p:sp>
    </p:spTree>
    <p:extLst>
      <p:ext uri="{BB962C8B-B14F-4D97-AF65-F5344CB8AC3E}">
        <p14:creationId xmlns:p14="http://schemas.microsoft.com/office/powerpoint/2010/main" val="572259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25</a:t>
            </a:fld>
            <a:endParaRPr lang="en-US"/>
          </a:p>
        </p:txBody>
      </p:sp>
    </p:spTree>
    <p:extLst>
      <p:ext uri="{BB962C8B-B14F-4D97-AF65-F5344CB8AC3E}">
        <p14:creationId xmlns:p14="http://schemas.microsoft.com/office/powerpoint/2010/main" val="2752251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26</a:t>
            </a:fld>
            <a:endParaRPr lang="en-US"/>
          </a:p>
        </p:txBody>
      </p:sp>
    </p:spTree>
    <p:extLst>
      <p:ext uri="{BB962C8B-B14F-4D97-AF65-F5344CB8AC3E}">
        <p14:creationId xmlns:p14="http://schemas.microsoft.com/office/powerpoint/2010/main" val="2724835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212121"/>
                </a:solidFill>
                <a:effectLst/>
                <a:latin typeface="+mn-lt"/>
              </a:rPr>
              <a:t>The transportation sector is one of the largest contributors to anthropogenic U.S. greenhouse gas (GHG) emissions. According to the </a:t>
            </a:r>
            <a:r>
              <a:rPr lang="en-US" b="0" i="1" dirty="0">
                <a:solidFill>
                  <a:srgbClr val="212121"/>
                </a:solidFill>
                <a:effectLst/>
                <a:latin typeface="+mn-lt"/>
              </a:rPr>
              <a:t>Inventory of U.S. Greenhouse Gas Emissions and Sinks 1990–2018</a:t>
            </a:r>
            <a:r>
              <a:rPr lang="en-US" b="0" i="0" dirty="0">
                <a:solidFill>
                  <a:srgbClr val="212121"/>
                </a:solidFill>
                <a:effectLst/>
                <a:latin typeface="+mn-lt"/>
              </a:rPr>
              <a:t> (the national inventory that the U.S. prepares annually under the United Nations Framework Convention on Climate Change), transportation accounted for the largest portion (29%) of total U.S. GHG emissions in 2018. Cars, trucks, commercial aircraft, and railroads, among other sources, all contribute to transportation end-use sector emissions. (Green Vehicle Guide, EPA 2020)</a:t>
            </a:r>
          </a:p>
          <a:p>
            <a:pPr marL="171450" indent="-171450">
              <a:buFont typeface="Arial" panose="020B0604020202020204" pitchFamily="34" charset="0"/>
              <a:buChar char="•"/>
            </a:pPr>
            <a:endParaRPr lang="en-US" b="0" i="0" dirty="0">
              <a:solidFill>
                <a:srgbClr val="212121"/>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Transportation sector includes the movement of people and goods by cars, trucks, trains, ships, airplanes, and other vehicles. The majority of greenhouse gas emissions from transportation are carbon dioxide (CO2) emissions resulting from the combustion of petroleum-based products, like gasoline, in internal combustion engines. The largest sources of transportation-related greenhouse gas emissions include passenger cars and light-duty trucks, including sport utility vehicles, pickup trucks, and minivans. These sources account for over half of the emissions from the transportation sector. The remaining greenhouse gas emissions from the transportation sector come from other modes of transportation, including freight trucks, commercial aircraft, ships, boats, and trains, as well as pipelines and lubricants. Relatively small amounts of methane (CH4) and nitrous oxide (N2O) are emitted during fuel combustion. In addition, a small amount of hydrofluorocarbon (HFC) emissions are included in the Transportation sector. These emissions result from the use of mobile air conditioners and refrigerated transport.</a:t>
            </a:r>
            <a:r>
              <a:rPr lang="en-US" b="0" i="0" dirty="0">
                <a:solidFill>
                  <a:srgbClr val="212121"/>
                </a:solidFill>
                <a:effectLst/>
                <a:latin typeface="+mn-lt"/>
              </a:rPr>
              <a:t> (Greenhouse Gas Emissions, EPA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212121"/>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12121"/>
                </a:solidFill>
                <a:effectLst/>
                <a:latin typeface="+mn-lt"/>
              </a:rPr>
              <a:t>In 2018, greenhouse gas emissions from transportation accounted for about 29 percent of total U.S. greenhouse gas emissions, making it the largest contributor of U.S. greenhouse gas emissions. In terms of the overall trend, from 1990 to 2018, total transportation emissions have increased due, in large part, to increased demand for travel. The number of vehicle miles traveled (VMT) by light-duty motor vehicles (passenger cars and light-duty trucks) increased by 46.1 percent from 1990 to 2018, as a result of a confluence of factors including population growth, economic growth, urban sprawl, and periods of low fuel prices. Between 1990 and 2004, average fuel economy among new vehicles sold annually declined, as sales of light-duty trucks increased. Starting in 2005, average new vehicle fuel economy began to increase while light-duty VMT grew only modestly for much of the period. Average new vehicle fuel economy has improved almost every year since 2005 slowing the rate of increase of CO2 emissions, and the truck share is about 52 percent of new vehicles in model year 2018. (Greenhouse Gas Emissions, EPA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212121"/>
              </a:solidFill>
              <a:effectLst/>
              <a:latin typeface="+mn-lt"/>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2474047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Smog and health (</a:t>
            </a:r>
            <a:r>
              <a:rPr lang="en-US" sz="1200" b="0" i="0" dirty="0">
                <a:solidFill>
                  <a:schemeClr val="tx1"/>
                </a:solidFill>
                <a:effectLst/>
                <a:latin typeface="+mn-lt"/>
              </a:rPr>
              <a:t>Mobile Source Pollution, EPA 2016):</a:t>
            </a:r>
          </a:p>
          <a:p>
            <a:pPr lvl="1" algn="l"/>
            <a:r>
              <a:rPr lang="en-US" sz="1200" b="0" i="0" dirty="0">
                <a:solidFill>
                  <a:schemeClr val="tx1"/>
                </a:solidFill>
                <a:effectLst/>
                <a:latin typeface="+mn-lt"/>
              </a:rPr>
              <a:t>Ground level or "bad" ozone is not emitted directly into the air but is created by chemical reactions between oxides of nitrogen (NOx) and volatile organic compounds (VOC) in the presence of sunlight. Ozone at ground level is a harmful air pollutant, because of its effects on people and the environment, and it is the main ingredient in “smog." Breathing ozone can trigger a variety of health problems, particularly for children, the elderly, and people of all ages who have lung diseases such as asthma. Breathing ozone can:</a:t>
            </a:r>
          </a:p>
          <a:p>
            <a:pPr marL="1085850" lvl="2" indent="-171450" algn="l">
              <a:buFont typeface="Arial" panose="020B0604020202020204" pitchFamily="34" charset="0"/>
              <a:buChar char="•"/>
            </a:pPr>
            <a:r>
              <a:rPr lang="en-US" sz="1200" b="0" i="0" dirty="0">
                <a:solidFill>
                  <a:schemeClr val="tx1"/>
                </a:solidFill>
                <a:effectLst/>
                <a:latin typeface="+mn-lt"/>
              </a:rPr>
              <a:t>Make it more difficult to breathe deeply and vigorously;</a:t>
            </a:r>
          </a:p>
          <a:p>
            <a:pPr marL="1085850" lvl="2" indent="-171450" algn="l">
              <a:buFont typeface="Arial" panose="020B0604020202020204" pitchFamily="34" charset="0"/>
              <a:buChar char="•"/>
            </a:pPr>
            <a:r>
              <a:rPr lang="en-US" sz="1200" b="0" i="0" dirty="0">
                <a:solidFill>
                  <a:schemeClr val="tx1"/>
                </a:solidFill>
                <a:effectLst/>
                <a:latin typeface="+mn-lt"/>
              </a:rPr>
              <a:t>Cause shortness of breath, and pain when taking a deep breath;</a:t>
            </a:r>
          </a:p>
          <a:p>
            <a:pPr marL="1085850" lvl="2" indent="-171450" algn="l">
              <a:buFont typeface="Arial" panose="020B0604020202020204" pitchFamily="34" charset="0"/>
              <a:buChar char="•"/>
            </a:pPr>
            <a:r>
              <a:rPr lang="en-US" sz="1200" b="0" i="0" dirty="0">
                <a:solidFill>
                  <a:schemeClr val="tx1"/>
                </a:solidFill>
                <a:effectLst/>
                <a:latin typeface="+mn-lt"/>
              </a:rPr>
              <a:t>Cause coughing and sore or scratchy throat;</a:t>
            </a:r>
          </a:p>
          <a:p>
            <a:pPr marL="1085850" lvl="2" indent="-171450" algn="l">
              <a:buFont typeface="Arial" panose="020B0604020202020204" pitchFamily="34" charset="0"/>
              <a:buChar char="•"/>
            </a:pPr>
            <a:r>
              <a:rPr lang="en-US" sz="1200" b="0" i="0" dirty="0">
                <a:solidFill>
                  <a:schemeClr val="tx1"/>
                </a:solidFill>
                <a:effectLst/>
                <a:latin typeface="+mn-lt"/>
              </a:rPr>
              <a:t>Inflame and damage the airways;</a:t>
            </a:r>
          </a:p>
          <a:p>
            <a:pPr marL="1085850" lvl="2" indent="-171450" algn="l">
              <a:buFont typeface="Arial" panose="020B0604020202020204" pitchFamily="34" charset="0"/>
              <a:buChar char="•"/>
            </a:pPr>
            <a:r>
              <a:rPr lang="en-US" sz="1200" b="0" i="0" dirty="0">
                <a:solidFill>
                  <a:schemeClr val="tx1"/>
                </a:solidFill>
                <a:effectLst/>
                <a:latin typeface="+mn-lt"/>
              </a:rPr>
              <a:t>Aggravate lung diseases such as asthma, emphysema, and chronic bronchitis;</a:t>
            </a:r>
          </a:p>
          <a:p>
            <a:pPr marL="1085850" lvl="2" indent="-171450" algn="l">
              <a:buFont typeface="Arial" panose="020B0604020202020204" pitchFamily="34" charset="0"/>
              <a:buChar char="•"/>
            </a:pPr>
            <a:r>
              <a:rPr lang="en-US" sz="1200" b="0" i="0" dirty="0">
                <a:solidFill>
                  <a:schemeClr val="tx1"/>
                </a:solidFill>
                <a:effectLst/>
                <a:latin typeface="+mn-lt"/>
              </a:rPr>
              <a:t>Increase the frequency of asthma attacks;</a:t>
            </a:r>
          </a:p>
          <a:p>
            <a:pPr marL="1085850" lvl="2" indent="-171450" algn="l">
              <a:buFont typeface="Arial" panose="020B0604020202020204" pitchFamily="34" charset="0"/>
              <a:buChar char="•"/>
            </a:pPr>
            <a:r>
              <a:rPr lang="en-US" sz="1200" b="0" i="0" dirty="0">
                <a:solidFill>
                  <a:schemeClr val="tx1"/>
                </a:solidFill>
                <a:effectLst/>
                <a:latin typeface="+mn-lt"/>
              </a:rPr>
              <a:t>Make the lungs more susceptible to infection;</a:t>
            </a:r>
          </a:p>
          <a:p>
            <a:pPr marL="1085850" lvl="2" indent="-171450" algn="l">
              <a:buFont typeface="Arial" panose="020B0604020202020204" pitchFamily="34" charset="0"/>
              <a:buChar char="•"/>
            </a:pPr>
            <a:r>
              <a:rPr lang="en-US" sz="1200" b="0" i="0" dirty="0">
                <a:solidFill>
                  <a:schemeClr val="tx1"/>
                </a:solidFill>
                <a:effectLst/>
                <a:latin typeface="+mn-lt"/>
              </a:rPr>
              <a:t>Continue to damage the lungs even when the symptoms have disappeared; and</a:t>
            </a:r>
          </a:p>
          <a:p>
            <a:pPr marL="1085850" lvl="2" indent="-171450" algn="l">
              <a:buFont typeface="Arial" panose="020B0604020202020204" pitchFamily="34" charset="0"/>
              <a:buChar char="•"/>
            </a:pPr>
            <a:r>
              <a:rPr lang="en-US" sz="1200" b="0" i="0" dirty="0">
                <a:solidFill>
                  <a:schemeClr val="tx1"/>
                </a:solidFill>
                <a:effectLst/>
                <a:latin typeface="+mn-lt"/>
              </a:rPr>
              <a:t>Cause chronic obstructive pulmonary disease (COPD).</a:t>
            </a:r>
          </a:p>
          <a:p>
            <a:pPr marL="1085850" lvl="2" indent="-171450" algn="l">
              <a:buFont typeface="Courier New" panose="02070309020205020404" pitchFamily="49" charset="0"/>
              <a:buChar char="o"/>
            </a:pPr>
            <a:endParaRPr lang="en-US" sz="1200" b="0" i="0" dirty="0">
              <a:solidFill>
                <a:schemeClr val="tx1"/>
              </a:solidFill>
              <a:effectLst/>
              <a:latin typeface="+mn-lt"/>
            </a:endParaRPr>
          </a:p>
          <a:p>
            <a:pPr marL="171450" lvl="0" indent="-171450" algn="l">
              <a:buFont typeface="Arial" panose="020B0604020202020204" pitchFamily="34" charset="0"/>
              <a:buChar char="•"/>
            </a:pPr>
            <a:r>
              <a:rPr lang="en-US" sz="1200" b="0" i="0" dirty="0">
                <a:solidFill>
                  <a:schemeClr val="tx1"/>
                </a:solidFill>
                <a:effectLst/>
                <a:latin typeface="+mn-lt"/>
              </a:rPr>
              <a:t>Particle pollution (also called particulate matter or PM) is the term for a mixture of solid particles and liquid droplets found in the air. Some particles, known as primary particles are emitted directly from a source, such as construction sites, unpaved roads, fields, smokestacks or fires. Others form in complicated reactions in the atmosphere of chemicals such as sulfur dioxides and nitrogen oxides that are emitted from power plants, industries and automobiles. These particles, known as secondary particles, make up most of the fine particle pollution in the country. Particulate Matter is associated with </a:t>
            </a:r>
            <a:r>
              <a:rPr lang="en-US" sz="1200" dirty="0">
                <a:solidFill>
                  <a:schemeClr val="tx1"/>
                </a:solidFill>
                <a:latin typeface="+mn-lt"/>
              </a:rPr>
              <a:t>(</a:t>
            </a:r>
            <a:r>
              <a:rPr lang="en-US" sz="1200" b="0" i="0" dirty="0">
                <a:solidFill>
                  <a:schemeClr val="tx1"/>
                </a:solidFill>
                <a:effectLst/>
                <a:latin typeface="+mn-lt"/>
              </a:rPr>
              <a:t>Mobile Source Pollution, EPA 2016):</a:t>
            </a:r>
          </a:p>
          <a:p>
            <a:pPr marL="628650" lvl="1" indent="-171450" algn="l">
              <a:buFont typeface="Arial" panose="020B0604020202020204" pitchFamily="34" charset="0"/>
              <a:buChar char="•"/>
            </a:pPr>
            <a:r>
              <a:rPr lang="en-US" sz="1200" b="0" i="0" dirty="0">
                <a:solidFill>
                  <a:schemeClr val="tx1"/>
                </a:solidFill>
                <a:effectLst/>
                <a:latin typeface="+mn-lt"/>
              </a:rPr>
              <a:t>Premature death in people with heart or lung disease,</a:t>
            </a:r>
          </a:p>
          <a:p>
            <a:pPr marL="628650" lvl="1" indent="-171450" algn="l">
              <a:buFont typeface="Arial" panose="020B0604020202020204" pitchFamily="34" charset="0"/>
              <a:buChar char="•"/>
            </a:pPr>
            <a:r>
              <a:rPr lang="en-US" sz="1200" b="0" i="0" dirty="0">
                <a:solidFill>
                  <a:schemeClr val="tx1"/>
                </a:solidFill>
                <a:effectLst/>
                <a:latin typeface="+mn-lt"/>
              </a:rPr>
              <a:t>Nonfatal heart attacks,</a:t>
            </a:r>
          </a:p>
          <a:p>
            <a:pPr marL="628650" lvl="1" indent="-171450" algn="l">
              <a:buFont typeface="Arial" panose="020B0604020202020204" pitchFamily="34" charset="0"/>
              <a:buChar char="•"/>
            </a:pPr>
            <a:r>
              <a:rPr lang="en-US" sz="1200" b="0" i="0" dirty="0">
                <a:solidFill>
                  <a:schemeClr val="tx1"/>
                </a:solidFill>
                <a:effectLst/>
                <a:latin typeface="+mn-lt"/>
              </a:rPr>
              <a:t>Irregular heartbeat,</a:t>
            </a:r>
          </a:p>
          <a:p>
            <a:pPr marL="628650" lvl="1" indent="-171450" algn="l">
              <a:buFont typeface="Arial" panose="020B0604020202020204" pitchFamily="34" charset="0"/>
              <a:buChar char="•"/>
            </a:pPr>
            <a:r>
              <a:rPr lang="en-US" sz="1200" b="0" i="0" dirty="0">
                <a:solidFill>
                  <a:schemeClr val="tx1"/>
                </a:solidFill>
                <a:effectLst/>
                <a:latin typeface="+mn-lt"/>
              </a:rPr>
              <a:t>Aggravated asthma,</a:t>
            </a:r>
          </a:p>
          <a:p>
            <a:pPr marL="628650" lvl="1" indent="-171450" algn="l">
              <a:buFont typeface="Arial" panose="020B0604020202020204" pitchFamily="34" charset="0"/>
              <a:buChar char="•"/>
            </a:pPr>
            <a:r>
              <a:rPr lang="en-US" sz="1200" b="0" i="0" dirty="0">
                <a:solidFill>
                  <a:schemeClr val="tx1"/>
                </a:solidFill>
                <a:effectLst/>
                <a:latin typeface="+mn-lt"/>
              </a:rPr>
              <a:t>Decreased lung function, and</a:t>
            </a:r>
          </a:p>
          <a:p>
            <a:pPr marL="628650" lvl="1" indent="-171450" algn="l">
              <a:buFont typeface="Arial" panose="020B0604020202020204" pitchFamily="34" charset="0"/>
              <a:buChar char="•"/>
            </a:pPr>
            <a:r>
              <a:rPr lang="en-US" sz="1200" b="0" i="0" dirty="0">
                <a:solidFill>
                  <a:schemeClr val="tx1"/>
                </a:solidFill>
                <a:effectLst/>
                <a:latin typeface="+mn-lt"/>
              </a:rPr>
              <a:t>Increased respiratory symptoms, such as irritation of the airways, coughing or difficulty breathing;</a:t>
            </a:r>
          </a:p>
          <a:p>
            <a:pPr marL="628650" lvl="1" indent="-171450" algn="l">
              <a:buFont typeface="Arial" panose="020B0604020202020204" pitchFamily="34" charset="0"/>
              <a:buChar char="•"/>
            </a:pPr>
            <a:r>
              <a:rPr lang="en-US" sz="1200" b="0" i="0" dirty="0">
                <a:solidFill>
                  <a:schemeClr val="tx1"/>
                </a:solidFill>
                <a:effectLst/>
                <a:latin typeface="+mn-lt"/>
              </a:rPr>
              <a:t>Reduced visibility (haze) in many parts of the U.S., including many of our national parks and wilderness areas; and</a:t>
            </a:r>
          </a:p>
          <a:p>
            <a:pPr marL="628650" lvl="1" indent="-171450" algn="l">
              <a:buFont typeface="Arial" panose="020B0604020202020204" pitchFamily="34" charset="0"/>
              <a:buChar char="•"/>
            </a:pPr>
            <a:r>
              <a:rPr lang="en-US" sz="1200" b="0" i="0" dirty="0">
                <a:solidFill>
                  <a:schemeClr val="tx1"/>
                </a:solidFill>
                <a:effectLst/>
                <a:latin typeface="+mn-lt"/>
              </a:rPr>
              <a:t>Lake and stream acidification. </a:t>
            </a:r>
          </a:p>
          <a:p>
            <a:pPr marL="457200" lvl="1" indent="0" algn="l">
              <a:buFont typeface="Courier New" panose="02070309020205020404" pitchFamily="49" charset="0"/>
              <a:buNone/>
            </a:pPr>
            <a:endParaRPr lang="en-US" sz="1200" b="0" i="0" dirty="0">
              <a:solidFill>
                <a:schemeClr val="tx1"/>
              </a:solidFill>
              <a:effectLst/>
              <a:latin typeface="+mn-lt"/>
            </a:endParaRPr>
          </a:p>
          <a:p>
            <a:pPr marL="171450" indent="-171450" algn="l">
              <a:buFont typeface="Arial" panose="020B0604020202020204" pitchFamily="34" charset="0"/>
              <a:buChar char="•"/>
            </a:pPr>
            <a:r>
              <a:rPr lang="en-US" b="0" i="0" dirty="0">
                <a:solidFill>
                  <a:schemeClr val="tx1"/>
                </a:solidFill>
                <a:effectLst/>
                <a:latin typeface="+mn-lt"/>
              </a:rPr>
              <a:t>Near roadway air pollution and health </a:t>
            </a:r>
            <a:r>
              <a:rPr lang="en-US" sz="1200" dirty="0">
                <a:solidFill>
                  <a:schemeClr val="tx1"/>
                </a:solidFill>
                <a:latin typeface="+mn-lt"/>
              </a:rPr>
              <a:t>(</a:t>
            </a:r>
            <a:r>
              <a:rPr lang="en-US" sz="1200" b="0" i="0" dirty="0">
                <a:solidFill>
                  <a:schemeClr val="tx1"/>
                </a:solidFill>
                <a:effectLst/>
                <a:latin typeface="+mn-lt"/>
              </a:rPr>
              <a:t>Mobile Source Pollution, EPA 2016):</a:t>
            </a:r>
            <a:endParaRPr lang="en-US" sz="1200" b="1" i="0" dirty="0">
              <a:solidFill>
                <a:schemeClr val="tx1"/>
              </a:solidFill>
              <a:effectLst/>
              <a:latin typeface="+mn-lt"/>
            </a:endParaRPr>
          </a:p>
          <a:p>
            <a:pPr marL="457200" lvl="1" indent="0" algn="l">
              <a:buFont typeface="Arial" panose="020B0604020202020204" pitchFamily="34" charset="0"/>
              <a:buNone/>
            </a:pPr>
            <a:r>
              <a:rPr lang="en-US" b="0" i="0" dirty="0">
                <a:solidFill>
                  <a:schemeClr val="tx1"/>
                </a:solidFill>
                <a:effectLst/>
                <a:latin typeface="+mn-lt"/>
              </a:rPr>
              <a:t>People who live, work or attend school near major roads appear to have an increased incidence and severity of health problems associated with air pollution exposures related to roadway traffic. Children, older adults, people with preexisting cardiopulmonary disease, and people of low socioeconomic status are among those at higher risk for health impacts from air pollution near roadways. These risks include:</a:t>
            </a:r>
          </a:p>
          <a:p>
            <a:pPr marL="1085850" lvl="2" indent="-171450" algn="l">
              <a:buFont typeface="Arial" panose="020B0604020202020204" pitchFamily="34" charset="0"/>
              <a:buChar char="•"/>
            </a:pPr>
            <a:r>
              <a:rPr lang="en-US" b="0" i="0" dirty="0">
                <a:solidFill>
                  <a:schemeClr val="tx1"/>
                </a:solidFill>
                <a:effectLst/>
                <a:latin typeface="+mn-lt"/>
              </a:rPr>
              <a:t>Higher rates of asthma onset and aggravation;  </a:t>
            </a:r>
          </a:p>
          <a:p>
            <a:pPr marL="1085850" lvl="2" indent="-171450" algn="l">
              <a:buFont typeface="Arial" panose="020B0604020202020204" pitchFamily="34" charset="0"/>
              <a:buChar char="•"/>
            </a:pPr>
            <a:r>
              <a:rPr lang="en-US" b="0" i="0" dirty="0">
                <a:solidFill>
                  <a:schemeClr val="tx1"/>
                </a:solidFill>
                <a:effectLst/>
                <a:latin typeface="+mn-lt"/>
              </a:rPr>
              <a:t>Cardiovascular disease;  </a:t>
            </a:r>
          </a:p>
          <a:p>
            <a:pPr marL="1085850" lvl="2" indent="-171450" algn="l">
              <a:buFont typeface="Arial" panose="020B0604020202020204" pitchFamily="34" charset="0"/>
              <a:buChar char="•"/>
            </a:pPr>
            <a:r>
              <a:rPr lang="en-US" b="0" i="0" dirty="0">
                <a:solidFill>
                  <a:schemeClr val="tx1"/>
                </a:solidFill>
                <a:effectLst/>
                <a:latin typeface="+mn-lt"/>
              </a:rPr>
              <a:t>Impaired lung development in children;  </a:t>
            </a:r>
          </a:p>
          <a:p>
            <a:pPr marL="1085850" lvl="2" indent="-171450" algn="l">
              <a:buFont typeface="Arial" panose="020B0604020202020204" pitchFamily="34" charset="0"/>
              <a:buChar char="•"/>
            </a:pPr>
            <a:r>
              <a:rPr lang="en-US" b="0" i="0" dirty="0">
                <a:solidFill>
                  <a:schemeClr val="tx1"/>
                </a:solidFill>
                <a:effectLst/>
                <a:latin typeface="+mn-lt"/>
              </a:rPr>
              <a:t>Pre-term and low-birthweight infants;  </a:t>
            </a:r>
          </a:p>
          <a:p>
            <a:pPr marL="1085850" lvl="2" indent="-171450" algn="l">
              <a:buFont typeface="Arial" panose="020B0604020202020204" pitchFamily="34" charset="0"/>
              <a:buChar char="•"/>
            </a:pPr>
            <a:r>
              <a:rPr lang="en-US" b="0" i="0" dirty="0">
                <a:solidFill>
                  <a:schemeClr val="tx1"/>
                </a:solidFill>
                <a:effectLst/>
                <a:latin typeface="+mn-lt"/>
              </a:rPr>
              <a:t>Childhood leukemia; and</a:t>
            </a:r>
          </a:p>
          <a:p>
            <a:pPr marL="1085850" lvl="2" indent="-171450" algn="l">
              <a:buFont typeface="Arial" panose="020B0604020202020204" pitchFamily="34" charset="0"/>
              <a:buChar char="•"/>
            </a:pPr>
            <a:r>
              <a:rPr lang="en-US" b="0" i="0" dirty="0">
                <a:solidFill>
                  <a:schemeClr val="tx1"/>
                </a:solidFill>
                <a:effectLst/>
                <a:latin typeface="+mn-lt"/>
              </a:rPr>
              <a:t>Premature death. </a:t>
            </a:r>
          </a:p>
          <a:p>
            <a:pPr marL="0" lvl="0" indent="0" algn="l">
              <a:buFont typeface="Courier New" panose="02070309020205020404" pitchFamily="49" charset="0"/>
              <a:buNone/>
            </a:pPr>
            <a:endParaRPr lang="en-US" b="0" i="0" dirty="0">
              <a:solidFill>
                <a:schemeClr val="tx1"/>
              </a:solidFill>
              <a:effectLst/>
              <a:latin typeface="+mn-lt"/>
            </a:endParaRPr>
          </a:p>
          <a:p>
            <a:pPr marL="171450" lvl="0" indent="-171450" algn="l">
              <a:buFont typeface="Arial" panose="020B0604020202020204" pitchFamily="34" charset="0"/>
              <a:buChar char="•"/>
            </a:pPr>
            <a:r>
              <a:rPr lang="en-US" b="0" i="0" dirty="0">
                <a:solidFill>
                  <a:schemeClr val="tx1"/>
                </a:solidFill>
                <a:effectLst/>
                <a:latin typeface="+mn-lt"/>
              </a:rPr>
              <a:t>There are three routes to reducing GHGs from transportation: increasing the efficiency of vehicle technology, changing how we travel and transport goods, and using lower-carbon fuels. All three are needed to help achieve societal goals on climate (Green Vehicle Guide, EPA 2019).</a:t>
            </a:r>
          </a:p>
          <a:p>
            <a:pPr marL="0" lvl="0" indent="0" algn="l">
              <a:buFont typeface="Arial" panose="020B0604020202020204" pitchFamily="34" charset="0"/>
              <a:buNone/>
            </a:pPr>
            <a:endParaRPr lang="en-US" b="0" i="0" dirty="0">
              <a:solidFill>
                <a:schemeClr val="tx1"/>
              </a:solidFill>
              <a:effectLst/>
              <a:latin typeface="+mn-lt"/>
            </a:endParaRPr>
          </a:p>
          <a:p>
            <a:pPr lvl="1" algn="l"/>
            <a:r>
              <a:rPr lang="en-US" b="1" i="0" dirty="0">
                <a:solidFill>
                  <a:schemeClr val="tx1"/>
                </a:solidFill>
                <a:effectLst/>
                <a:latin typeface="+mn-lt"/>
              </a:rPr>
              <a:t>Activity - </a:t>
            </a:r>
            <a:r>
              <a:rPr lang="en-US" b="0" i="0" dirty="0">
                <a:solidFill>
                  <a:schemeClr val="tx1"/>
                </a:solidFill>
                <a:effectLst/>
                <a:latin typeface="+mn-lt"/>
              </a:rPr>
              <a:t>Choosing to take more public transit or telecommuting as well as driving cars more efficiently can have a big impact on GHGs from personal travel. Communities can use smart growth principles to make it easy for people to walk, bike, or take shorter car trips. GHGs from shipping can be reduced by shifting some packages from long-haul trucks to more efficient rail or marine vessels. Truck drivers can better optimize their delivery routes.</a:t>
            </a:r>
          </a:p>
          <a:p>
            <a:pPr lvl="2" algn="l"/>
            <a:endParaRPr lang="en-US" b="0" i="0" dirty="0">
              <a:solidFill>
                <a:schemeClr val="tx1"/>
              </a:solidFill>
              <a:effectLst/>
              <a:latin typeface="+mn-lt"/>
            </a:endParaRPr>
          </a:p>
          <a:p>
            <a:pPr lvl="1" algn="l"/>
            <a:r>
              <a:rPr lang="en-US" b="1" i="0" dirty="0">
                <a:solidFill>
                  <a:schemeClr val="tx1"/>
                </a:solidFill>
                <a:effectLst/>
                <a:latin typeface="+mn-lt"/>
              </a:rPr>
              <a:t>Technology - </a:t>
            </a:r>
            <a:r>
              <a:rPr lang="en-US" b="0" i="0" dirty="0">
                <a:solidFill>
                  <a:schemeClr val="tx1"/>
                </a:solidFill>
                <a:effectLst/>
                <a:latin typeface="+mn-lt"/>
              </a:rPr>
              <a:t>Weight reduction and improvements to engines and tires are just a few of the ways today's cars and trucks are becoming more fuel efficient. Some advanced technology vehicle - all electric vehicles and hydrogen fuel cell vehicles - are fuel efficient and emit zero harmful tailpipe emissions.</a:t>
            </a:r>
          </a:p>
          <a:p>
            <a:pPr lvl="1" algn="l"/>
            <a:endParaRPr lang="en-US" b="0" i="0" dirty="0">
              <a:solidFill>
                <a:schemeClr val="tx1"/>
              </a:solidFill>
              <a:effectLst/>
              <a:latin typeface="+mn-lt"/>
            </a:endParaRPr>
          </a:p>
          <a:p>
            <a:pPr lvl="1" algn="l"/>
            <a:r>
              <a:rPr lang="en-US" b="1" i="0" dirty="0">
                <a:solidFill>
                  <a:schemeClr val="tx1"/>
                </a:solidFill>
                <a:effectLst/>
                <a:latin typeface="+mn-lt"/>
              </a:rPr>
              <a:t>Fuels - </a:t>
            </a:r>
            <a:r>
              <a:rPr lang="en-US" b="0" i="0" dirty="0">
                <a:solidFill>
                  <a:schemeClr val="tx1"/>
                </a:solidFill>
                <a:effectLst/>
                <a:latin typeface="+mn-lt"/>
              </a:rPr>
              <a:t>There are many lower carbon transportation fuels in the market today and more in development. These include biofuels, renewable natural gas, electricity, and hydrogen. </a:t>
            </a:r>
          </a:p>
          <a:p>
            <a:pPr lvl="1" algn="l"/>
            <a:endParaRPr lang="en-US" b="0" i="0" dirty="0">
              <a:solidFill>
                <a:schemeClr val="tx1"/>
              </a:solidFill>
              <a:effectLst/>
              <a:latin typeface="+mn-lt"/>
            </a:endParaRPr>
          </a:p>
          <a:p>
            <a:pPr lvl="1" algn="l"/>
            <a:endParaRPr lang="en-US" b="0" i="0" dirty="0">
              <a:solidFill>
                <a:schemeClr val="tx1"/>
              </a:solidFill>
              <a:effectLst/>
              <a:latin typeface="+mn-lt"/>
            </a:endParaRPr>
          </a:p>
          <a:p>
            <a:pPr lvl="1" algn="l"/>
            <a:endParaRPr lang="en-US" b="0" i="0" dirty="0">
              <a:solidFill>
                <a:schemeClr val="tx1"/>
              </a:solidFill>
              <a:effectLst/>
              <a:latin typeface="+mn-lt"/>
            </a:endParaRPr>
          </a:p>
          <a:p>
            <a:pPr lvl="1" algn="l"/>
            <a:endParaRPr lang="en-US" b="0" i="0" dirty="0">
              <a:solidFill>
                <a:schemeClr val="tx1"/>
              </a:solidFill>
              <a:effectLst/>
              <a:latin typeface="+mn-lt"/>
            </a:endParaRPr>
          </a:p>
          <a:p>
            <a:pPr marL="171450" lvl="0" indent="-171450" algn="l">
              <a:buFont typeface="Arial" panose="020B0604020202020204" pitchFamily="34" charset="0"/>
              <a:buChar char="•"/>
            </a:pPr>
            <a:endParaRPr lang="en-US" b="0" i="0" dirty="0">
              <a:solidFill>
                <a:schemeClr val="tx1"/>
              </a:solidFill>
              <a:effectLst/>
              <a:latin typeface="+mn-lt"/>
            </a:endParaRPr>
          </a:p>
        </p:txBody>
      </p:sp>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508527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mn-lt"/>
              </a:rPr>
              <a:t>Sources of air pollution are on-road vehicles and engines (light-duty vehicles, heavy duty vehicles, and motorcycles) and non-road vehicles and engines (aircraft, nonroad diesel equipment, marine engines, ocean vessels, locomotives, lawn and garden equipment, recreation vehicles) - </a:t>
            </a:r>
            <a:r>
              <a:rPr lang="en-US" b="0" i="0" dirty="0">
                <a:solidFill>
                  <a:srgbClr val="212121"/>
                </a:solidFill>
                <a:effectLst/>
                <a:latin typeface="+mn-lt"/>
              </a:rPr>
              <a:t>Overview of Air Pollution from Transportation, EPA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212121"/>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43F4E"/>
                </a:solidFill>
                <a:effectLst/>
                <a:latin typeface="+mn-lt"/>
              </a:rPr>
              <a:t>Emissions from passenger cars have grown slower than those from other highway vehicles and locomotives, and emissions from aircraft (domestic flights) have grown relatively slowly (</a:t>
            </a:r>
            <a:r>
              <a:rPr lang="en-US" b="0" i="0" dirty="0">
                <a:solidFill>
                  <a:srgbClr val="133466"/>
                </a:solidFill>
                <a:effectLst/>
                <a:latin typeface="+mn-lt"/>
              </a:rPr>
              <a:t>Transportation GHG Emissions and Trends, U.S. DOT 2016</a:t>
            </a:r>
            <a:r>
              <a:rPr lang="en-US" b="0" i="0" dirty="0">
                <a:solidFill>
                  <a:srgbClr val="343F4E"/>
                </a:solidFill>
                <a:effectLst/>
                <a:latin typeface="+mn-lt"/>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343F4E"/>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212121"/>
              </a:solidFill>
              <a:effectLst/>
              <a:latin typeface="+mn-lt"/>
            </a:endParaRP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765633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Particulate matter (PM) is recognized as one of the main risk factors for adverse health effects and premature deaths worldwide. Human exposure to PM (especially the fine fraction) is correlated to the outbreak of allergy aggravation, respiratory, cardiovascular and even cerebrovascular diseases. Particulate matter can be directly emitted in the environment as primary aerosols or formed in the atmosphere by gas-to-particle conversion processes, i.e. secondary aerosol. Sources of particulate matter can be natural or anthropogenic: wind-blown dust, pollens, plant fragments, sea salt, combustion generated particles, road dust and material produced in the atmosphere by photo-chemical processes (</a:t>
            </a:r>
            <a:r>
              <a:rPr lang="en-US" dirty="0"/>
              <a:t>Piscietello et al., 2020).</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GB" sz="1200" kern="1200" dirty="0">
                <a:solidFill>
                  <a:schemeClr val="tx1"/>
                </a:solidFill>
                <a:effectLst/>
                <a:latin typeface="+mn-lt"/>
                <a:ea typeface="+mn-ea"/>
                <a:cs typeface="+mn-cs"/>
              </a:rPr>
              <a:t>Traffic-related PM is classified into exhaust emissions (EE), which are the results of fuel oxidation and lubricant volatilization during the combustion process, and non-exhaust emissions (NEE), which are related to </a:t>
            </a:r>
            <a:r>
              <a:rPr lang="en-US" sz="1200" kern="1200" dirty="0">
                <a:solidFill>
                  <a:schemeClr val="tx1"/>
                </a:solidFill>
                <a:effectLst/>
                <a:latin typeface="+mn-lt"/>
                <a:ea typeface="+mn-ea"/>
                <a:cs typeface="+mn-cs"/>
              </a:rPr>
              <a:t>brake, tire, clutch and road surface wear and resuspension of road dust. Another relevant source of non-exhaust PM emissions in urban environments is represented by rail transport (trains, trams and subways). Besides the diverse generation process, these emissions also differ in size distribution and chemical composition of the released particles </a:t>
            </a:r>
            <a:r>
              <a:rPr lang="en-GB" sz="1200" kern="1200" dirty="0">
                <a:solidFill>
                  <a:schemeClr val="tx1"/>
                </a:solidFill>
                <a:effectLst/>
                <a:latin typeface="+mn-lt"/>
                <a:ea typeface="+mn-ea"/>
                <a:cs typeface="+mn-cs"/>
              </a:rPr>
              <a:t>(</a:t>
            </a:r>
            <a:r>
              <a:rPr lang="en-US" dirty="0"/>
              <a:t>Piscietello et al., 2020)</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Exhaust emissions mainly contribute to the fine (PM 2.5 and PM 10)and ultrafine (PM 0.1) fractions of particulate matter. More specifically, particles formed in the engine and emitted through the tailpipe (primary particles) range from 0.03μm to 0.5μm, whereas the secondary particles originating from condensation phenomena in the exhaust plume are below 0.03μm. On the other hand, non-exhaust emissions mainly contribute to PM10 and, to a lesser extent, to PM2.5. From a chemical composition point of view, primary EE contain a variety of hydrocarbons and combustion by-products, whereas NEE are mainly composed of heavy metals, such as zinc (Zn), copper (Cu), iron(Fe) and lead (Pb). As it can be expected, a similar chemical composition is also found in the secondary aerosol they generate. The volatile organic compounds in EE react with sunlight and form organic secondary aerosols. On the other hand, NEE mainly produce inorganic secondary aerosols. However, in the case of NEE, it is particularly difficult to discriminate between primary and secondary PM, and therefore to apportion them accordingly </a:t>
            </a:r>
            <a:r>
              <a:rPr lang="en-GB" sz="1200" kern="1200" dirty="0">
                <a:solidFill>
                  <a:schemeClr val="tx1"/>
                </a:solidFill>
                <a:effectLst/>
                <a:latin typeface="+mn-lt"/>
                <a:ea typeface="+mn-ea"/>
                <a:cs typeface="+mn-cs"/>
              </a:rPr>
              <a:t>(</a:t>
            </a:r>
            <a:r>
              <a:rPr lang="en-US" dirty="0"/>
              <a:t>Piscietello et al., 2020)</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Non-exhaust emissions (NEE) of particulate matter (PM) from brake, tire, road pavement and railway wear, as well as resuspension of already deposited road dust, account for up to 90% by mass of total traffic-related PM emitted </a:t>
            </a:r>
            <a:r>
              <a:rPr lang="en-GB" sz="1200" kern="1200" dirty="0">
                <a:solidFill>
                  <a:schemeClr val="tx1"/>
                </a:solidFill>
                <a:effectLst/>
                <a:latin typeface="+mn-lt"/>
                <a:ea typeface="+mn-ea"/>
                <a:cs typeface="+mn-cs"/>
              </a:rPr>
              <a:t>(</a:t>
            </a:r>
            <a:r>
              <a:rPr lang="en-US" dirty="0"/>
              <a:t>Piscietello et al., 2020)</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279E6D-00A9-4B64-8C3A-9DDF802CB60D}" type="slidenum">
              <a:rPr lang="en-US" smtClean="0"/>
              <a:t>6</a:t>
            </a:fld>
            <a:endParaRPr lang="en-US"/>
          </a:p>
        </p:txBody>
      </p:sp>
    </p:spTree>
    <p:extLst>
      <p:ext uri="{BB962C8B-B14F-4D97-AF65-F5344CB8AC3E}">
        <p14:creationId xmlns:p14="http://schemas.microsoft.com/office/powerpoint/2010/main" val="1158544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b="0" i="0" u="none" strike="noStrike" baseline="0" dirty="0">
                <a:solidFill>
                  <a:schemeClr val="tx1"/>
                </a:solidFill>
                <a:latin typeface="+mn-lt"/>
              </a:rPr>
              <a:t>A strategy to reduce GHG emissions from transportation will need to focus on all three elements: the fuels used to power the vehicles, characteristics of the vehicles themselves, and total miles traveled (</a:t>
            </a:r>
            <a:r>
              <a:rPr lang="en-US" sz="1200" dirty="0"/>
              <a:t>Center for Climate and Energy Solutions </a:t>
            </a:r>
            <a:r>
              <a:rPr lang="en-US" sz="1200" b="0" i="0" u="none" strike="noStrike" baseline="0" dirty="0">
                <a:solidFill>
                  <a:schemeClr val="tx1"/>
                </a:solidFill>
                <a:latin typeface="+mn-lt"/>
              </a:rPr>
              <a:t>, 2008).</a:t>
            </a:r>
          </a:p>
          <a:p>
            <a:pPr marL="171450" indent="-171450" algn="l">
              <a:buFont typeface="Arial" panose="020B0604020202020204" pitchFamily="34" charset="0"/>
              <a:buChar char="•"/>
            </a:pPr>
            <a:endParaRPr lang="en-US" sz="1200" b="0" i="0" u="none" strike="noStrike" baseline="0" dirty="0">
              <a:solidFill>
                <a:schemeClr val="tx1"/>
              </a:solidFill>
              <a:latin typeface="+mn-lt"/>
            </a:endParaRPr>
          </a:p>
          <a:p>
            <a:pPr marL="171450" indent="-171450" algn="l">
              <a:buFont typeface="Arial" panose="020B0604020202020204" pitchFamily="34" charset="0"/>
              <a:buChar char="•"/>
            </a:pPr>
            <a:r>
              <a:rPr lang="en-US" sz="1200" b="0" i="0" u="none" strike="noStrike" baseline="0" dirty="0">
                <a:solidFill>
                  <a:schemeClr val="tx1"/>
                </a:solidFill>
                <a:latin typeface="+mn-lt"/>
              </a:rPr>
              <a:t>Taxes can be assessed on all fuels used in all modes of transportation. Taxes that raise the price of fuel will prompt consumer and carrier interest in energy-efficient vehicles and operations as well as alternatives to energy intensive transportation activity. A tax structure favoring low-GHG fuels can also foster interest in alternative fuels and more emissions-efficient vehicle types (Transportation Research Board, 2011).</a:t>
            </a:r>
          </a:p>
          <a:p>
            <a:pPr marL="171450" indent="-171450" algn="l">
              <a:buFont typeface="Arial" panose="020B0604020202020204" pitchFamily="34" charset="0"/>
              <a:buChar char="•"/>
            </a:pPr>
            <a:r>
              <a:rPr lang="en-US" sz="1200" b="0" i="0" u="none" strike="noStrike" baseline="0" dirty="0">
                <a:solidFill>
                  <a:schemeClr val="tx1"/>
                </a:solidFill>
                <a:latin typeface="+mn-lt"/>
              </a:rPr>
              <a:t>The revenue from a tax could be used to increase funding for transportation infrastructure, transit, and other means to reduce miles traveled. Tax proceeds could also be redistributed to assist low-income groups for which a tax on fuels would represent a larger fraction of disposable income than for higher income groups (</a:t>
            </a:r>
            <a:r>
              <a:rPr lang="en-US" sz="1200" dirty="0"/>
              <a:t>Center for Climate and Energy Solutions </a:t>
            </a:r>
            <a:r>
              <a:rPr lang="en-US" sz="1200" b="0" i="0" u="none" strike="noStrike" baseline="0" dirty="0">
                <a:solidFill>
                  <a:schemeClr val="tx1"/>
                </a:solidFill>
                <a:latin typeface="+mn-lt"/>
              </a:rPr>
              <a:t>, 2008).</a:t>
            </a:r>
          </a:p>
          <a:p>
            <a:pPr marL="0" indent="0" algn="l">
              <a:buFont typeface="Arial" panose="020B0604020202020204" pitchFamily="34" charset="0"/>
              <a:buNone/>
            </a:pPr>
            <a:endParaRPr lang="en-US" sz="1200" b="0" i="0" u="none" strike="noStrike" baseline="0" dirty="0">
              <a:solidFill>
                <a:schemeClr val="tx1"/>
              </a:solidFill>
              <a:latin typeface="+mn-lt"/>
            </a:endParaRPr>
          </a:p>
          <a:p>
            <a:pPr marL="171450" indent="-171450" algn="l">
              <a:buFont typeface="Arial" panose="020B0604020202020204" pitchFamily="34" charset="0"/>
              <a:buChar char="•"/>
            </a:pPr>
            <a:endParaRPr lang="en-US" sz="1200" b="0" i="0" u="none" strike="noStrike" baseline="0" dirty="0">
              <a:solidFill>
                <a:schemeClr val="tx1"/>
              </a:solidFill>
              <a:latin typeface="+mn-lt"/>
            </a:endParaRPr>
          </a:p>
          <a:p>
            <a:pPr marL="171450" indent="-171450" algn="l">
              <a:buFont typeface="Arial" panose="020B0604020202020204" pitchFamily="34" charset="0"/>
              <a:buChar char="•"/>
            </a:pPr>
            <a:r>
              <a:rPr lang="en-US" sz="1200" b="0" i="0" u="none" strike="noStrike" baseline="0" dirty="0">
                <a:solidFill>
                  <a:schemeClr val="tx1"/>
                </a:solidFill>
                <a:latin typeface="+mn-lt"/>
              </a:rPr>
              <a:t>Vehicle efficiency standards already exist for cars and light trucks. They are based on energy consumed or emissions per vehicle mile. Establishing standards for larger passenger and freight-carrying modes is more complicated because of the variability in vehicle types and uses. The standard must account for the work performed by these vehicles (volume or tonnage of freight, volume of passengers). Vehicle energy and emissions efficiency standards are one dimensional in that they do not cause vehicle operators to seek out operating efficiencies (e.g., energy-saving routing) or to reduce the volume of transportation activity. The resultant lowering of the fuel cost of transportation may lead to some additional travel activity, offsetting a portion of the energy and emissions savings from the increased vehicle energy and emissions efficiency (Transportation Research Board, 2011). </a:t>
            </a:r>
          </a:p>
          <a:p>
            <a:pPr marL="171450" indent="-171450" algn="l">
              <a:buFont typeface="Arial" panose="020B0604020202020204" pitchFamily="34" charset="0"/>
              <a:buChar char="•"/>
            </a:pPr>
            <a:endParaRPr lang="en-US" sz="1200" b="0" i="0" u="none" strike="noStrike" baseline="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chemeClr val="tx1"/>
                </a:solidFill>
                <a:latin typeface="+mn-lt"/>
              </a:rPr>
              <a:t>Low-carbon fuel standards can be applied to the entire transportation fuel supply. he main effect of a low-carbon fuel standard is to reduce the GHGs generated by the fuel supply (during consumption and production) by increasing the demand for and supply of alternative fuels. If fuel prices increase as a consequence, the standards will also cause some reduction in transportation activity and greater interest in energy-efficient vehicles and operations (Transportation Research Board, 2011).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baseline="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chemeClr val="tx1"/>
                </a:solidFill>
                <a:latin typeface="+mn-lt"/>
              </a:rPr>
              <a:t>The first option - a volumetric requirement for renewable fuels - requires that fuel providers sell a certain quantity of specified fuels over a certain time period. Such mandates have the advantage of offering suppliers a guaranteed market for their products, thus accelerating the penetration of new technologies. Current renewable mandates are based on the feedstock that the fuel is produced from (e.g., corn ethanol). Many renewable fuels are also low carbon fuels. However, whether a renewable fuel is indeed a low carbon fuel on a life-cycle basis depends on a variety of factors, including characteristics of the biomass feedstock, the process of converting that feedstock into a fuel, and the combustion of that fuel in a vehicle. The potential downside to a purely volumetric approach is that producers are constrained to sell certain amounts of the fuel, without regard to its life-cycle carbon emissions (</a:t>
            </a:r>
            <a:r>
              <a:rPr lang="en-US" sz="1200" dirty="0"/>
              <a:t>Center for Climate and Energy Solutions </a:t>
            </a:r>
            <a:r>
              <a:rPr lang="en-US" sz="1200" b="0" i="0" u="none" strike="noStrike" baseline="0" dirty="0">
                <a:solidFill>
                  <a:schemeClr val="tx1"/>
                </a:solidFill>
                <a:latin typeface="+mn-lt"/>
              </a:rPr>
              <a:t>, 2008).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baseline="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baseline="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chemeClr val="tx1"/>
                </a:solidFill>
                <a:latin typeface="+mn-lt"/>
              </a:rPr>
              <a:t>Land use controls and travel demand management measures apply mainly to travel in metropolitan areas, especially by cars and light trucks. They have limited applicability to other modes and to travel in rural areas. The main effect of these policies is to reduce the amount of energy and emissions intensive transportation activity. They would need to be accompanied by other policies, such as efficiency standards and fuel taxes, to affect the efficiency of vehicles and the GHG profile of the fuel supply (Transportation Research Board, 2011).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baseline="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chemeClr val="tx1"/>
                </a:solidFill>
                <a:latin typeface="+mn-lt"/>
              </a:rPr>
              <a:t>Investing in transportation infrastructure is applicable to all modes in which governments own and operate the transportation infrastructure, such as the highways, airways, and waterways. It can make operations more efficient in terms of energy use and emissions. However, capacity expanding investments that reduce the fuel and time cost of travel may lead to an increase in total travel activity, offsetting some of the energy and emissions savings (Transportation Research Board, 2011). </a:t>
            </a:r>
          </a:p>
          <a:p>
            <a:pPr marL="0" indent="0" algn="l">
              <a:buFont typeface="Arial" panose="020B0604020202020204" pitchFamily="34" charset="0"/>
              <a:buNone/>
            </a:pPr>
            <a:endParaRPr lang="en-US" sz="1200" b="0" i="0" u="none" strike="noStrike" baseline="0" dirty="0">
              <a:solidFill>
                <a:schemeClr val="tx1"/>
              </a:solidFill>
              <a:latin typeface="+mn-lt"/>
            </a:endParaRPr>
          </a:p>
          <a:p>
            <a:pPr marL="171450" indent="-171450" algn="l">
              <a:buFont typeface="Arial" panose="020B0604020202020204" pitchFamily="34" charset="0"/>
              <a:buChar char="•"/>
            </a:pPr>
            <a:endParaRPr lang="en-US" sz="1200" b="0" i="0" u="none" strike="noStrike" baseline="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
                <a:srgbClr val="425B2A"/>
              </a:buClr>
              <a:buSzTx/>
              <a:buFont typeface="Arial" panose="020B0604020202020204" pitchFamily="34" charset="0"/>
              <a:buChar char="•"/>
              <a:tabLst/>
              <a:defRPr/>
            </a:pPr>
            <a:r>
              <a:rPr lang="en-US" dirty="0"/>
              <a:t>Policies can be implemented at the urban/local, regional/state, or federal/national level. Policy-making has increasingly become complex as actors move between different levels of action and authority is dispersed across different levels (local, state, national) </a:t>
            </a:r>
            <a:r>
              <a:rPr lang="en-US" sz="1200" kern="1200" dirty="0">
                <a:solidFill>
                  <a:schemeClr val="tx1"/>
                </a:solidFill>
                <a:effectLst/>
                <a:latin typeface="+mn-lt"/>
                <a:ea typeface="+mn-ea"/>
                <a:cs typeface="+mn-cs"/>
              </a:rPr>
              <a:t>(Hooghe and Marks, 2001)</a:t>
            </a:r>
            <a:r>
              <a:rPr lang="en-US" dirty="0"/>
              <a:t>.</a:t>
            </a:r>
          </a:p>
          <a:p>
            <a:pPr marL="171450" marR="0" lvl="0" indent="-171450" algn="l" defTabSz="914400" rtl="0" eaLnBrk="1" fontAlgn="auto" latinLnBrk="0" hangingPunct="1">
              <a:lnSpc>
                <a:spcPct val="100000"/>
              </a:lnSpc>
              <a:spcBef>
                <a:spcPts val="0"/>
              </a:spcBef>
              <a:spcAft>
                <a:spcPts val="0"/>
              </a:spcAft>
              <a:buClr>
                <a:srgbClr val="425B2A"/>
              </a:buClr>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
                <a:srgbClr val="425B2A"/>
              </a:buClr>
              <a:buSzTx/>
              <a:buFont typeface="Arial" panose="020B0604020202020204" pitchFamily="34" charset="0"/>
              <a:buChar char="•"/>
              <a:tabLst/>
              <a:defRPr/>
            </a:pPr>
            <a:r>
              <a:rPr lang="en-US" sz="1200" b="0" i="0" u="none" strike="noStrike" baseline="0" dirty="0">
                <a:solidFill>
                  <a:schemeClr val="tx1"/>
                </a:solidFill>
                <a:latin typeface="+mn-lt"/>
              </a:rPr>
              <a:t>Policies focused on the transportation sector can follow one of several paths. Transportation emissions can be included in a national, multisector cap-and-trade program or they can be placed outside a cap-and-trade program and managed through sector-specific measures or both. The critical issue for transportation is that individuals generally undervalue fuel economy, which makes it difficult to harness market forces (such as a cap-and-trade program) to drive investment in long-term transportation technology. Thus sector-specific measures to promote energy efficiency and low carbon technologies may be needed to ensure significant GHG reductions from transportation (</a:t>
            </a:r>
            <a:r>
              <a:rPr lang="en-US" sz="1200" dirty="0"/>
              <a:t>Center for Climate and Energy Solutions </a:t>
            </a:r>
            <a:r>
              <a:rPr lang="en-US" sz="1200" b="0" i="0" u="none" strike="noStrike" baseline="0" dirty="0">
                <a:solidFill>
                  <a:schemeClr val="tx1"/>
                </a:solidFill>
                <a:latin typeface="+mn-lt"/>
              </a:rPr>
              <a:t>, 2008).</a:t>
            </a:r>
            <a:endParaRPr lang="en-US" dirty="0"/>
          </a:p>
          <a:p>
            <a:pPr marL="0" indent="0" algn="l">
              <a:buFont typeface="Arial" panose="020B0604020202020204" pitchFamily="34" charset="0"/>
              <a:buNone/>
            </a:pPr>
            <a:endParaRPr lang="en-US" sz="1200" b="0" i="0" u="none" strike="noStrike" baseline="0" dirty="0">
              <a:solidFill>
                <a:schemeClr val="tx1"/>
              </a:solidFill>
              <a:latin typeface="+mn-lt"/>
            </a:endParaRPr>
          </a:p>
          <a:p>
            <a:pPr defTabSz="881390">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7</a:t>
            </a:fld>
            <a:endParaRPr lang="en-US" dirty="0"/>
          </a:p>
        </p:txBody>
      </p:sp>
    </p:spTree>
    <p:extLst>
      <p:ext uri="{BB962C8B-B14F-4D97-AF65-F5344CB8AC3E}">
        <p14:creationId xmlns:p14="http://schemas.microsoft.com/office/powerpoint/2010/main" val="972649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b="0" i="0" u="none" strike="noStrike" baseline="0" dirty="0">
                <a:solidFill>
                  <a:schemeClr val="tx1"/>
                </a:solidFill>
                <a:latin typeface="+mn-lt"/>
              </a:rPr>
              <a:t>Because taxes are already imposed on fuels used in most transportation modes, higher fuel taxes would be straightforward to administer. The major challenge to early implementation is to find innovative ways to engender and sustain public support for higher taxes, which have been resisted during the past two decades. If fuel taxes can be sustained and continually raised, they can generate increasing impacts on transportation energy use and emissions over time as consumers and suppliers of vehicles and energy adjust their purchases, behavior, travel activity, and products offered. Complementary policies that facilitate fuel and emissions-saving responses, such as compatible land use and transportation infrastructure planning, may make the higher fuel taxes more acceptable to consumers (Transportation Research Board, 2011).</a:t>
            </a:r>
          </a:p>
          <a:p>
            <a:pPr marL="171450" indent="-171450" algn="l">
              <a:buFont typeface="Arial" panose="020B0604020202020204" pitchFamily="34" charset="0"/>
              <a:buChar char="•"/>
            </a:pPr>
            <a:endParaRPr lang="en-US" sz="1200" b="0" i="0" u="none" strike="noStrike" baseline="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chemeClr val="tx1"/>
                </a:solidFill>
                <a:latin typeface="+mn-lt"/>
              </a:rPr>
              <a:t>Vehicle energy and emissions efficiency standards are in effect and being tightened for cars and light trucks. While vehicles in other modes are candidates for standards, instituting them presents technical and administrative challenges. Continued tightening of standards that yield smaller reductions in energy use and emissions will test consumer acceptance. In the absence of higher fuel prices, purchase incentive programs such as feebates may be needed to motivate consumer interest in higher levels of vehicle efficiency (Transportation Research Board,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baseline="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chemeClr val="tx1"/>
                </a:solidFill>
                <a:latin typeface="+mn-lt"/>
              </a:rPr>
              <a:t>The prospects for early implementation are unclear since there is limited experience with such programs. If the standards raise the price of fuel, as would be expected, the implementation challenge will be similar to that of raising fuel taxes. As with other policies to control GHG emissions, the ability to account for and verify emissions will affect implementation potential. Low-carbon fuel standards may be helpful in attracting and sustaining investment in alternative fuels, potentially lowering the cost of supplying them over time. If fuel prices remain high as a consequence, the challenge will be in maintaining public support for the program (Transportation Research Board,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baseline="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baseline="0" dirty="0">
              <a:solidFill>
                <a:schemeClr val="tx1"/>
              </a:solidFill>
              <a:latin typeface="+mn-lt"/>
            </a:endParaRPr>
          </a:p>
          <a:p>
            <a:pPr marL="171450" indent="-171450" algn="l">
              <a:buFont typeface="Arial" panose="020B0604020202020204" pitchFamily="34" charset="0"/>
              <a:buChar char="•"/>
            </a:pPr>
            <a:endParaRPr lang="en-US" dirty="0"/>
          </a:p>
          <a:p>
            <a:pPr marL="171450" indent="-171450" algn="l">
              <a:buFont typeface="Arial" panose="020B0604020202020204" pitchFamily="34" charset="0"/>
              <a:buChar char="•"/>
            </a:pPr>
            <a:endParaRPr lang="en-US" sz="1200" b="0" i="0" u="none" strike="noStrike" baseline="0" dirty="0">
              <a:solidFill>
                <a:schemeClr val="tx1"/>
              </a:solidFill>
              <a:latin typeface="+mn-lt"/>
            </a:endParaRPr>
          </a:p>
          <a:p>
            <a:pPr>
              <a:buClr>
                <a:srgbClr val="425B2A"/>
              </a:buClr>
            </a:pPr>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8</a:t>
            </a:fld>
            <a:endParaRPr lang="en-US" dirty="0"/>
          </a:p>
        </p:txBody>
      </p:sp>
    </p:spTree>
    <p:extLst>
      <p:ext uri="{BB962C8B-B14F-4D97-AF65-F5344CB8AC3E}">
        <p14:creationId xmlns:p14="http://schemas.microsoft.com/office/powerpoint/2010/main" val="3253091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b="0" i="0" u="none" strike="noStrike" baseline="0" dirty="0">
                <a:solidFill>
                  <a:schemeClr val="tx1"/>
                </a:solidFill>
                <a:latin typeface="+mn-lt"/>
              </a:rPr>
              <a:t>The Energy Independence and Security Act of 2007 (EISA 2007) updates the federal Renewable Fuel Standard (RFS), originally enacted under the Energy Policy Act of 2005. The Act increases the previous volumetric targets for renewable fuels from 7.5 billion gallons in 2012 to 36 billion gallons by 2022. Of the total requirement for 2022, 21 billion gallons must come from “advanced biofuels,” which include cellulosic ethanol and biodiesel. The updated RFS takes carbon considerations into account more than a traditional RFS, by including requirements on the life-cycle GHG profile for the various fuel types. Any new renewable production facility, including those for corn-based ethanol, must achieve at least a 20 percent GHG reduction, relative to the baseline, i.e., the average life-cycle GHG emissions for gasoline or diesel fuel. Advanced biofuels must achieve a reduction from the baseline by 50 percent or more. The U.S. EPA is also required to consider any indirect effects of increased fuel production, including significant emissions from land use changes (</a:t>
            </a:r>
            <a:r>
              <a:rPr lang="en-US" sz="1200" dirty="0"/>
              <a:t>Center for Climate and Energy Solutions </a:t>
            </a:r>
            <a:r>
              <a:rPr lang="en-US" sz="1200" b="0" i="0" u="none" strike="noStrike" baseline="0" dirty="0">
                <a:solidFill>
                  <a:schemeClr val="tx1"/>
                </a:solidFill>
                <a:latin typeface="+mn-lt"/>
              </a:rPr>
              <a:t>, 2008).</a:t>
            </a:r>
          </a:p>
          <a:p>
            <a:pPr marL="171450" indent="-171450" algn="l">
              <a:buFont typeface="Arial" panose="020B0604020202020204" pitchFamily="34" charset="0"/>
              <a:buChar char="•"/>
            </a:pPr>
            <a:endParaRPr lang="en-US" sz="1200" b="0" i="0" u="none" strike="noStrike" baseline="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chemeClr val="tx1"/>
                </a:solidFill>
                <a:latin typeface="+mn-lt"/>
              </a:rPr>
              <a:t>Because land use planning and many travel demand measures are traditionally the responsibility of local governments, states will likely need to take a more active role in coordinating and aligning these decisions. The early implementation challenge will entail establishing these state and regional programs to influence and coordinate local decisions. Because the built environment changes only gradually over time, many decades will be required for land use planning to have national effects on transportation energy use and emissions. Once in place, however, a more compact built environment may have lasting impacts on energy use and emissions and align well with other policies such as higher fuel taxes (Transportation Research Board,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baseline="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chemeClr val="tx1"/>
                </a:solidFill>
                <a:latin typeface="+mn-lt"/>
              </a:rPr>
              <a:t>The prospects for early implementation of public investment will depend in large part on motivations other than energy and emissions savings, especially congestion relief and safety enhancement. Because adding physical capacity to transportation systems is becoming more costly and time-consuming, the more likely investments will be in measures that control traffic and allocate use of the systems more effectively. Fundamental changes in the operations and structure of the transportation system, such as through the introduction of the Next Generation Air Transportation System and intelligent transportation system technologies, could lead to more far-reaching energy and emissions benefits over time (Transportation Research Board,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baseline="0" dirty="0">
              <a:solidFill>
                <a:schemeClr val="tx1"/>
              </a:solidFill>
              <a:latin typeface="+mn-lt"/>
            </a:endParaRPr>
          </a:p>
          <a:p>
            <a:pPr marL="171450" indent="-171450" algn="l">
              <a:buFont typeface="Arial" panose="020B0604020202020204" pitchFamily="34" charset="0"/>
              <a:buChar char="•"/>
            </a:pPr>
            <a:endParaRPr lang="en-US" sz="1200" b="0" i="0" u="none" strike="noStrike" baseline="0" dirty="0">
              <a:solidFill>
                <a:schemeClr val="tx1"/>
              </a:solidFill>
              <a:latin typeface="+mn-lt"/>
            </a:endParaRPr>
          </a:p>
          <a:p>
            <a:pPr marL="171450" indent="-171450" algn="l">
              <a:buFont typeface="Arial" panose="020B0604020202020204" pitchFamily="34" charset="0"/>
              <a:buChar char="•"/>
            </a:pPr>
            <a:endParaRPr lang="en-US" sz="1200" b="0" i="0" u="none" strike="noStrike" baseline="0" dirty="0">
              <a:solidFill>
                <a:schemeClr val="tx1"/>
              </a:solidFill>
              <a:latin typeface="+mn-lt"/>
            </a:endParaRPr>
          </a:p>
        </p:txBody>
      </p:sp>
      <p:sp>
        <p:nvSpPr>
          <p:cNvPr id="4" name="Slide Number Placeholder 3"/>
          <p:cNvSpPr>
            <a:spLocks noGrp="1"/>
          </p:cNvSpPr>
          <p:nvPr>
            <p:ph type="sldNum" sz="quarter" idx="10"/>
          </p:nvPr>
        </p:nvSpPr>
        <p:spPr/>
        <p:txBody>
          <a:bodyPr/>
          <a:lstStyle/>
          <a:p>
            <a:fld id="{8ECC129C-E094-44A9-9990-2FFEB90AEFE5}" type="slidenum">
              <a:rPr lang="en-US" smtClean="0"/>
              <a:t>9</a:t>
            </a:fld>
            <a:endParaRPr lang="en-US" dirty="0"/>
          </a:p>
        </p:txBody>
      </p:sp>
    </p:spTree>
    <p:extLst>
      <p:ext uri="{BB962C8B-B14F-4D97-AF65-F5344CB8AC3E}">
        <p14:creationId xmlns:p14="http://schemas.microsoft.com/office/powerpoint/2010/main" val="1740679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GeorgesBouSaab@arcadis.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euro.who.int/__data/assets/pdf_file/0004/162535/e96541.pdf?ua=1"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s://www.epa.gov/mobile-source-pollution/how-mobile-source-pollution-affects-your-health" TargetMode="External"/><Relationship Id="rId3" Type="http://schemas.openxmlformats.org/officeDocument/2006/relationships/hyperlink" Target="https://www.c2es.org/document/policies-to-reduce-emissions-from-the-transportation-sector/" TargetMode="External"/><Relationship Id="rId7" Type="http://schemas.openxmlformats.org/officeDocument/2006/relationships/hyperlink" Target="https://www.epa.gov/greenvehicles/fast-facts-transportation-greenhouse-gas-emission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ww.epa.gov/greenvehicles/routes-lower-greenhouse-gas-emissions-transportation-future" TargetMode="External"/><Relationship Id="rId5" Type="http://schemas.openxmlformats.org/officeDocument/2006/relationships/hyperlink" Target="https://www.epa.gov/ghgemissions/global-greenhouse-gas-emissions-data#Sector" TargetMode="External"/><Relationship Id="rId4" Type="http://schemas.openxmlformats.org/officeDocument/2006/relationships/hyperlink" Target="https://www.nap.edu/catalog/13194/policy-options-for-reducing-energy-use-and-greenhouse-gas-emissions-from-us-transportatio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epa.gov/transportation-air-pollution-and-climate-change/learn-about-air-pollution-transportation"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www.transportation.gov/sustainability/climate/transportation-ghg-emissions-and-trends" TargetMode="External"/><Relationship Id="rId4" Type="http://schemas.openxmlformats.org/officeDocument/2006/relationships/hyperlink" Target="https://www.epa.gov/transportation-air-pollution-and-climate-change/accomplishments-and-success-air-pollution-transportatio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epa.gov/transportation-air-pollution-and-climate-change/learn-about-air-pollution-transportation"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vtpi.org/ster.pdf" TargetMode="External"/><Relationship Id="rId5" Type="http://schemas.openxmlformats.org/officeDocument/2006/relationships/hyperlink" Target="https://transportgeography.org/contents/chapter4/transportation-and-environment/" TargetMode="External"/><Relationship Id="rId4" Type="http://schemas.openxmlformats.org/officeDocument/2006/relationships/hyperlink" Target="https://lao.ca.gov/Publications/Report/3912"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a:bodyPr>
          <a:lstStyle/>
          <a:p>
            <a:r>
              <a:rPr lang="en-US" dirty="0"/>
              <a:t>Historic success of reducing air pollution from transportation in the U.S.</a:t>
            </a:r>
          </a:p>
        </p:txBody>
      </p:sp>
      <p:sp>
        <p:nvSpPr>
          <p:cNvPr id="3" name="Title 2"/>
          <p:cNvSpPr>
            <a:spLocks noGrp="1"/>
          </p:cNvSpPr>
          <p:nvPr>
            <p:ph type="title"/>
          </p:nvPr>
        </p:nvSpPr>
        <p:spPr>
          <a:xfrm>
            <a:off x="838200" y="211167"/>
            <a:ext cx="11353800" cy="931207"/>
          </a:xfrm>
        </p:spPr>
        <p:txBody>
          <a:bodyPr>
            <a:normAutofit/>
          </a:bodyPr>
          <a:lstStyle/>
          <a:p>
            <a:pPr lvl="0"/>
            <a:r>
              <a:rPr lang="en-US" sz="4000" dirty="0"/>
              <a:t>Documented Emission Reductions</a:t>
            </a:r>
          </a:p>
        </p:txBody>
      </p:sp>
      <p:pic>
        <p:nvPicPr>
          <p:cNvPr id="11" name="Picture 2" descr="New York City in 1973 (polluted); a before photo">
            <a:extLst>
              <a:ext uri="{FF2B5EF4-FFF2-40B4-BE49-F238E27FC236}">
                <a16:creationId xmlns:a16="http://schemas.microsoft.com/office/drawing/2014/main" id="{7F72BC8D-D247-4EA3-BB7B-3BBF989988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6" t="6075" r="2071" b="2488"/>
          <a:stretch/>
        </p:blipFill>
        <p:spPr bwMode="auto">
          <a:xfrm>
            <a:off x="1075230" y="2923536"/>
            <a:ext cx="4381429" cy="2844630"/>
          </a:xfrm>
          <a:prstGeom prst="rect">
            <a:avLst/>
          </a:prstGeom>
          <a:ln w="28575">
            <a:solidFill>
              <a:schemeClr val="tx1"/>
            </a:solidFill>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14BED80-51C0-4241-925C-01636CF65081}"/>
              </a:ext>
            </a:extLst>
          </p:cNvPr>
          <p:cNvPicPr>
            <a:picLocks noChangeAspect="1"/>
          </p:cNvPicPr>
          <p:nvPr/>
        </p:nvPicPr>
        <p:blipFill rotWithShape="1">
          <a:blip r:embed="rId4"/>
          <a:srcRect l="1795"/>
          <a:stretch/>
        </p:blipFill>
        <p:spPr>
          <a:xfrm>
            <a:off x="6654294" y="2930956"/>
            <a:ext cx="4093219" cy="2896733"/>
          </a:xfrm>
          <a:prstGeom prst="rect">
            <a:avLst/>
          </a:prstGeom>
          <a:ln w="28575">
            <a:solidFill>
              <a:schemeClr val="tx1"/>
            </a:solidFill>
          </a:ln>
        </p:spPr>
      </p:pic>
      <p:sp>
        <p:nvSpPr>
          <p:cNvPr id="13" name="TextBox 12">
            <a:extLst>
              <a:ext uri="{FF2B5EF4-FFF2-40B4-BE49-F238E27FC236}">
                <a16:creationId xmlns:a16="http://schemas.microsoft.com/office/drawing/2014/main" id="{728F79D1-2103-4EE4-892D-68CDDF7EA316}"/>
              </a:ext>
            </a:extLst>
          </p:cNvPr>
          <p:cNvSpPr txBox="1"/>
          <p:nvPr/>
        </p:nvSpPr>
        <p:spPr>
          <a:xfrm>
            <a:off x="7716182" y="6005451"/>
            <a:ext cx="3126659" cy="369332"/>
          </a:xfrm>
          <a:prstGeom prst="rect">
            <a:avLst/>
          </a:prstGeom>
          <a:noFill/>
        </p:spPr>
        <p:txBody>
          <a:bodyPr wrap="square" rtlCol="0">
            <a:spAutoFit/>
          </a:bodyPr>
          <a:lstStyle/>
          <a:p>
            <a:pPr algn="r"/>
            <a:r>
              <a:rPr lang="en-US" dirty="0"/>
              <a:t>Source: EPA, 2021</a:t>
            </a:r>
          </a:p>
        </p:txBody>
      </p:sp>
      <p:sp>
        <p:nvSpPr>
          <p:cNvPr id="14" name="TextBox 13">
            <a:extLst>
              <a:ext uri="{FF2B5EF4-FFF2-40B4-BE49-F238E27FC236}">
                <a16:creationId xmlns:a16="http://schemas.microsoft.com/office/drawing/2014/main" id="{C65525E6-9D93-4E5E-A68E-145D99A23D3A}"/>
              </a:ext>
            </a:extLst>
          </p:cNvPr>
          <p:cNvSpPr txBox="1"/>
          <p:nvPr/>
        </p:nvSpPr>
        <p:spPr>
          <a:xfrm>
            <a:off x="1702614" y="2291418"/>
            <a:ext cx="3126659" cy="461665"/>
          </a:xfrm>
          <a:prstGeom prst="rect">
            <a:avLst/>
          </a:prstGeom>
          <a:noFill/>
        </p:spPr>
        <p:txBody>
          <a:bodyPr wrap="square" rtlCol="0">
            <a:spAutoFit/>
          </a:bodyPr>
          <a:lstStyle/>
          <a:p>
            <a:pPr algn="ctr"/>
            <a:r>
              <a:rPr lang="en-US" sz="2400" b="1" dirty="0"/>
              <a:t>NYC 1973</a:t>
            </a:r>
          </a:p>
        </p:txBody>
      </p:sp>
      <p:sp>
        <p:nvSpPr>
          <p:cNvPr id="15" name="TextBox 14">
            <a:extLst>
              <a:ext uri="{FF2B5EF4-FFF2-40B4-BE49-F238E27FC236}">
                <a16:creationId xmlns:a16="http://schemas.microsoft.com/office/drawing/2014/main" id="{856DCACC-D99A-4A73-AE80-FDB8C5AC2CD2}"/>
              </a:ext>
            </a:extLst>
          </p:cNvPr>
          <p:cNvSpPr txBox="1"/>
          <p:nvPr/>
        </p:nvSpPr>
        <p:spPr>
          <a:xfrm>
            <a:off x="7137573" y="2309007"/>
            <a:ext cx="3126659" cy="461665"/>
          </a:xfrm>
          <a:prstGeom prst="rect">
            <a:avLst/>
          </a:prstGeom>
          <a:noFill/>
        </p:spPr>
        <p:txBody>
          <a:bodyPr wrap="square" rtlCol="0">
            <a:spAutoFit/>
          </a:bodyPr>
          <a:lstStyle/>
          <a:p>
            <a:pPr algn="ctr"/>
            <a:r>
              <a:rPr lang="en-US" sz="2400" b="1" dirty="0"/>
              <a:t>NYC 2013</a:t>
            </a:r>
          </a:p>
        </p:txBody>
      </p:sp>
    </p:spTree>
    <p:extLst>
      <p:ext uri="{BB962C8B-B14F-4D97-AF65-F5344CB8AC3E}">
        <p14:creationId xmlns:p14="http://schemas.microsoft.com/office/powerpoint/2010/main" val="202245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pPr lvl="0"/>
            <a:r>
              <a:rPr lang="en-US" sz="4000" dirty="0"/>
              <a:t>Documented Health Impacts</a:t>
            </a:r>
          </a:p>
        </p:txBody>
      </p:sp>
      <p:sp>
        <p:nvSpPr>
          <p:cNvPr id="4" name="Rectangle 3">
            <a:extLst>
              <a:ext uri="{FF2B5EF4-FFF2-40B4-BE49-F238E27FC236}">
                <a16:creationId xmlns:a16="http://schemas.microsoft.com/office/drawing/2014/main" id="{17F630E7-C28D-491C-BDA4-DB81C6329D6F}"/>
              </a:ext>
            </a:extLst>
          </p:cNvPr>
          <p:cNvSpPr/>
          <p:nvPr/>
        </p:nvSpPr>
        <p:spPr>
          <a:xfrm>
            <a:off x="0" y="1789288"/>
            <a:ext cx="10432472" cy="584775"/>
          </a:xfrm>
          <a:prstGeom prst="rect">
            <a:avLst/>
          </a:prstGeom>
        </p:spPr>
        <p:txBody>
          <a:bodyPr wrap="square">
            <a:spAutoFit/>
          </a:bodyPr>
          <a:lstStyle/>
          <a:p>
            <a:endParaRPr lang="en-US" sz="3200" b="1" dirty="0"/>
          </a:p>
        </p:txBody>
      </p:sp>
      <p:pic>
        <p:nvPicPr>
          <p:cNvPr id="3074" name="Picture 2" descr="Free Vector | Pollution on human body infographic">
            <a:extLst>
              <a:ext uri="{FF2B5EF4-FFF2-40B4-BE49-F238E27FC236}">
                <a16:creationId xmlns:a16="http://schemas.microsoft.com/office/drawing/2014/main" id="{99B0D895-A948-4E04-87F5-FBC67700D3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49" b="8161"/>
          <a:stretch/>
        </p:blipFill>
        <p:spPr bwMode="auto">
          <a:xfrm>
            <a:off x="3114674" y="1342056"/>
            <a:ext cx="6042577" cy="530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35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a:bodyPr>
          <a:lstStyle/>
          <a:p>
            <a:endParaRPr lang="en-US" dirty="0"/>
          </a:p>
          <a:p>
            <a:r>
              <a:rPr lang="en-US" dirty="0"/>
              <a:t>Social exclusion</a:t>
            </a:r>
          </a:p>
          <a:p>
            <a:endParaRPr lang="en-US" dirty="0"/>
          </a:p>
          <a:p>
            <a:r>
              <a:rPr lang="en-US" dirty="0"/>
              <a:t>Inequities in access</a:t>
            </a:r>
          </a:p>
          <a:p>
            <a:endParaRPr lang="en-US" dirty="0"/>
          </a:p>
          <a:p>
            <a:r>
              <a:rPr lang="en-US" dirty="0"/>
              <a:t>Climate change</a:t>
            </a:r>
            <a:endParaRPr lang="en-US" sz="2000" dirty="0"/>
          </a:p>
        </p:txBody>
      </p:sp>
      <p:sp>
        <p:nvSpPr>
          <p:cNvPr id="3" name="Title 2"/>
          <p:cNvSpPr>
            <a:spLocks noGrp="1"/>
          </p:cNvSpPr>
          <p:nvPr>
            <p:ph type="title"/>
          </p:nvPr>
        </p:nvSpPr>
        <p:spPr>
          <a:xfrm>
            <a:off x="838200" y="211167"/>
            <a:ext cx="11353800" cy="931207"/>
          </a:xfrm>
        </p:spPr>
        <p:txBody>
          <a:bodyPr>
            <a:normAutofit/>
          </a:bodyPr>
          <a:lstStyle/>
          <a:p>
            <a:pPr lvl="0"/>
            <a:r>
              <a:rPr lang="en-US" sz="4000" dirty="0"/>
              <a:t>Unintended Consequences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4098" name="Picture 2" descr="Minneapolis Environmental Equity Summit | Justice in the Parks">
            <a:extLst>
              <a:ext uri="{FF2B5EF4-FFF2-40B4-BE49-F238E27FC236}">
                <a16:creationId xmlns:a16="http://schemas.microsoft.com/office/drawing/2014/main" id="{0F5D6FB3-C910-4196-8DA0-A10FF8A4E34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00" b="93400" l="6800" r="95800">
                        <a14:foregroundMark x1="7400" y1="35600" x2="7400" y2="35600"/>
                        <a14:foregroundMark x1="7400" y1="35600" x2="7400" y2="35600"/>
                        <a14:foregroundMark x1="7400" y1="35600" x2="7400" y2="35600"/>
                        <a14:foregroundMark x1="7400" y1="35600" x2="7400" y2="35600"/>
                        <a14:foregroundMark x1="46800" y1="6000" x2="46800" y2="6000"/>
                        <a14:foregroundMark x1="46800" y1="6000" x2="46800" y2="6000"/>
                        <a14:foregroundMark x1="76000" y1="42000" x2="76000" y2="42000"/>
                        <a14:foregroundMark x1="76000" y1="42000" x2="76000" y2="42000"/>
                        <a14:foregroundMark x1="6800" y1="58600" x2="6800" y2="58600"/>
                        <a14:foregroundMark x1="6800" y1="58600" x2="6800" y2="58600"/>
                        <a14:foregroundMark x1="56800" y1="93400" x2="56800" y2="93400"/>
                        <a14:foregroundMark x1="56800" y1="93400" x2="56800" y2="93400"/>
                        <a14:foregroundMark x1="95800" y1="63000" x2="95800" y2="63000"/>
                        <a14:foregroundMark x1="95800" y1="63000" x2="95800" y2="63000"/>
                      </a14:backgroundRemoval>
                    </a14:imgEffect>
                  </a14:imgLayer>
                </a14:imgProps>
              </a:ext>
              <a:ext uri="{28A0092B-C50C-407E-A947-70E740481C1C}">
                <a14:useLocalDpi xmlns:a14="http://schemas.microsoft.com/office/drawing/2010/main" val="0"/>
              </a:ext>
            </a:extLst>
          </a:blip>
          <a:srcRect/>
          <a:stretch>
            <a:fillRect/>
          </a:stretch>
        </p:blipFill>
        <p:spPr bwMode="auto">
          <a:xfrm>
            <a:off x="6490252" y="1542200"/>
            <a:ext cx="3522281" cy="35222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2A32B2D-72FD-4E87-BD92-B2FEA63EEBF3}"/>
              </a:ext>
            </a:extLst>
          </p:cNvPr>
          <p:cNvSpPr txBox="1"/>
          <p:nvPr/>
        </p:nvSpPr>
        <p:spPr>
          <a:xfrm>
            <a:off x="6192387" y="5127328"/>
            <a:ext cx="4118010" cy="369332"/>
          </a:xfrm>
          <a:prstGeom prst="rect">
            <a:avLst/>
          </a:prstGeom>
          <a:noFill/>
        </p:spPr>
        <p:txBody>
          <a:bodyPr wrap="square" rtlCol="0">
            <a:spAutoFit/>
          </a:bodyPr>
          <a:lstStyle/>
          <a:p>
            <a:pPr algn="ctr"/>
            <a:r>
              <a:rPr lang="en-US" dirty="0"/>
              <a:t>Source: University of Minnesota, 2018</a:t>
            </a:r>
          </a:p>
        </p:txBody>
      </p:sp>
    </p:spTree>
    <p:extLst>
      <p:ext uri="{BB962C8B-B14F-4D97-AF65-F5344CB8AC3E}">
        <p14:creationId xmlns:p14="http://schemas.microsoft.com/office/powerpoint/2010/main" val="354786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5680" y="144907"/>
            <a:ext cx="11353800" cy="931207"/>
          </a:xfrm>
        </p:spPr>
        <p:txBody>
          <a:bodyPr>
            <a:noAutofit/>
          </a:bodyPr>
          <a:lstStyle/>
          <a:p>
            <a:pPr lvl="0"/>
            <a:r>
              <a:rPr lang="en-US" sz="4000" dirty="0"/>
              <a:t>Example 1: California shows how the U.S. can reduce transport emissions.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6" name="AutoShape 4">
            <a:extLst>
              <a:ext uri="{FF2B5EF4-FFF2-40B4-BE49-F238E27FC236}">
                <a16:creationId xmlns:a16="http://schemas.microsoft.com/office/drawing/2014/main" id="{D76ED067-65EB-4495-A4EB-F7575BE323E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a:extLst>
              <a:ext uri="{FF2B5EF4-FFF2-40B4-BE49-F238E27FC236}">
                <a16:creationId xmlns:a16="http://schemas.microsoft.com/office/drawing/2014/main" id="{CDDA9F4D-1889-4581-8B43-894F4274E7A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D3C243BE-C115-4227-9E3B-2F30E855045A}"/>
              </a:ext>
            </a:extLst>
          </p:cNvPr>
          <p:cNvPicPr>
            <a:picLocks noChangeAspect="1"/>
          </p:cNvPicPr>
          <p:nvPr/>
        </p:nvPicPr>
        <p:blipFill rotWithShape="1">
          <a:blip r:embed="rId3"/>
          <a:srcRect l="26196" t="18358" r="26739" b="17681"/>
          <a:stretch/>
        </p:blipFill>
        <p:spPr>
          <a:xfrm>
            <a:off x="496698" y="1983853"/>
            <a:ext cx="5264761" cy="4024563"/>
          </a:xfrm>
          <a:prstGeom prst="rect">
            <a:avLst/>
          </a:prstGeom>
        </p:spPr>
      </p:pic>
      <p:pic>
        <p:nvPicPr>
          <p:cNvPr id="13" name="Picture 12">
            <a:extLst>
              <a:ext uri="{FF2B5EF4-FFF2-40B4-BE49-F238E27FC236}">
                <a16:creationId xmlns:a16="http://schemas.microsoft.com/office/drawing/2014/main" id="{9C9FE739-3FA0-4499-8D53-76693A1DD36E}"/>
              </a:ext>
            </a:extLst>
          </p:cNvPr>
          <p:cNvPicPr>
            <a:picLocks noChangeAspect="1"/>
          </p:cNvPicPr>
          <p:nvPr/>
        </p:nvPicPr>
        <p:blipFill rotWithShape="1">
          <a:blip r:embed="rId4"/>
          <a:srcRect l="30978" t="13141" r="31957" b="16135"/>
          <a:stretch/>
        </p:blipFill>
        <p:spPr>
          <a:xfrm>
            <a:off x="6109252" y="1432953"/>
            <a:ext cx="4785691" cy="5136548"/>
          </a:xfrm>
          <a:prstGeom prst="rect">
            <a:avLst/>
          </a:prstGeom>
        </p:spPr>
      </p:pic>
    </p:spTree>
    <p:extLst>
      <p:ext uri="{BB962C8B-B14F-4D97-AF65-F5344CB8AC3E}">
        <p14:creationId xmlns:p14="http://schemas.microsoft.com/office/powerpoint/2010/main" val="335420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5680" y="144907"/>
            <a:ext cx="11353800" cy="931207"/>
          </a:xfrm>
        </p:spPr>
        <p:txBody>
          <a:bodyPr>
            <a:noAutofit/>
          </a:bodyPr>
          <a:lstStyle/>
          <a:p>
            <a:pPr lvl="0"/>
            <a:r>
              <a:rPr lang="en-US" sz="4000" dirty="0"/>
              <a:t>Example 2: How to cut U.S. emissions faster? Do what these countries are doing.</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6" name="AutoShape 4">
            <a:extLst>
              <a:ext uri="{FF2B5EF4-FFF2-40B4-BE49-F238E27FC236}">
                <a16:creationId xmlns:a16="http://schemas.microsoft.com/office/drawing/2014/main" id="{D76ED067-65EB-4495-A4EB-F7575BE323E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a:extLst>
              <a:ext uri="{FF2B5EF4-FFF2-40B4-BE49-F238E27FC236}">
                <a16:creationId xmlns:a16="http://schemas.microsoft.com/office/drawing/2014/main" id="{CDDA9F4D-1889-4581-8B43-894F4274E7A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12A0793B-CAC6-4C36-B3A1-D5FF0960DE1B}"/>
              </a:ext>
            </a:extLst>
          </p:cNvPr>
          <p:cNvPicPr>
            <a:picLocks noChangeAspect="1"/>
          </p:cNvPicPr>
          <p:nvPr/>
        </p:nvPicPr>
        <p:blipFill rotWithShape="1">
          <a:blip r:embed="rId3"/>
          <a:srcRect l="68878" t="8662" r="8464" b="47396"/>
          <a:stretch/>
        </p:blipFill>
        <p:spPr>
          <a:xfrm>
            <a:off x="2550262" y="1245485"/>
            <a:ext cx="7310931" cy="2688023"/>
          </a:xfrm>
          <a:prstGeom prst="rect">
            <a:avLst/>
          </a:prstGeom>
        </p:spPr>
      </p:pic>
      <p:pic>
        <p:nvPicPr>
          <p:cNvPr id="12" name="Picture 11">
            <a:extLst>
              <a:ext uri="{FF2B5EF4-FFF2-40B4-BE49-F238E27FC236}">
                <a16:creationId xmlns:a16="http://schemas.microsoft.com/office/drawing/2014/main" id="{598AEE2F-1C16-4E58-B245-B493C6756ABF}"/>
              </a:ext>
            </a:extLst>
          </p:cNvPr>
          <p:cNvPicPr>
            <a:picLocks noChangeAspect="1"/>
          </p:cNvPicPr>
          <p:nvPr/>
        </p:nvPicPr>
        <p:blipFill rotWithShape="1">
          <a:blip r:embed="rId4"/>
          <a:srcRect l="68700" t="8354" r="8094" b="45872"/>
          <a:stretch/>
        </p:blipFill>
        <p:spPr>
          <a:xfrm>
            <a:off x="2550262" y="4007720"/>
            <a:ext cx="7310930" cy="2733902"/>
          </a:xfrm>
          <a:prstGeom prst="rect">
            <a:avLst/>
          </a:prstGeom>
        </p:spPr>
      </p:pic>
    </p:spTree>
    <p:extLst>
      <p:ext uri="{BB962C8B-B14F-4D97-AF65-F5344CB8AC3E}">
        <p14:creationId xmlns:p14="http://schemas.microsoft.com/office/powerpoint/2010/main" val="3479602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dirty="0"/>
              <a:t>Traffic emissions are a major source of air pollution, especially in urban areas which are growing rapidly.</a:t>
            </a:r>
          </a:p>
          <a:p>
            <a:pPr lvl="1"/>
            <a:endParaRPr lang="en-US" sz="2800" dirty="0"/>
          </a:p>
          <a:p>
            <a:pPr>
              <a:buClr>
                <a:srgbClr val="425B2A"/>
              </a:buClr>
            </a:pPr>
            <a:r>
              <a:rPr lang="en-US" dirty="0"/>
              <a:t>Various policies are available to reduce traffic emissions: </a:t>
            </a:r>
          </a:p>
          <a:p>
            <a:pPr lvl="1">
              <a:buClr>
                <a:srgbClr val="425B2A"/>
              </a:buClr>
            </a:pPr>
            <a:r>
              <a:rPr lang="en-US" dirty="0"/>
              <a:t>Pricing, land-use, infrastructure, behavioral, technology, and management, standards, and services.</a:t>
            </a:r>
          </a:p>
          <a:p>
            <a:pPr lvl="1">
              <a:buClr>
                <a:srgbClr val="425B2A"/>
              </a:buClr>
            </a:pPr>
            <a:endParaRPr lang="en-US" sz="2800" dirty="0"/>
          </a:p>
          <a:p>
            <a:r>
              <a:rPr lang="en-US" dirty="0"/>
              <a:t>Different factors play into policy including the context in which they are created and implemented.</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sz="4000" dirty="0"/>
              <a:t>Discussion</a:t>
            </a:r>
          </a:p>
        </p:txBody>
      </p:sp>
    </p:spTree>
    <p:extLst>
      <p:ext uri="{BB962C8B-B14F-4D97-AF65-F5344CB8AC3E}">
        <p14:creationId xmlns:p14="http://schemas.microsoft.com/office/powerpoint/2010/main" val="3792981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dirty="0"/>
              <a:t>Several policies are biased against mobility management.</a:t>
            </a:r>
          </a:p>
          <a:p>
            <a:endParaRPr lang="en-US" dirty="0"/>
          </a:p>
          <a:p>
            <a:r>
              <a:rPr lang="en-US" dirty="0">
                <a:solidFill>
                  <a:srgbClr val="333333"/>
                </a:solidFill>
              </a:rPr>
              <a:t>O</a:t>
            </a:r>
            <a:r>
              <a:rPr lang="en-US" b="0" i="0" dirty="0">
                <a:solidFill>
                  <a:srgbClr val="333333"/>
                </a:solidFill>
                <a:effectLst/>
              </a:rPr>
              <a:t>verall effects of many policies are not well understood.</a:t>
            </a:r>
            <a:endParaRPr lang="en-US" dirty="0"/>
          </a:p>
          <a:p>
            <a:endParaRPr lang="en-US" dirty="0"/>
          </a:p>
          <a:p>
            <a:r>
              <a:rPr lang="en-US" dirty="0">
                <a:solidFill>
                  <a:srgbClr val="333333"/>
                </a:solidFill>
              </a:rPr>
              <a:t>P</a:t>
            </a:r>
            <a:r>
              <a:rPr lang="en-US" b="0" i="0" dirty="0">
                <a:solidFill>
                  <a:srgbClr val="333333"/>
                </a:solidFill>
                <a:effectLst/>
              </a:rPr>
              <a:t>otential for poor coordination and difficulties evaluating programs.</a:t>
            </a:r>
          </a:p>
          <a:p>
            <a:endParaRPr lang="en-US" dirty="0">
              <a:solidFill>
                <a:srgbClr val="333333"/>
              </a:solidFill>
            </a:endParaRPr>
          </a:p>
          <a:p>
            <a:r>
              <a:rPr lang="en-US" dirty="0">
                <a:solidFill>
                  <a:srgbClr val="333333"/>
                </a:solidFill>
              </a:rPr>
              <a:t>Future research direction will mostly focus on new technology.</a:t>
            </a: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sz="4000"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dirty="0"/>
              <a:t>There are a variety of policies to target traffic emissions.</a:t>
            </a:r>
          </a:p>
          <a:p>
            <a:endParaRPr lang="en-US" dirty="0"/>
          </a:p>
          <a:p>
            <a:r>
              <a:rPr lang="en-US" dirty="0"/>
              <a:t>Reducing traffic emissions will improve air quality and health outcomes.</a:t>
            </a:r>
          </a:p>
          <a:p>
            <a:endParaRPr lang="en-US" dirty="0"/>
          </a:p>
          <a:p>
            <a:r>
              <a:rPr lang="en-US" dirty="0"/>
              <a:t>Policy efficacy depends on different factors: policy content, stakeholders involved, policy process, and political, economic, and social context.</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sz="4000"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sz="4000" dirty="0"/>
              <a:t>List of Abbreviations</a:t>
            </a:r>
          </a:p>
        </p:txBody>
      </p:sp>
      <p:graphicFrame>
        <p:nvGraphicFramePr>
          <p:cNvPr id="4" name="Table 4">
            <a:extLst>
              <a:ext uri="{FF2B5EF4-FFF2-40B4-BE49-F238E27FC236}">
                <a16:creationId xmlns:a16="http://schemas.microsoft.com/office/drawing/2014/main" id="{51E0F743-476F-4830-8B85-52AFDDCDE17B}"/>
              </a:ext>
            </a:extLst>
          </p:cNvPr>
          <p:cNvGraphicFramePr>
            <a:graphicFrameLocks noGrp="1"/>
          </p:cNvGraphicFramePr>
          <p:nvPr>
            <p:extLst>
              <p:ext uri="{D42A27DB-BD31-4B8C-83A1-F6EECF244321}">
                <p14:modId xmlns:p14="http://schemas.microsoft.com/office/powerpoint/2010/main" val="2385226256"/>
              </p:ext>
            </p:extLst>
          </p:nvPr>
        </p:nvGraphicFramePr>
        <p:xfrm>
          <a:off x="838200" y="1607603"/>
          <a:ext cx="10728159" cy="4410378"/>
        </p:xfrm>
        <a:graphic>
          <a:graphicData uri="http://schemas.openxmlformats.org/drawingml/2006/table">
            <a:tbl>
              <a:tblPr firstRow="1" bandRow="1">
                <a:tableStyleId>{93296810-A885-4BE3-A3E7-6D5BEEA58F35}</a:tableStyleId>
              </a:tblPr>
              <a:tblGrid>
                <a:gridCol w="1499216">
                  <a:extLst>
                    <a:ext uri="{9D8B030D-6E8A-4147-A177-3AD203B41FA5}">
                      <a16:colId xmlns:a16="http://schemas.microsoft.com/office/drawing/2014/main" val="3078281028"/>
                    </a:ext>
                  </a:extLst>
                </a:gridCol>
                <a:gridCol w="3562540">
                  <a:extLst>
                    <a:ext uri="{9D8B030D-6E8A-4147-A177-3AD203B41FA5}">
                      <a16:colId xmlns:a16="http://schemas.microsoft.com/office/drawing/2014/main" val="2764541464"/>
                    </a:ext>
                  </a:extLst>
                </a:gridCol>
                <a:gridCol w="1508272">
                  <a:extLst>
                    <a:ext uri="{9D8B030D-6E8A-4147-A177-3AD203B41FA5}">
                      <a16:colId xmlns:a16="http://schemas.microsoft.com/office/drawing/2014/main" val="3192976306"/>
                    </a:ext>
                  </a:extLst>
                </a:gridCol>
                <a:gridCol w="4158131">
                  <a:extLst>
                    <a:ext uri="{9D8B030D-6E8A-4147-A177-3AD203B41FA5}">
                      <a16:colId xmlns:a16="http://schemas.microsoft.com/office/drawing/2014/main" val="4168465210"/>
                    </a:ext>
                  </a:extLst>
                </a:gridCol>
              </a:tblGrid>
              <a:tr h="447174">
                <a:tc>
                  <a:txBody>
                    <a:bodyPr/>
                    <a:lstStyle/>
                    <a:p>
                      <a:r>
                        <a:rPr lang="en-US" sz="1800"/>
                        <a:t>Abbreviation</a:t>
                      </a:r>
                      <a:endParaRPr lang="en-US" sz="1800" dirty="0"/>
                    </a:p>
                  </a:txBody>
                  <a:tcPr/>
                </a:tc>
                <a:tc>
                  <a:txBody>
                    <a:bodyPr/>
                    <a:lstStyle/>
                    <a:p>
                      <a:r>
                        <a:rPr lang="en-US" sz="1800" dirty="0"/>
                        <a:t>Meaning</a:t>
                      </a:r>
                    </a:p>
                  </a:txBody>
                  <a:tcPr/>
                </a:tc>
                <a:tc>
                  <a:txBody>
                    <a:bodyPr/>
                    <a:lstStyle/>
                    <a:p>
                      <a:r>
                        <a:rPr lang="en-US" sz="1800" dirty="0"/>
                        <a:t>Abbreviation</a:t>
                      </a:r>
                    </a:p>
                  </a:txBody>
                  <a:tcPr/>
                </a:tc>
                <a:tc>
                  <a:txBody>
                    <a:bodyPr/>
                    <a:lstStyle/>
                    <a:p>
                      <a:r>
                        <a:rPr lang="en-US" sz="1800" dirty="0"/>
                        <a:t>Meaning</a:t>
                      </a:r>
                    </a:p>
                  </a:txBody>
                  <a:tcPr/>
                </a:tc>
                <a:extLst>
                  <a:ext uri="{0D108BD9-81ED-4DB2-BD59-A6C34878D82A}">
                    <a16:rowId xmlns:a16="http://schemas.microsoft.com/office/drawing/2014/main" val="1405935542"/>
                  </a:ext>
                </a:extLst>
              </a:tr>
              <a:tr h="447174">
                <a:tc>
                  <a:txBody>
                    <a:bodyPr/>
                    <a:lstStyle/>
                    <a:p>
                      <a:r>
                        <a:rPr lang="en-US" sz="1800" dirty="0"/>
                        <a:t>CAA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Clean air act</a:t>
                      </a:r>
                    </a:p>
                  </a:txBody>
                  <a:tcPr/>
                </a:tc>
                <a:tc>
                  <a:txBody>
                    <a:bodyPr/>
                    <a:lstStyle/>
                    <a:p>
                      <a:r>
                        <a:rPr lang="en-US" sz="1800" dirty="0"/>
                        <a:t>NOx</a:t>
                      </a:r>
                    </a:p>
                  </a:txBody>
                  <a:tcPr/>
                </a:tc>
                <a:tc>
                  <a:txBody>
                    <a:bodyPr/>
                    <a:lstStyle/>
                    <a:p>
                      <a:r>
                        <a:rPr lang="en-US" sz="1800" dirty="0">
                          <a:effectLst/>
                        </a:rPr>
                        <a:t>Nitrogen oxide </a:t>
                      </a:r>
                      <a:endParaRPr lang="en-US" sz="1800" dirty="0"/>
                    </a:p>
                  </a:txBody>
                  <a:tcPr/>
                </a:tc>
                <a:extLst>
                  <a:ext uri="{0D108BD9-81ED-4DB2-BD59-A6C34878D82A}">
                    <a16:rowId xmlns:a16="http://schemas.microsoft.com/office/drawing/2014/main" val="2113983857"/>
                  </a:ext>
                </a:extLst>
              </a:tr>
              <a:tr h="447174">
                <a:tc>
                  <a:txBody>
                    <a:bodyPr/>
                    <a:lstStyle/>
                    <a:p>
                      <a:r>
                        <a:rPr lang="en-US" sz="1800" dirty="0"/>
                        <a:t>CO2</a:t>
                      </a:r>
                    </a:p>
                  </a:txBody>
                  <a:tcPr/>
                </a:tc>
                <a:tc>
                  <a:txBody>
                    <a:bodyPr/>
                    <a:lstStyle/>
                    <a:p>
                      <a:r>
                        <a:rPr lang="en-US" sz="1800" dirty="0">
                          <a:effectLst/>
                        </a:rPr>
                        <a:t>Carbon dioxide </a:t>
                      </a:r>
                      <a:endParaRPr lang="en-US" sz="1800" dirty="0"/>
                    </a:p>
                  </a:txBody>
                  <a:tcPr/>
                </a:tc>
                <a:tc>
                  <a:txBody>
                    <a:bodyPr/>
                    <a:lstStyle/>
                    <a:p>
                      <a:r>
                        <a:rPr lang="en-US" sz="1800" dirty="0"/>
                        <a:t>PM</a:t>
                      </a:r>
                    </a:p>
                  </a:txBody>
                  <a:tcPr/>
                </a:tc>
                <a:tc>
                  <a:txBody>
                    <a:bodyPr/>
                    <a:lstStyle/>
                    <a:p>
                      <a:r>
                        <a:rPr lang="en-US" sz="1800" dirty="0">
                          <a:effectLst/>
                        </a:rPr>
                        <a:t>Particulate matter </a:t>
                      </a:r>
                      <a:endParaRPr lang="en-US" sz="1800" dirty="0"/>
                    </a:p>
                  </a:txBody>
                  <a:tcPr/>
                </a:tc>
                <a:extLst>
                  <a:ext uri="{0D108BD9-81ED-4DB2-BD59-A6C34878D82A}">
                    <a16:rowId xmlns:a16="http://schemas.microsoft.com/office/drawing/2014/main" val="4053254506"/>
                  </a:ext>
                </a:extLst>
              </a:tr>
              <a:tr h="447174">
                <a:tc>
                  <a:txBody>
                    <a:bodyPr/>
                    <a:lstStyle/>
                    <a:p>
                      <a:r>
                        <a:rPr lang="en-US" sz="1800" dirty="0"/>
                        <a:t>CO</a:t>
                      </a:r>
                    </a:p>
                  </a:txBody>
                  <a:tcPr/>
                </a:tc>
                <a:tc>
                  <a:txBody>
                    <a:bodyPr/>
                    <a:lstStyle/>
                    <a:p>
                      <a:r>
                        <a:rPr lang="en-US" sz="1800" dirty="0">
                          <a:effectLst/>
                        </a:rPr>
                        <a:t>Carbon monoxide </a:t>
                      </a:r>
                      <a:endParaRPr lang="en-US" sz="1800" dirty="0"/>
                    </a:p>
                  </a:txBody>
                  <a:tcPr/>
                </a:tc>
                <a:tc>
                  <a:txBody>
                    <a:bodyPr/>
                    <a:lstStyle/>
                    <a:p>
                      <a:r>
                        <a:rPr lang="en-US" sz="1800" dirty="0"/>
                        <a:t>PM 2.5</a:t>
                      </a:r>
                    </a:p>
                  </a:txBody>
                  <a:tcPr/>
                </a:tc>
                <a:tc>
                  <a:txBody>
                    <a:bodyPr/>
                    <a:lstStyle/>
                    <a:p>
                      <a:r>
                        <a:rPr lang="en-US" sz="1800" dirty="0">
                          <a:effectLst/>
                        </a:rPr>
                        <a:t>Particulate matter with diameter equal to or less than 2.5 micrometers </a:t>
                      </a:r>
                      <a:endParaRPr lang="en-US" sz="1800" dirty="0"/>
                    </a:p>
                  </a:txBody>
                  <a:tcPr/>
                </a:tc>
                <a:extLst>
                  <a:ext uri="{0D108BD9-81ED-4DB2-BD59-A6C34878D82A}">
                    <a16:rowId xmlns:a16="http://schemas.microsoft.com/office/drawing/2014/main" val="2822914715"/>
                  </a:ext>
                </a:extLst>
              </a:tr>
              <a:tr h="447174">
                <a:tc>
                  <a:txBody>
                    <a:bodyPr/>
                    <a:lstStyle/>
                    <a:p>
                      <a:r>
                        <a:rPr lang="en-US" sz="1800" dirty="0"/>
                        <a:t>COPD</a:t>
                      </a:r>
                    </a:p>
                  </a:txBody>
                  <a:tcPr/>
                </a:tc>
                <a:tc>
                  <a:txBody>
                    <a:bodyPr/>
                    <a:lstStyle/>
                    <a:p>
                      <a:r>
                        <a:rPr lang="en-US" sz="1800" b="0" i="0" dirty="0">
                          <a:solidFill>
                            <a:schemeClr val="tx1"/>
                          </a:solidFill>
                          <a:effectLst/>
                          <a:latin typeface="+mn-lt"/>
                        </a:rPr>
                        <a:t>Chronic obstructive pulmonary disease </a:t>
                      </a:r>
                      <a:endParaRPr lang="en-US" sz="1800" dirty="0"/>
                    </a:p>
                  </a:txBody>
                  <a:tcPr/>
                </a:tc>
                <a:tc>
                  <a:txBody>
                    <a:bodyPr/>
                    <a:lstStyle/>
                    <a:p>
                      <a:r>
                        <a:rPr lang="en-US" sz="1800" dirty="0"/>
                        <a:t>PM 10</a:t>
                      </a:r>
                    </a:p>
                  </a:txBody>
                  <a:tcPr/>
                </a:tc>
                <a:tc>
                  <a:txBody>
                    <a:bodyPr/>
                    <a:lstStyle/>
                    <a:p>
                      <a:r>
                        <a:rPr lang="en-US" sz="1800" dirty="0">
                          <a:effectLst/>
                        </a:rPr>
                        <a:t>Particulate matter with diameter equal to or less than 10 micrometers</a:t>
                      </a:r>
                      <a:endParaRPr lang="en-US" sz="1800" dirty="0"/>
                    </a:p>
                  </a:txBody>
                  <a:tcPr/>
                </a:tc>
                <a:extLst>
                  <a:ext uri="{0D108BD9-81ED-4DB2-BD59-A6C34878D82A}">
                    <a16:rowId xmlns:a16="http://schemas.microsoft.com/office/drawing/2014/main" val="2448972783"/>
                  </a:ext>
                </a:extLst>
              </a:tr>
              <a:tr h="447174">
                <a:tc>
                  <a:txBody>
                    <a:bodyPr/>
                    <a:lstStyle/>
                    <a:p>
                      <a:r>
                        <a:rPr lang="en-US" sz="1800" dirty="0"/>
                        <a:t>EE</a:t>
                      </a:r>
                    </a:p>
                  </a:txBody>
                  <a:tcPr/>
                </a:tc>
                <a:tc>
                  <a:txBody>
                    <a:bodyPr/>
                    <a:lstStyle/>
                    <a:p>
                      <a:r>
                        <a:rPr lang="en-US" sz="1800" dirty="0"/>
                        <a:t>Exhaust emissions</a:t>
                      </a:r>
                    </a:p>
                  </a:txBody>
                  <a:tcPr/>
                </a:tc>
                <a:tc>
                  <a:txBody>
                    <a:bodyPr/>
                    <a:lstStyle/>
                    <a:p>
                      <a:r>
                        <a:rPr lang="en-US" sz="1800" dirty="0"/>
                        <a:t>TRAP</a:t>
                      </a:r>
                    </a:p>
                  </a:txBody>
                  <a:tcPr/>
                </a:tc>
                <a:tc>
                  <a:txBody>
                    <a:bodyPr/>
                    <a:lstStyle/>
                    <a:p>
                      <a:r>
                        <a:rPr lang="en-US" sz="1800" dirty="0">
                          <a:effectLst/>
                        </a:rPr>
                        <a:t>Traffic-related air pollution </a:t>
                      </a:r>
                      <a:endParaRPr lang="en-US" sz="1800" dirty="0"/>
                    </a:p>
                  </a:txBody>
                  <a:tcPr/>
                </a:tc>
                <a:extLst>
                  <a:ext uri="{0D108BD9-81ED-4DB2-BD59-A6C34878D82A}">
                    <a16:rowId xmlns:a16="http://schemas.microsoft.com/office/drawing/2014/main" val="2619840635"/>
                  </a:ext>
                </a:extLst>
              </a:tr>
              <a:tr h="447174">
                <a:tc>
                  <a:txBody>
                    <a:bodyPr/>
                    <a:lstStyle/>
                    <a:p>
                      <a:r>
                        <a:rPr lang="en-US" sz="1800" dirty="0"/>
                        <a:t>EPA</a:t>
                      </a:r>
                    </a:p>
                  </a:txBody>
                  <a:tcPr/>
                </a:tc>
                <a:tc>
                  <a:txBody>
                    <a:bodyPr/>
                    <a:lstStyle/>
                    <a:p>
                      <a:r>
                        <a:rPr lang="en-US" sz="1800" dirty="0"/>
                        <a:t>Environmental protection agency</a:t>
                      </a:r>
                    </a:p>
                  </a:txBody>
                  <a:tcPr/>
                </a:tc>
                <a:tc>
                  <a:txBody>
                    <a:bodyPr/>
                    <a:lstStyle/>
                    <a:p>
                      <a:r>
                        <a:rPr lang="en-US" sz="1800" dirty="0"/>
                        <a:t>U.S.</a:t>
                      </a:r>
                    </a:p>
                  </a:txBody>
                  <a:tcPr/>
                </a:tc>
                <a:tc>
                  <a:txBody>
                    <a:bodyPr/>
                    <a:lstStyle/>
                    <a:p>
                      <a:r>
                        <a:rPr lang="en-US" sz="1800" dirty="0"/>
                        <a:t>United States</a:t>
                      </a:r>
                    </a:p>
                  </a:txBody>
                  <a:tcPr/>
                </a:tc>
                <a:extLst>
                  <a:ext uri="{0D108BD9-81ED-4DB2-BD59-A6C34878D82A}">
                    <a16:rowId xmlns:a16="http://schemas.microsoft.com/office/drawing/2014/main" val="3026047571"/>
                  </a:ext>
                </a:extLst>
              </a:tr>
              <a:tr h="447174">
                <a:tc>
                  <a:txBody>
                    <a:bodyPr/>
                    <a:lstStyle/>
                    <a:p>
                      <a:r>
                        <a:rPr lang="en-US" sz="1800" dirty="0"/>
                        <a:t>GHG</a:t>
                      </a:r>
                    </a:p>
                  </a:txBody>
                  <a:tcPr/>
                </a:tc>
                <a:tc>
                  <a:txBody>
                    <a:bodyPr/>
                    <a:lstStyle/>
                    <a:p>
                      <a:r>
                        <a:rPr lang="en-US" sz="1800" dirty="0"/>
                        <a:t>Greenhouse gas</a:t>
                      </a:r>
                    </a:p>
                  </a:txBody>
                  <a:tcPr/>
                </a:tc>
                <a:tc>
                  <a:txBody>
                    <a:bodyPr/>
                    <a:lstStyle/>
                    <a:p>
                      <a:r>
                        <a:rPr lang="en-US" sz="1800" dirty="0"/>
                        <a:t>VOC</a:t>
                      </a:r>
                    </a:p>
                  </a:txBody>
                  <a:tcPr/>
                </a:tc>
                <a:tc>
                  <a:txBody>
                    <a:bodyPr/>
                    <a:lstStyle/>
                    <a:p>
                      <a:r>
                        <a:rPr lang="en-US" sz="1800" dirty="0">
                          <a:effectLst/>
                        </a:rPr>
                        <a:t>Volatile organic compound </a:t>
                      </a:r>
                      <a:endParaRPr lang="en-US" sz="1800" dirty="0"/>
                    </a:p>
                  </a:txBody>
                  <a:tcPr/>
                </a:tc>
                <a:extLst>
                  <a:ext uri="{0D108BD9-81ED-4DB2-BD59-A6C34878D82A}">
                    <a16:rowId xmlns:a16="http://schemas.microsoft.com/office/drawing/2014/main" val="1908857821"/>
                  </a:ext>
                </a:extLst>
              </a:tr>
              <a:tr h="447174">
                <a:tc>
                  <a:txBody>
                    <a:bodyPr/>
                    <a:lstStyle/>
                    <a:p>
                      <a:r>
                        <a:rPr lang="en-US" sz="1800" dirty="0"/>
                        <a:t>NEE</a:t>
                      </a:r>
                    </a:p>
                  </a:txBody>
                  <a:tcPr/>
                </a:tc>
                <a:tc>
                  <a:txBody>
                    <a:bodyPr/>
                    <a:lstStyle/>
                    <a:p>
                      <a:r>
                        <a:rPr lang="en-US" sz="1800" dirty="0"/>
                        <a:t>Non-exhaust emissions</a:t>
                      </a:r>
                    </a:p>
                  </a:txBody>
                  <a:tcPr/>
                </a:tc>
                <a:tc>
                  <a:txBody>
                    <a:bodyPr/>
                    <a:lstStyle/>
                    <a:p>
                      <a:r>
                        <a:rPr lang="en-US" sz="1800" dirty="0"/>
                        <a:t>WHO</a:t>
                      </a:r>
                    </a:p>
                  </a:txBody>
                  <a:tcPr/>
                </a:tc>
                <a:tc>
                  <a:txBody>
                    <a:bodyPr/>
                    <a:lstStyle/>
                    <a:p>
                      <a:r>
                        <a:rPr lang="en-US" sz="1800" dirty="0">
                          <a:effectLst/>
                        </a:rPr>
                        <a:t>World Health Organization </a:t>
                      </a:r>
                      <a:endParaRPr lang="en-US" sz="1800" dirty="0"/>
                    </a:p>
                  </a:txBody>
                  <a:tcPr/>
                </a:tc>
                <a:extLst>
                  <a:ext uri="{0D108BD9-81ED-4DB2-BD59-A6C34878D82A}">
                    <a16:rowId xmlns:a16="http://schemas.microsoft.com/office/drawing/2014/main" val="2331177264"/>
                  </a:ext>
                </a:extLst>
              </a:tr>
            </a:tbl>
          </a:graphicData>
        </a:graphic>
      </p:graphicFrame>
    </p:spTree>
    <p:extLst>
      <p:ext uri="{BB962C8B-B14F-4D97-AF65-F5344CB8AC3E}">
        <p14:creationId xmlns:p14="http://schemas.microsoft.com/office/powerpoint/2010/main" val="1573085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85000" lnSpcReduction="10000"/>
          </a:bodyPr>
          <a:lstStyle/>
          <a:p>
            <a:r>
              <a:rPr lang="en-US" sz="2400" dirty="0"/>
              <a:t>Beelen, R. et al. (2014) ‘Effects of long-term exposure to air pollution on natural-cause mortality: an analysis of 22 European cohorts within the </a:t>
            </a:r>
            <a:r>
              <a:rPr lang="en-US" sz="2400" dirty="0" err="1"/>
              <a:t>multicentre</a:t>
            </a:r>
            <a:r>
              <a:rPr lang="en-US" sz="2400" dirty="0"/>
              <a:t> ESCAPE project’, The Lancet, 383(9919), pp. 785–795. </a:t>
            </a:r>
            <a:r>
              <a:rPr lang="en-US" sz="2400" dirty="0" err="1"/>
              <a:t>doi</a:t>
            </a:r>
            <a:r>
              <a:rPr lang="en-US" sz="2400" dirty="0"/>
              <a:t>: 10.1016/S0140-6736(13)62158-3.</a:t>
            </a:r>
          </a:p>
          <a:p>
            <a:r>
              <a:rPr lang="en-US" sz="2400" dirty="0"/>
              <a:t>Brook, R. D. et al. (2010) ‘Particulate Matter Air Pollution and Cardiovascular Disease’, Circulation, 121(21), pp. 2331–2378. </a:t>
            </a:r>
            <a:r>
              <a:rPr lang="en-US" sz="2400" dirty="0" err="1"/>
              <a:t>doi</a:t>
            </a:r>
            <a:r>
              <a:rPr lang="en-US" sz="2400" dirty="0"/>
              <a:t>: 10.1161/CIR.0b013e3181dbece1.</a:t>
            </a:r>
          </a:p>
          <a:p>
            <a:r>
              <a:rPr lang="en-US" sz="2400" dirty="0"/>
              <a:t>Cesaroni, G. et al. (2014) ‘Long term exposure to ambient air pollution and incidence of acute coronary events: prospective cohort study and meta-analysis in 11 European cohorts from the ESCAPE Project’, BMJ, 348(jan21 3), pp. f7412–f7412. </a:t>
            </a:r>
            <a:r>
              <a:rPr lang="en-US" sz="2400" dirty="0" err="1"/>
              <a:t>doi</a:t>
            </a:r>
            <a:r>
              <a:rPr lang="en-US" sz="2400" dirty="0"/>
              <a:t>: 10.1136/bmj.f7412.</a:t>
            </a:r>
          </a:p>
          <a:p>
            <a:r>
              <a:rPr lang="en-US" sz="2400" dirty="0"/>
              <a:t>Eze, I. C. et al. (2015) ‘Association between Ambient Air Pollution and Diabetes Mellitus in Europe and North America: Systematic Review and Meta-Analysis’, Environmental Health Perspectives, 123(5), pp. 381–389. </a:t>
            </a:r>
            <a:r>
              <a:rPr lang="en-US" sz="2400" dirty="0" err="1"/>
              <a:t>doi</a:t>
            </a:r>
            <a:r>
              <a:rPr lang="en-US" sz="2400" dirty="0"/>
              <a:t>: 10.1289/ehp.1307823.</a:t>
            </a:r>
          </a:p>
          <a:p>
            <a:r>
              <a:rPr lang="en-US" sz="2400" dirty="0"/>
              <a:t>Fleischer, N. L. et al. (2014) ‘Outdoor Air Pollution, Preterm Birth, and Low Birth Weight: Analysis of the World Health Organization Global Survey on Maternal and Perinatal Health’, Environmental Health Perspectives, 122(4), pp. 425–430. </a:t>
            </a:r>
            <a:r>
              <a:rPr lang="en-US" sz="2400" dirty="0" err="1"/>
              <a:t>doi</a:t>
            </a:r>
            <a:r>
              <a:rPr lang="en-US" sz="2400" dirty="0"/>
              <a:t>: 10.1289/ehp.1306837.</a:t>
            </a:r>
          </a:p>
          <a:p>
            <a:r>
              <a:rPr lang="en-US" sz="2400" dirty="0"/>
              <a:t>Gasana, J. et al. (2012) ‘Motor vehicle air pollution and asthma in children: A meta-analysis’, Environmental Research. Elsevier, 117, pp. 36–45. </a:t>
            </a:r>
            <a:r>
              <a:rPr lang="en-US" sz="2400" dirty="0" err="1"/>
              <a:t>doi</a:t>
            </a:r>
            <a:r>
              <a:rPr lang="en-US" sz="2400" dirty="0"/>
              <a:t>: 10.1016/j.envres.2012.05.001.</a:t>
            </a:r>
          </a:p>
          <a:p>
            <a:pPr marL="0" indent="0">
              <a:buNone/>
            </a:pPr>
            <a:endParaRPr lang="en-US" sz="16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sz="4000" dirty="0"/>
              <a:t>References </a:t>
            </a:r>
          </a:p>
        </p:txBody>
      </p:sp>
    </p:spTree>
    <p:extLst>
      <p:ext uri="{BB962C8B-B14F-4D97-AF65-F5344CB8AC3E}">
        <p14:creationId xmlns:p14="http://schemas.microsoft.com/office/powerpoint/2010/main" val="331978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6089" y="154724"/>
            <a:ext cx="11706578" cy="931207"/>
          </a:xfrm>
        </p:spPr>
        <p:txBody>
          <a:bodyPr>
            <a:noAutofit/>
          </a:bodyPr>
          <a:lstStyle/>
          <a:p>
            <a:r>
              <a:rPr lang="en-US" sz="4000" dirty="0"/>
              <a:t>Lecture #48: Policies to Mitigate Traffic-Related Emissions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1938992"/>
          </a:xfrm>
          <a:prstGeom prst="rect">
            <a:avLst/>
          </a:prstGeom>
          <a:noFill/>
        </p:spPr>
        <p:txBody>
          <a:bodyPr wrap="square" rtlCol="0">
            <a:spAutoFit/>
          </a:bodyPr>
          <a:lstStyle/>
          <a:p>
            <a:pPr algn="ctr"/>
            <a:r>
              <a:rPr lang="en-US" sz="2400" b="1" dirty="0"/>
              <a:t>Georges Bou-Saab</a:t>
            </a:r>
          </a:p>
          <a:p>
            <a:pPr algn="ctr"/>
            <a:r>
              <a:rPr lang="en-US" sz="2400" b="1" dirty="0"/>
              <a:t>Arcadis U.S., Inc.</a:t>
            </a:r>
          </a:p>
          <a:p>
            <a:pPr algn="ctr"/>
            <a:r>
              <a:rPr lang="en-US" sz="2400" b="1" dirty="0"/>
              <a:t>Email: </a:t>
            </a:r>
            <a:r>
              <a:rPr lang="en-US" sz="2400" b="1" dirty="0">
                <a:hlinkClick r:id="rId3"/>
              </a:rPr>
              <a:t>GeorgesBouSaab@arcadis.com</a:t>
            </a:r>
            <a:r>
              <a:rPr lang="en-US" sz="2400" b="1" dirty="0"/>
              <a:t>, Phone: 515-231-4525</a:t>
            </a:r>
          </a:p>
          <a:p>
            <a:pPr algn="ctr"/>
            <a:r>
              <a:rPr lang="en-US" sz="2400" b="1" dirty="0"/>
              <a:t>I declare that there is no conflict of interest while preparing the lecture</a:t>
            </a:r>
          </a:p>
          <a:p>
            <a:pPr algn="ctr"/>
            <a:r>
              <a:rPr lang="en-US" sz="2400" b="1" dirty="0"/>
              <a:t>Lecture Track(s): PPT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sz="2000" dirty="0"/>
              <a:t>Jerrett, M. et al. (2014) ‘Traffic-related air pollution and obesity formation in children: a longitudinal, multilevel analysis’, Environmental Health, 13(1), p. 49. </a:t>
            </a:r>
            <a:r>
              <a:rPr lang="en-US" sz="2000" dirty="0" err="1"/>
              <a:t>doi</a:t>
            </a:r>
            <a:r>
              <a:rPr lang="en-US" sz="2000" dirty="0"/>
              <a:t>: 10.1186/1476-069X-13-49.</a:t>
            </a:r>
          </a:p>
          <a:p>
            <a:r>
              <a:rPr lang="en-US" sz="2000" dirty="0"/>
              <a:t>Khreis, H. et al. (2017) ‘Exposure to traffic-related air pollution and risk of development of childhood asthma: A systematic review and meta-analysis’, Environment International. Elsevier Ltd, 100, pp. 1–31. </a:t>
            </a:r>
            <a:r>
              <a:rPr lang="en-US" sz="2000" dirty="0" err="1"/>
              <a:t>doi</a:t>
            </a:r>
            <a:r>
              <a:rPr lang="en-US" sz="2000" dirty="0"/>
              <a:t>: 10.1016/j.envint.2016.11.012.</a:t>
            </a:r>
          </a:p>
          <a:p>
            <a:r>
              <a:rPr lang="en-US" sz="2000" dirty="0"/>
              <a:t>Lafuente, R. et al. (2016) ‘Outdoor air pollution and sperm quality’, Fertility and Sterility, 106(4), pp. 880–896. </a:t>
            </a:r>
            <a:r>
              <a:rPr lang="en-US" sz="2000" dirty="0" err="1"/>
              <a:t>doi</a:t>
            </a:r>
            <a:r>
              <a:rPr lang="en-US" sz="2000" dirty="0"/>
              <a:t>: 10.1016/j.fertnstert.2016.08.022.</a:t>
            </a:r>
          </a:p>
          <a:p>
            <a:r>
              <a:rPr lang="en-US" sz="2000" dirty="0"/>
              <a:t>Lindgren, A. et al. (2009) ‘Traffic-related air pollution associated with prevalence of asthma and COPD/chronic bronchitis. A cross-sectional study in Southern Sweden’, International Journal of Health </a:t>
            </a:r>
            <a:r>
              <a:rPr lang="en-US" sz="2000" dirty="0" err="1"/>
              <a:t>Geographics</a:t>
            </a:r>
            <a:r>
              <a:rPr lang="en-US" sz="2000" dirty="0"/>
              <a:t>, 8(1), p. 2. </a:t>
            </a:r>
            <a:r>
              <a:rPr lang="en-US" sz="2000" dirty="0" err="1"/>
              <a:t>doi</a:t>
            </a:r>
            <a:r>
              <a:rPr lang="en-US" sz="2000" dirty="0"/>
              <a:t>: 10.1186/1476-072X-8-2.</a:t>
            </a:r>
          </a:p>
          <a:p>
            <a:r>
              <a:rPr lang="en-US" sz="2000" dirty="0"/>
              <a:t>Link, M. S. and Dockery, D. W. (2010) ‘Air pollution and the triggering of cardiac arrhythmias’, Current Opinion in Cardiology, 25(1), pp. 16–22. </a:t>
            </a:r>
            <a:r>
              <a:rPr lang="en-US" sz="2000" dirty="0" err="1"/>
              <a:t>doi</a:t>
            </a:r>
            <a:r>
              <a:rPr lang="en-US" sz="2000" dirty="0"/>
              <a:t>: 10.1097/HCO.0b013e32833358cd.</a:t>
            </a:r>
          </a:p>
          <a:p>
            <a:r>
              <a:rPr lang="en-US" sz="2000" dirty="0"/>
              <a:t>MacIntyre, E. A. et al. (2014) ‘Air Pollution and Respiratory Infections during Early Childhood: An Analysis of 10 European Birth Cohorts within the ESCAPE Project’, Environmental Health Perspectives, 122(1), pp. 107–113. </a:t>
            </a:r>
            <a:r>
              <a:rPr lang="en-US" sz="2000" dirty="0" err="1"/>
              <a:t>doi</a:t>
            </a:r>
            <a:r>
              <a:rPr lang="en-US" sz="2000" dirty="0"/>
              <a:t>: 10.1289/ehp.1306755.</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sz="4000" dirty="0"/>
              <a:t>References </a:t>
            </a:r>
          </a:p>
        </p:txBody>
      </p:sp>
    </p:spTree>
    <p:extLst>
      <p:ext uri="{BB962C8B-B14F-4D97-AF65-F5344CB8AC3E}">
        <p14:creationId xmlns:p14="http://schemas.microsoft.com/office/powerpoint/2010/main" val="98107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sz="2000" dirty="0"/>
              <a:t>Mustafić, H. et al. (2012) ‘Main Air Pollutants and Myocardial Infarction’, JAMA, 307(7), p. 713. </a:t>
            </a:r>
            <a:r>
              <a:rPr lang="en-US" sz="2000" dirty="0" err="1"/>
              <a:t>doi</a:t>
            </a:r>
            <a:r>
              <a:rPr lang="en-US" sz="2000" dirty="0"/>
              <a:t>: 10.1001/jama.2012.126.</a:t>
            </a:r>
          </a:p>
          <a:p>
            <a:r>
              <a:rPr lang="en-US" sz="2000" dirty="0"/>
              <a:t>Pedersen, M. et al. (2013) ‘Ambient air pollution and low birthweight: a European cohort study (ESCAPE)’, The Lancet Respiratory Medicine, 1(9), pp. 695–704. </a:t>
            </a:r>
            <a:r>
              <a:rPr lang="en-US" sz="2000" dirty="0" err="1"/>
              <a:t>doi</a:t>
            </a:r>
            <a:r>
              <a:rPr lang="en-US" sz="2000" dirty="0"/>
              <a:t>: 10.1016/S2213-2600(13)70192-9.</a:t>
            </a:r>
          </a:p>
          <a:p>
            <a:r>
              <a:rPr lang="en-US" sz="2000" dirty="0"/>
              <a:t>Pedersen, M. et al. (2014) ‘Ambient Air Pollution and Pregnancy-Induced Hypertensive Disorders’, Hypertension, 64(3), pp. 494–500. </a:t>
            </a:r>
            <a:r>
              <a:rPr lang="en-US" sz="2000" dirty="0" err="1"/>
              <a:t>doi</a:t>
            </a:r>
            <a:r>
              <a:rPr lang="en-US" sz="2000" dirty="0"/>
              <a:t>: 10.1161/HYPERTENSIONAHA.114.03545.</a:t>
            </a:r>
          </a:p>
          <a:p>
            <a:r>
              <a:rPr lang="en-US" sz="2000" dirty="0"/>
              <a:t>Power, M. C. et al. (2016) ‘Exposure to air pollution as a potential contributor to cognitive function, cognitive decline, brain imaging, and dementia: A systematic review of epidemiologic research’, </a:t>
            </a:r>
            <a:r>
              <a:rPr lang="en-US" sz="2000" dirty="0" err="1"/>
              <a:t>NeuroToxicology</a:t>
            </a:r>
            <a:r>
              <a:rPr lang="en-US" sz="2000" dirty="0"/>
              <a:t>. Elsevier B.V., 56, pp. 235–253. </a:t>
            </a:r>
            <a:r>
              <a:rPr lang="en-US" sz="2000" dirty="0" err="1"/>
              <a:t>doi</a:t>
            </a:r>
            <a:r>
              <a:rPr lang="en-US" sz="2000" dirty="0"/>
              <a:t>: 10.1016/j.neuro.2016.06.004.</a:t>
            </a:r>
          </a:p>
          <a:p>
            <a:r>
              <a:rPr lang="en-US" sz="2000" dirty="0"/>
              <a:t>Prada, D. et al. (2017) ‘Association of air particulate pollution with bone loss over time and bone fracture risk: analysis of data from two independent studies’, The Lancet Planetary Health. Elsevier B.V., 1(8), pp. e337–e347. </a:t>
            </a:r>
            <a:r>
              <a:rPr lang="en-US" sz="2000" dirty="0" err="1"/>
              <a:t>doi</a:t>
            </a:r>
            <a:r>
              <a:rPr lang="en-US" sz="2000" dirty="0"/>
              <a:t>: 10.1016/S2542-5196(17)30136-5.</a:t>
            </a:r>
          </a:p>
          <a:p>
            <a:r>
              <a:rPr lang="en-US" sz="2000" dirty="0" err="1"/>
              <a:t>Raaschou</a:t>
            </a:r>
            <a:r>
              <a:rPr lang="en-US" sz="2000" dirty="0"/>
              <a:t>-Nielsen, O. et al. (2013) ‘Air pollution and lung cancer incidence in 17 European cohorts: prospective analyses from the European Study of Cohorts for Air Pollution Effects (ESCAPE)’, The Lancet Oncology, 14(9), pp. 813–822. </a:t>
            </a:r>
            <a:r>
              <a:rPr lang="en-US" sz="2000" dirty="0" err="1"/>
              <a:t>doi</a:t>
            </a:r>
            <a:r>
              <a:rPr lang="en-US" sz="2000" dirty="0"/>
              <a:t>: 10.1016/S1470-2045(13)70279-1.</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sz="4000" dirty="0"/>
              <a:t>References </a:t>
            </a:r>
          </a:p>
        </p:txBody>
      </p:sp>
    </p:spTree>
    <p:extLst>
      <p:ext uri="{BB962C8B-B14F-4D97-AF65-F5344CB8AC3E}">
        <p14:creationId xmlns:p14="http://schemas.microsoft.com/office/powerpoint/2010/main" val="2324392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Autofit/>
          </a:bodyPr>
          <a:lstStyle/>
          <a:p>
            <a:r>
              <a:rPr lang="en-US" sz="2000" dirty="0"/>
              <a:t>Raz, R. et al. (2015) ‘Autism Spectrum Disorder and Particulate Matter Air Pollution before, during, and after Pregnancy: A Nested Case–Control Analysis within the Nurses’ Health Study II Cohort’, Environmental Health Perspectives, 123(3), pp. 264–270. </a:t>
            </a:r>
            <a:r>
              <a:rPr lang="en-US" sz="2000" dirty="0" err="1"/>
              <a:t>doi</a:t>
            </a:r>
            <a:r>
              <a:rPr lang="en-US" sz="2000" dirty="0"/>
              <a:t>: 10.1289/ehp.1408133.</a:t>
            </a:r>
          </a:p>
          <a:p>
            <a:r>
              <a:rPr lang="en-US" sz="2000" dirty="0"/>
              <a:t>Sapkota, A. et al. (2012) ‘Exposure to particulate matter and adverse birth outcomes: a comprehensive review and meta-analysis’, Air Quality, Atmosphere &amp; Health, 5(4), pp. 369–381. </a:t>
            </a:r>
            <a:r>
              <a:rPr lang="en-US" sz="2000" dirty="0" err="1"/>
              <a:t>doi</a:t>
            </a:r>
            <a:r>
              <a:rPr lang="en-US" sz="2000" dirty="0"/>
              <a:t>: 10.1007/s11869-010-0106-3.</a:t>
            </a:r>
          </a:p>
          <a:p>
            <a:r>
              <a:rPr lang="en-US" sz="2000" dirty="0"/>
              <a:t>Stafoggia, M. et al. (2014) ‘Long-Term Exposure to Ambient Air Pollution and Incidence of Cerebrovascular Events: Results from 11 European Cohorts within the ESCAPE Project’, Environmental Health Perspectives, 122(9), pp. 919–925. </a:t>
            </a:r>
            <a:r>
              <a:rPr lang="en-US" sz="2000" dirty="0" err="1"/>
              <a:t>doi</a:t>
            </a:r>
            <a:r>
              <a:rPr lang="en-US" sz="2000" dirty="0"/>
              <a:t>: 10.1289/ehp.1307301.</a:t>
            </a:r>
          </a:p>
          <a:p>
            <a:r>
              <a:rPr lang="en-US" sz="2000" dirty="0"/>
              <a:t>Vrijheid, M. et al. (2011) ‘Ambient Air Pollution and Risk of Congenital Anomalies: A Systematic Review and Meta-analysis’, Environmental Health Perspectives, 119(5), pp. 598–606. </a:t>
            </a:r>
            <a:r>
              <a:rPr lang="en-US" sz="2000" dirty="0" err="1"/>
              <a:t>doi</a:t>
            </a:r>
            <a:r>
              <a:rPr lang="en-US" sz="2000" dirty="0"/>
              <a:t>: 10.1289/ehp.1002946.</a:t>
            </a:r>
          </a:p>
          <a:p>
            <a:r>
              <a:rPr lang="en-US" sz="2000" dirty="0"/>
              <a:t>World Health Organization (2012) Health Effects of Black Carbon. Available at: </a:t>
            </a:r>
            <a:r>
              <a:rPr lang="en-US" sz="2000" dirty="0">
                <a:hlinkClick r:id="rId3"/>
              </a:rPr>
              <a:t>https://www.euro.who.int/__data/assets/pdf_file/0004/162535/e96541.pdf?ua=1</a:t>
            </a:r>
            <a:r>
              <a:rPr lang="en-US" sz="2000" dirty="0"/>
              <a:t>.</a:t>
            </a:r>
          </a:p>
          <a:p>
            <a:endParaRPr lang="en-US" sz="2000" dirty="0"/>
          </a:p>
          <a:p>
            <a:endParaRPr lang="en-US" sz="2000" dirty="0"/>
          </a:p>
          <a:p>
            <a:endParaRPr lang="en-US" sz="20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sz="4000" dirty="0"/>
              <a:t>References </a:t>
            </a:r>
          </a:p>
        </p:txBody>
      </p:sp>
    </p:spTree>
    <p:extLst>
      <p:ext uri="{BB962C8B-B14F-4D97-AF65-F5344CB8AC3E}">
        <p14:creationId xmlns:p14="http://schemas.microsoft.com/office/powerpoint/2010/main" val="855833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Autofit/>
          </a:bodyPr>
          <a:lstStyle/>
          <a:p>
            <a:r>
              <a:rPr lang="en-US" sz="2000" dirty="0"/>
              <a:t>Center for Climate and Energy Solutions (2008) Policies to Reduce Emissions from the Transportation Sector. Available at: </a:t>
            </a:r>
            <a:r>
              <a:rPr lang="en-US" sz="2000" dirty="0">
                <a:hlinkClick r:id="rId3"/>
              </a:rPr>
              <a:t>https://www.c2es.org/document/policies-to-reduce-emissions-from-the-transportation-sector/</a:t>
            </a:r>
            <a:endParaRPr lang="en-US" sz="2000" dirty="0"/>
          </a:p>
          <a:p>
            <a:r>
              <a:rPr lang="en-US" sz="2000" dirty="0"/>
              <a:t>Transportation Research Board (2011) </a:t>
            </a:r>
            <a:r>
              <a:rPr lang="en-US" sz="2000" b="0" dirty="0">
                <a:effectLst/>
              </a:rPr>
              <a:t>Policy Options for Reducing Energy Use and Greenhouse Gas Emissions from U.S. Transportation. Available at: </a:t>
            </a:r>
            <a:r>
              <a:rPr lang="en-US" sz="2000" b="0" dirty="0">
                <a:effectLst/>
                <a:hlinkClick r:id="rId4"/>
              </a:rPr>
              <a:t>https://www.nap.edu/catalog/13194/policy-options-for-reducing-energy-use-and-greenhouse-gas-emissions-from-us-transportation</a:t>
            </a:r>
            <a:endParaRPr lang="en-US" sz="2000" dirty="0"/>
          </a:p>
          <a:p>
            <a:r>
              <a:rPr lang="en-US" sz="2000" dirty="0"/>
              <a:t>U.S. Environmental Protection Agency (2021) Greenhouse Gas Emissions. Available at: </a:t>
            </a:r>
            <a:r>
              <a:rPr lang="en-US" sz="2000" dirty="0">
                <a:hlinkClick r:id="rId5"/>
              </a:rPr>
              <a:t>https://www.epa.gov/ghgemissions/global-greenhouse-gas-emissions-data#Sector</a:t>
            </a:r>
            <a:endParaRPr lang="en-US" sz="2000" dirty="0"/>
          </a:p>
          <a:p>
            <a:r>
              <a:rPr lang="en-US" sz="2000" dirty="0"/>
              <a:t>U.S. Environmental Protection Agency (2019) Green Vehicle Guide. Available at: </a:t>
            </a:r>
            <a:r>
              <a:rPr lang="en-US" sz="2000" dirty="0">
                <a:hlinkClick r:id="rId6"/>
              </a:rPr>
              <a:t>https://www.epa.gov/greenvehicles/routes-lower-greenhouse-gas-emissions-transportation-future</a:t>
            </a:r>
            <a:endParaRPr lang="en-US" sz="2000" dirty="0"/>
          </a:p>
          <a:p>
            <a:r>
              <a:rPr lang="en-US" sz="2000" dirty="0"/>
              <a:t>U.S. Environmental Protection Agency (2020) Green Vehicle Guide. Available at: </a:t>
            </a:r>
            <a:r>
              <a:rPr lang="en-US" sz="2000" dirty="0">
                <a:hlinkClick r:id="rId7"/>
              </a:rPr>
              <a:t>https://www.epa.gov/greenvehicles/fast-facts-transportation-greenhouse-gas-emissions</a:t>
            </a:r>
            <a:endParaRPr lang="en-US" sz="2000" dirty="0"/>
          </a:p>
          <a:p>
            <a:r>
              <a:rPr lang="en-US" sz="2000" dirty="0"/>
              <a:t>U.S. Environmental Protection Agency (2016) Mobile Source Pollution. Available at: </a:t>
            </a:r>
            <a:r>
              <a:rPr lang="en-US" sz="2000" dirty="0">
                <a:hlinkClick r:id="rId8"/>
              </a:rPr>
              <a:t>https://www.epa.gov/mobile-source-pollution/how-mobile-source-pollution-affects-your-health</a:t>
            </a:r>
            <a:endParaRPr lang="en-US" sz="2000" dirty="0"/>
          </a:p>
          <a:p>
            <a:pPr marL="0" indent="0">
              <a:buNone/>
            </a:pPr>
            <a:endParaRPr lang="en-US" sz="2000" dirty="0"/>
          </a:p>
          <a:p>
            <a:endParaRPr lang="en-US" sz="2000" dirty="0"/>
          </a:p>
          <a:p>
            <a:endParaRPr lang="en-US" sz="2000" dirty="0"/>
          </a:p>
          <a:p>
            <a:endParaRPr lang="en-US" sz="20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sz="4000" dirty="0"/>
              <a:t>References </a:t>
            </a:r>
          </a:p>
        </p:txBody>
      </p:sp>
    </p:spTree>
    <p:extLst>
      <p:ext uri="{BB962C8B-B14F-4D97-AF65-F5344CB8AC3E}">
        <p14:creationId xmlns:p14="http://schemas.microsoft.com/office/powerpoint/2010/main" val="2229277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Autofit/>
          </a:bodyPr>
          <a:lstStyle/>
          <a:p>
            <a:r>
              <a:rPr lang="en-US" sz="2000" dirty="0"/>
              <a:t>U.S. Environmental Protection Agency (2020) </a:t>
            </a:r>
            <a:r>
              <a:rPr lang="en-US" sz="2000" i="0" dirty="0">
                <a:effectLst/>
              </a:rPr>
              <a:t>Overview of Air Pollution from Transportation</a:t>
            </a:r>
            <a:r>
              <a:rPr lang="en-US" sz="2000" dirty="0"/>
              <a:t>. Available at: </a:t>
            </a:r>
            <a:r>
              <a:rPr lang="en-US" sz="2000" dirty="0">
                <a:hlinkClick r:id="rId3"/>
              </a:rPr>
              <a:t>https://www.epa.gov/transportation-air-pollution-and-climate-change/learn-about-air-pollution-transportation</a:t>
            </a:r>
            <a:endParaRPr lang="en-US" sz="2000" dirty="0"/>
          </a:p>
          <a:p>
            <a:r>
              <a:rPr lang="en-US" sz="2000" dirty="0"/>
              <a:t>U.S. Environmental Protection Agency (2021) </a:t>
            </a:r>
            <a:r>
              <a:rPr lang="en-US" sz="2000" i="0" dirty="0">
                <a:effectLst/>
              </a:rPr>
              <a:t>History of Reducing Air Pollution from Transportation in the United States</a:t>
            </a:r>
            <a:r>
              <a:rPr lang="en-US" sz="2000" dirty="0"/>
              <a:t>. Available at: </a:t>
            </a:r>
            <a:r>
              <a:rPr lang="en-US" sz="2000" dirty="0">
                <a:hlinkClick r:id="rId4"/>
              </a:rPr>
              <a:t>https://www.epa.gov/transportation-air-pollution-and-climate-change/accomplishments-and-success-air-pollution-transportation</a:t>
            </a:r>
            <a:endParaRPr lang="en-US" sz="2000" dirty="0"/>
          </a:p>
          <a:p>
            <a:r>
              <a:rPr lang="en-US" sz="2000" dirty="0"/>
              <a:t>U.S. Department of Transportation (2016) Transportation GHG Emissions and Trends. Available at: </a:t>
            </a:r>
            <a:r>
              <a:rPr lang="en-US" sz="2000" dirty="0">
                <a:hlinkClick r:id="rId5"/>
              </a:rPr>
              <a:t>https://www.transportation.gov/sustainability/climate/transportation-ghg-emissions-and-trends</a:t>
            </a:r>
            <a:endParaRPr lang="en-US" sz="2000" dirty="0"/>
          </a:p>
          <a:p>
            <a:r>
              <a:rPr lang="en-US" sz="2000" dirty="0"/>
              <a:t>Piscitello, A. et al. (2020) ‘Non-exhaust traffic emissions: Sources, characterization, and mitigation measures’, Science of the Total Environment, 766. </a:t>
            </a:r>
            <a:r>
              <a:rPr lang="en-US" sz="2000" dirty="0" err="1"/>
              <a:t>doi</a:t>
            </a:r>
            <a:r>
              <a:rPr lang="en-US" sz="2000" dirty="0"/>
              <a:t>: 10.1016/j.scitotenv.2020.144440.</a:t>
            </a:r>
          </a:p>
          <a:p>
            <a:r>
              <a:rPr lang="en-US" sz="2000" dirty="0"/>
              <a:t>Barnes, J. et al. (2019) ‘</a:t>
            </a:r>
            <a:r>
              <a:rPr lang="en-US" sz="2000" b="0" i="0" dirty="0">
                <a:effectLst/>
              </a:rPr>
              <a:t>Emissions vs exposure: Increasing injustice from road traffic-related air pollution in the United Kingdom</a:t>
            </a:r>
            <a:r>
              <a:rPr lang="en-US" sz="2000" dirty="0"/>
              <a:t>’, Transportation Research Part D: Transport and Environment, 73, pp. 56-66. </a:t>
            </a:r>
            <a:r>
              <a:rPr lang="en-US" sz="2000" dirty="0" err="1"/>
              <a:t>doi</a:t>
            </a:r>
            <a:r>
              <a:rPr lang="en-US" sz="2000" dirty="0"/>
              <a:t>: 10.1016/j.trd.2019.05.012.</a:t>
            </a:r>
          </a:p>
          <a:p>
            <a:r>
              <a:rPr lang="en-US" sz="2000" dirty="0"/>
              <a:t>Fang, D. et al. (2019) ‘</a:t>
            </a:r>
            <a:r>
              <a:rPr lang="en-US" sz="2000" b="0" i="0" dirty="0">
                <a:effectLst/>
              </a:rPr>
              <a:t>Clean air for some: Unintended spillover effects of regional air pollution policies’, Science Advances, 5(4), </a:t>
            </a:r>
            <a:r>
              <a:rPr lang="en-US" sz="2000" b="0" i="0" dirty="0" err="1">
                <a:effectLst/>
              </a:rPr>
              <a:t>doi</a:t>
            </a:r>
            <a:r>
              <a:rPr lang="en-US" sz="2000" b="0" i="0" dirty="0">
                <a:effectLst/>
              </a:rPr>
              <a:t>: 10.1126/sciadv.aav4707</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sz="4000" dirty="0"/>
              <a:t>References </a:t>
            </a:r>
          </a:p>
        </p:txBody>
      </p:sp>
    </p:spTree>
    <p:extLst>
      <p:ext uri="{BB962C8B-B14F-4D97-AF65-F5344CB8AC3E}">
        <p14:creationId xmlns:p14="http://schemas.microsoft.com/office/powerpoint/2010/main" val="1046824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Autofit/>
          </a:bodyPr>
          <a:lstStyle/>
          <a:p>
            <a:r>
              <a:rPr lang="en-US" sz="2000" dirty="0"/>
              <a:t>U.S. Environmental Protection Agency (2020) </a:t>
            </a:r>
            <a:r>
              <a:rPr lang="en-US" sz="2000" i="0" dirty="0">
                <a:effectLst/>
              </a:rPr>
              <a:t>Overview of Air Pollution from Transportation</a:t>
            </a:r>
            <a:r>
              <a:rPr lang="en-US" sz="2000" dirty="0"/>
              <a:t>. Available at: </a:t>
            </a:r>
            <a:r>
              <a:rPr lang="en-US" sz="2000" dirty="0">
                <a:hlinkClick r:id="rId3"/>
              </a:rPr>
              <a:t>https://www.epa.gov/transportation-air-pollution-and-climate-change/learn-about-air-pollution-transportation</a:t>
            </a:r>
            <a:endParaRPr lang="en-US" sz="2000" dirty="0"/>
          </a:p>
          <a:p>
            <a:r>
              <a:rPr lang="en-US" sz="2000" dirty="0"/>
              <a:t>Legislative Analyst’s Office (2018) Assessing California's Climate Policies—Transportation. Available at: </a:t>
            </a:r>
            <a:r>
              <a:rPr lang="en-US" sz="2000" dirty="0">
                <a:hlinkClick r:id="rId4"/>
              </a:rPr>
              <a:t>https://lao.ca.gov/Publications/Report/3912</a:t>
            </a:r>
            <a:endParaRPr lang="en-US" sz="2000" dirty="0"/>
          </a:p>
          <a:p>
            <a:r>
              <a:rPr lang="en-US" sz="2000" dirty="0"/>
              <a:t>Rodrigue, J.P. (2020), Transportation and the Environment, The Geography of Transport Systems. Available at: </a:t>
            </a:r>
            <a:r>
              <a:rPr lang="en-US" sz="2000" dirty="0">
                <a:hlinkClick r:id="rId5"/>
              </a:rPr>
              <a:t>https://transportgeography.org/contents/chapter4/transportation-and-environment/</a:t>
            </a:r>
            <a:endParaRPr lang="en-US" sz="2000" dirty="0"/>
          </a:p>
          <a:p>
            <a:r>
              <a:rPr lang="en-US" sz="2000" dirty="0" err="1"/>
              <a:t>Cavoski</a:t>
            </a:r>
            <a:r>
              <a:rPr lang="en-US" sz="2000" dirty="0"/>
              <a:t>, A. (2017) ‘</a:t>
            </a:r>
            <a:r>
              <a:rPr lang="en-US" sz="2000" i="0" dirty="0">
                <a:effectLst/>
              </a:rPr>
              <a:t>The unintended consequences of EU law and policy on air pollution’, Reciel, Special Issue: International and EU Law on Air Pollution, 26(3), pp. 255-265. </a:t>
            </a:r>
            <a:r>
              <a:rPr lang="en-US" sz="2000" i="0" dirty="0" err="1">
                <a:effectLst/>
              </a:rPr>
              <a:t>doi</a:t>
            </a:r>
            <a:r>
              <a:rPr lang="en-US" sz="2000" i="0" dirty="0">
                <a:effectLst/>
              </a:rPr>
              <a:t>: 10.1111/reel.12211</a:t>
            </a:r>
          </a:p>
          <a:p>
            <a:r>
              <a:rPr lang="en-US" sz="2000" dirty="0"/>
              <a:t>Gallo, M. and Marinelli, M. (2020) ‘Sustainable Mobility: A Review of Possible Actions and Policies’, Sustainability, 12(7499). </a:t>
            </a:r>
            <a:r>
              <a:rPr lang="en-US" sz="2000" dirty="0" err="1"/>
              <a:t>doi</a:t>
            </a:r>
            <a:r>
              <a:rPr lang="en-US" sz="2000" dirty="0"/>
              <a:t>: 10.3390/su12187499 </a:t>
            </a:r>
          </a:p>
          <a:p>
            <a:r>
              <a:rPr lang="en-US" sz="2000" dirty="0"/>
              <a:t>Litman, Todd (2017). Smart Transportation Emission Reduction Strategies, Victoria Transport Policy Institute. Available at: </a:t>
            </a:r>
            <a:r>
              <a:rPr lang="en-US" sz="2000" b="0" i="0" u="none" strike="noStrike" dirty="0">
                <a:solidFill>
                  <a:srgbClr val="1A0DAB"/>
                </a:solidFill>
                <a:effectLst/>
                <a:hlinkClick r:id="rId6"/>
              </a:rPr>
              <a:t>https://www.vtpi.org/ster.pdf</a:t>
            </a:r>
            <a:endParaRPr lang="en-US" sz="2000" b="0" i="0" u="none" strike="noStrike" dirty="0">
              <a:solidFill>
                <a:srgbClr val="1A0DAB"/>
              </a:solidFill>
              <a:effectLst/>
            </a:endParaRPr>
          </a:p>
          <a:p>
            <a:endParaRPr lang="en-US" sz="2000" dirty="0"/>
          </a:p>
          <a:p>
            <a:endParaRPr lang="en-US" sz="2000" dirty="0"/>
          </a:p>
          <a:p>
            <a:endParaRPr lang="en-US" sz="2000" i="0" dirty="0">
              <a:effectLst/>
            </a:endParaRP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sz="4000" dirty="0"/>
              <a:t>References </a:t>
            </a:r>
          </a:p>
        </p:txBody>
      </p:sp>
    </p:spTree>
    <p:extLst>
      <p:ext uri="{BB962C8B-B14F-4D97-AF65-F5344CB8AC3E}">
        <p14:creationId xmlns:p14="http://schemas.microsoft.com/office/powerpoint/2010/main" val="1786463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pPr marL="0" indent="0">
              <a:buNone/>
            </a:pPr>
            <a:r>
              <a:rPr lang="en-US" dirty="0"/>
              <a:t>These lecture slides were created with support from the Texas A&amp;M Transportation Institute’s Center for Advancing Research in Transportation Emissions, Energy, and Health, a U.S. Department of Transportation’s University Transportation Center, College Station, TX. The grant number is 69A3551747128. More information about the Center for Advancing Research in Transportation Emissions, Energy, and Health is available at: https://www.carteeh.org/.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sz="4000" dirty="0"/>
              <a:t>Acknowledgements</a:t>
            </a:r>
          </a:p>
        </p:txBody>
      </p:sp>
    </p:spTree>
    <p:extLst>
      <p:ext uri="{BB962C8B-B14F-4D97-AF65-F5344CB8AC3E}">
        <p14:creationId xmlns:p14="http://schemas.microsoft.com/office/powerpoint/2010/main" val="324122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428812"/>
            <a:ext cx="10515600" cy="4771129"/>
          </a:xfrm>
        </p:spPr>
        <p:txBody>
          <a:bodyPr/>
          <a:lstStyle/>
          <a:p>
            <a:r>
              <a:rPr lang="en-US" b="0" i="0" dirty="0">
                <a:solidFill>
                  <a:srgbClr val="212121"/>
                </a:solidFill>
                <a:effectLst/>
              </a:rPr>
              <a:t>​GHG emissions from transportation is the largest contributor of U.S. GHG emissions. </a:t>
            </a: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sz="4000" dirty="0"/>
              <a:t>Introduction: GHG Emissions by Sector</a:t>
            </a:r>
          </a:p>
        </p:txBody>
      </p:sp>
      <p:graphicFrame>
        <p:nvGraphicFramePr>
          <p:cNvPr id="4" name="Chart 3">
            <a:extLst>
              <a:ext uri="{FF2B5EF4-FFF2-40B4-BE49-F238E27FC236}">
                <a16:creationId xmlns:a16="http://schemas.microsoft.com/office/drawing/2014/main" id="{102C6EF7-8F63-4520-BD09-0101E9C26AB9}"/>
              </a:ext>
            </a:extLst>
          </p:cNvPr>
          <p:cNvGraphicFramePr/>
          <p:nvPr>
            <p:extLst>
              <p:ext uri="{D42A27DB-BD31-4B8C-83A1-F6EECF244321}">
                <p14:modId xmlns:p14="http://schemas.microsoft.com/office/powerpoint/2010/main" val="1068134480"/>
              </p:ext>
            </p:extLst>
          </p:nvPr>
        </p:nvGraphicFramePr>
        <p:xfrm>
          <a:off x="397559" y="2825518"/>
          <a:ext cx="5910475" cy="44896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DFEA1E9-621F-423D-8509-0A4204140145}"/>
              </a:ext>
            </a:extLst>
          </p:cNvPr>
          <p:cNvGraphicFramePr/>
          <p:nvPr>
            <p:extLst>
              <p:ext uri="{D42A27DB-BD31-4B8C-83A1-F6EECF244321}">
                <p14:modId xmlns:p14="http://schemas.microsoft.com/office/powerpoint/2010/main" val="3275189889"/>
              </p:ext>
            </p:extLst>
          </p:nvPr>
        </p:nvGraphicFramePr>
        <p:xfrm>
          <a:off x="6037786" y="2803049"/>
          <a:ext cx="562107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428812"/>
            <a:ext cx="10515600" cy="4771129"/>
          </a:xfrm>
        </p:spPr>
        <p:txBody>
          <a:bodyPr/>
          <a:lstStyle/>
          <a:p>
            <a:r>
              <a:rPr lang="en-US" dirty="0">
                <a:solidFill>
                  <a:srgbClr val="212121"/>
                </a:solidFill>
              </a:rPr>
              <a:t>Severe health problems are associated with air pollution exposure related to roadway traffic.</a:t>
            </a:r>
          </a:p>
          <a:p>
            <a:pPr marL="0" indent="0">
              <a:buNone/>
            </a:pPr>
            <a:endParaRPr lang="en-US" dirty="0">
              <a:solidFill>
                <a:srgbClr val="212121"/>
              </a:solidFill>
            </a:endParaRPr>
          </a:p>
          <a:p>
            <a:pPr marL="0" indent="0">
              <a:buNone/>
            </a:pPr>
            <a:endParaRPr lang="en-US" dirty="0">
              <a:solidFill>
                <a:srgbClr val="212121"/>
              </a:solidFill>
            </a:endParaRPr>
          </a:p>
          <a:p>
            <a:r>
              <a:rPr lang="en-US" b="0" i="0" dirty="0">
                <a:solidFill>
                  <a:srgbClr val="212121"/>
                </a:solidFill>
                <a:effectLst/>
              </a:rPr>
              <a:t>There are three routes to reducing GHGs from transportation:</a:t>
            </a:r>
            <a:endParaRPr lang="en-US" dirty="0">
              <a:solidFill>
                <a:srgbClr val="212121"/>
              </a:solidFill>
            </a:endParaRPr>
          </a:p>
          <a:p>
            <a:pPr marL="0" indent="0">
              <a:buNone/>
            </a:pPr>
            <a:endParaRPr lang="en-US" b="0" i="0" dirty="0">
              <a:solidFill>
                <a:srgbClr val="212121"/>
              </a:solidFill>
              <a:effectLst/>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sz="4000" dirty="0"/>
              <a:t>Introduction: Health and Emissions Reduction</a:t>
            </a:r>
          </a:p>
        </p:txBody>
      </p:sp>
      <p:pic>
        <p:nvPicPr>
          <p:cNvPr id="1026" name="Picture 2" descr="Bicycle Cycling jersey Cyclo-cross Sport, cyclist icon, blue, text png |  PNGEgg">
            <a:extLst>
              <a:ext uri="{FF2B5EF4-FFF2-40B4-BE49-F238E27FC236}">
                <a16:creationId xmlns:a16="http://schemas.microsoft.com/office/drawing/2014/main" id="{8B3F8EF8-D688-45D7-BB41-3AC9983D8E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38" r="22792"/>
          <a:stretch/>
        </p:blipFill>
        <p:spPr bwMode="auto">
          <a:xfrm>
            <a:off x="2146852" y="4161182"/>
            <a:ext cx="1763002" cy="1794841"/>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28" name="Picture 4" descr="Green,Motor vehicle,Yellow,Line,Circle,Font,Logo,Vehicle,Illustration,Electric  vehicle,Clip art,Icon,Graphics,Electric car #255224 - Free Icon Library">
            <a:extLst>
              <a:ext uri="{FF2B5EF4-FFF2-40B4-BE49-F238E27FC236}">
                <a16:creationId xmlns:a16="http://schemas.microsoft.com/office/drawing/2014/main" id="{5E27950F-6D57-4C42-98A8-FD1149D642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497" t="4158" r="24499" b="2903"/>
          <a:stretch/>
        </p:blipFill>
        <p:spPr bwMode="auto">
          <a:xfrm>
            <a:off x="5074925" y="4055165"/>
            <a:ext cx="1877697" cy="190085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30" name="Picture 6" descr="Home - True Zero">
            <a:extLst>
              <a:ext uri="{FF2B5EF4-FFF2-40B4-BE49-F238E27FC236}">
                <a16:creationId xmlns:a16="http://schemas.microsoft.com/office/drawing/2014/main" id="{95EF1747-4427-48FE-AB3E-B3C5168D79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1972" y="4022847"/>
            <a:ext cx="1933176" cy="19331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552B70-18A9-417E-8E10-A52188360443}"/>
              </a:ext>
            </a:extLst>
          </p:cNvPr>
          <p:cNvSpPr txBox="1"/>
          <p:nvPr/>
        </p:nvSpPr>
        <p:spPr>
          <a:xfrm>
            <a:off x="1842052" y="6095032"/>
            <a:ext cx="2199861" cy="523220"/>
          </a:xfrm>
          <a:prstGeom prst="rect">
            <a:avLst/>
          </a:prstGeom>
          <a:noFill/>
        </p:spPr>
        <p:txBody>
          <a:bodyPr wrap="square" rtlCol="0">
            <a:spAutoFit/>
          </a:bodyPr>
          <a:lstStyle/>
          <a:p>
            <a:pPr algn="ctr"/>
            <a:r>
              <a:rPr lang="en-US" sz="2800" b="1" dirty="0"/>
              <a:t>Activity</a:t>
            </a:r>
          </a:p>
        </p:txBody>
      </p:sp>
      <p:sp>
        <p:nvSpPr>
          <p:cNvPr id="8" name="TextBox 7">
            <a:extLst>
              <a:ext uri="{FF2B5EF4-FFF2-40B4-BE49-F238E27FC236}">
                <a16:creationId xmlns:a16="http://schemas.microsoft.com/office/drawing/2014/main" id="{30E5D96C-7005-4859-BE79-2CA5D0A995E7}"/>
              </a:ext>
            </a:extLst>
          </p:cNvPr>
          <p:cNvSpPr txBox="1"/>
          <p:nvPr/>
        </p:nvSpPr>
        <p:spPr>
          <a:xfrm>
            <a:off x="7978629" y="6095032"/>
            <a:ext cx="2199861" cy="523220"/>
          </a:xfrm>
          <a:prstGeom prst="rect">
            <a:avLst/>
          </a:prstGeom>
          <a:noFill/>
        </p:spPr>
        <p:txBody>
          <a:bodyPr wrap="square" rtlCol="0">
            <a:spAutoFit/>
          </a:bodyPr>
          <a:lstStyle/>
          <a:p>
            <a:pPr algn="ctr"/>
            <a:r>
              <a:rPr lang="en-US" sz="2800" b="1" dirty="0"/>
              <a:t>Fuels</a:t>
            </a:r>
          </a:p>
        </p:txBody>
      </p:sp>
      <p:sp>
        <p:nvSpPr>
          <p:cNvPr id="9" name="TextBox 8">
            <a:extLst>
              <a:ext uri="{FF2B5EF4-FFF2-40B4-BE49-F238E27FC236}">
                <a16:creationId xmlns:a16="http://schemas.microsoft.com/office/drawing/2014/main" id="{7518409B-F1D3-48ED-AC18-07D5C54C7241}"/>
              </a:ext>
            </a:extLst>
          </p:cNvPr>
          <p:cNvSpPr txBox="1"/>
          <p:nvPr/>
        </p:nvSpPr>
        <p:spPr>
          <a:xfrm>
            <a:off x="4913842" y="6095032"/>
            <a:ext cx="2199861" cy="523220"/>
          </a:xfrm>
          <a:prstGeom prst="rect">
            <a:avLst/>
          </a:prstGeom>
          <a:noFill/>
        </p:spPr>
        <p:txBody>
          <a:bodyPr wrap="square" rtlCol="0">
            <a:spAutoFit/>
          </a:bodyPr>
          <a:lstStyle/>
          <a:p>
            <a:pPr algn="ctr"/>
            <a:r>
              <a:rPr lang="en-US" sz="2800" b="1" dirty="0"/>
              <a:t>Technology</a:t>
            </a:r>
          </a:p>
        </p:txBody>
      </p:sp>
    </p:spTree>
    <p:extLst>
      <p:ext uri="{BB962C8B-B14F-4D97-AF65-F5344CB8AC3E}">
        <p14:creationId xmlns:p14="http://schemas.microsoft.com/office/powerpoint/2010/main" val="828527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0B3623-3910-4D52-86D9-5E28D0BF3E9E}"/>
              </a:ext>
            </a:extLst>
          </p:cNvPr>
          <p:cNvSpPr>
            <a:spLocks noGrp="1"/>
          </p:cNvSpPr>
          <p:nvPr>
            <p:ph type="title"/>
          </p:nvPr>
        </p:nvSpPr>
        <p:spPr/>
        <p:txBody>
          <a:bodyPr>
            <a:normAutofit/>
          </a:bodyPr>
          <a:lstStyle/>
          <a:p>
            <a:r>
              <a:rPr lang="en-US" sz="4000" dirty="0"/>
              <a:t>Traffic Emission Sources</a:t>
            </a:r>
          </a:p>
        </p:txBody>
      </p:sp>
      <p:sp>
        <p:nvSpPr>
          <p:cNvPr id="8" name="Content Placeholder 1">
            <a:extLst>
              <a:ext uri="{FF2B5EF4-FFF2-40B4-BE49-F238E27FC236}">
                <a16:creationId xmlns:a16="http://schemas.microsoft.com/office/drawing/2014/main" id="{CAFAD557-AB52-48F1-A031-88C17E2AB14D}"/>
              </a:ext>
            </a:extLst>
          </p:cNvPr>
          <p:cNvSpPr>
            <a:spLocks noGrp="1"/>
          </p:cNvSpPr>
          <p:nvPr>
            <p:ph idx="1"/>
          </p:nvPr>
        </p:nvSpPr>
        <p:spPr>
          <a:xfrm>
            <a:off x="816935" y="1585220"/>
            <a:ext cx="10515600" cy="4771129"/>
          </a:xfrm>
        </p:spPr>
        <p:txBody>
          <a:bodyPr/>
          <a:lstStyle/>
          <a:p>
            <a:r>
              <a:rPr lang="en-US" dirty="0"/>
              <a:t>On-Road </a:t>
            </a:r>
          </a:p>
          <a:p>
            <a:pPr marL="0" indent="0">
              <a:buNone/>
            </a:pPr>
            <a:endParaRPr lang="en-US" dirty="0"/>
          </a:p>
          <a:p>
            <a:pPr marL="0" indent="0">
              <a:buNone/>
            </a:pPr>
            <a:endParaRPr lang="en-US" dirty="0"/>
          </a:p>
          <a:p>
            <a:endParaRPr lang="en-US" dirty="0"/>
          </a:p>
          <a:p>
            <a:endParaRPr lang="en-US" dirty="0"/>
          </a:p>
          <a:p>
            <a:r>
              <a:rPr lang="en-US" dirty="0"/>
              <a:t>Non-Road</a:t>
            </a:r>
          </a:p>
          <a:p>
            <a:endParaRPr lang="en-US" dirty="0"/>
          </a:p>
          <a:p>
            <a:endParaRPr lang="en-US" dirty="0"/>
          </a:p>
        </p:txBody>
      </p:sp>
      <p:pic>
        <p:nvPicPr>
          <p:cNvPr id="2050" name="Picture 2" descr="Car Icon Blue - Warren Street Tube Station, HD Png Download - kindpng">
            <a:extLst>
              <a:ext uri="{FF2B5EF4-FFF2-40B4-BE49-F238E27FC236}">
                <a16:creationId xmlns:a16="http://schemas.microsoft.com/office/drawing/2014/main" id="{7CEE2FB7-D924-45D0-A25A-89A038145A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74" t="6786" r="16350" b="5833"/>
          <a:stretch/>
        </p:blipFill>
        <p:spPr bwMode="auto">
          <a:xfrm>
            <a:off x="1444487" y="2266123"/>
            <a:ext cx="1411549" cy="140473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052" name="Picture 4" descr="Shipping Circle Icon PNG Transparent Background, Free Download #14276 -  FreeIconsPNG">
            <a:extLst>
              <a:ext uri="{FF2B5EF4-FFF2-40B4-BE49-F238E27FC236}">
                <a16:creationId xmlns:a16="http://schemas.microsoft.com/office/drawing/2014/main" id="{E54705DF-518B-468F-9E99-06E76E49EE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2859" y="2259304"/>
            <a:ext cx="1411549" cy="14115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otorcycle and purple circle shape icon Royalty Free Vector">
            <a:extLst>
              <a:ext uri="{FF2B5EF4-FFF2-40B4-BE49-F238E27FC236}">
                <a16:creationId xmlns:a16="http://schemas.microsoft.com/office/drawing/2014/main" id="{518E756F-AC31-4B6B-8C2E-7D22525266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783" t="18744" r="20782" b="26726"/>
          <a:stretch/>
        </p:blipFill>
        <p:spPr bwMode="auto">
          <a:xfrm>
            <a:off x="5241231" y="2248249"/>
            <a:ext cx="1411549" cy="1422604"/>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058" name="Picture 10" descr="Clip Art Icon: Social Media Icons, PNG, 1517x1506px, Social Media, Airplane,  Icon Social Media Icons, Linkedin,">
            <a:extLst>
              <a:ext uri="{FF2B5EF4-FFF2-40B4-BE49-F238E27FC236}">
                <a16:creationId xmlns:a16="http://schemas.microsoft.com/office/drawing/2014/main" id="{8D63F736-4199-44A2-9A9B-1CBD3CC935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901" y="4951619"/>
            <a:ext cx="1415135" cy="140473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060" name="Picture 12" descr="Bulldozer, excavator, heavy machinery icon - Download on Iconfinder">
            <a:extLst>
              <a:ext uri="{FF2B5EF4-FFF2-40B4-BE49-F238E27FC236}">
                <a16:creationId xmlns:a16="http://schemas.microsoft.com/office/drawing/2014/main" id="{6C5FA950-DDEB-44E3-863A-D39B08EEC7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2859" y="4944800"/>
            <a:ext cx="1411549" cy="141154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12+ Cruise Ship Icons | Boat icon, Ship silhouette, Cruise ship">
            <a:extLst>
              <a:ext uri="{FF2B5EF4-FFF2-40B4-BE49-F238E27FC236}">
                <a16:creationId xmlns:a16="http://schemas.microsoft.com/office/drawing/2014/main" id="{0A11D8B4-2B23-43FC-BEF6-B1DD5964EC3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503" t="10313" r="10503" b="10439"/>
          <a:stretch/>
        </p:blipFill>
        <p:spPr bwMode="auto">
          <a:xfrm>
            <a:off x="5241231" y="4940247"/>
            <a:ext cx="1411549" cy="1416102"/>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064" name="Picture 16" descr="Monochrome round train icon Royalty Free Vector Image">
            <a:extLst>
              <a:ext uri="{FF2B5EF4-FFF2-40B4-BE49-F238E27FC236}">
                <a16:creationId xmlns:a16="http://schemas.microsoft.com/office/drawing/2014/main" id="{E1D7D790-19FA-40E9-9BD7-824FF2DC182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2018" t="11783" r="12226" b="18648"/>
          <a:stretch/>
        </p:blipFill>
        <p:spPr bwMode="auto">
          <a:xfrm>
            <a:off x="7139603" y="4940247"/>
            <a:ext cx="1416333" cy="140473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066" name="Picture 18" descr="Lawn Mower Flat Round Icon - IconBunny">
            <a:extLst>
              <a:ext uri="{FF2B5EF4-FFF2-40B4-BE49-F238E27FC236}">
                <a16:creationId xmlns:a16="http://schemas.microsoft.com/office/drawing/2014/main" id="{9EBB5868-91B3-4542-A7F5-1C5CF86D0C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42759" y="4951619"/>
            <a:ext cx="1416102" cy="1416102"/>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34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6CC347-EEB5-4AED-96B7-67672C22B42E}"/>
              </a:ext>
            </a:extLst>
          </p:cNvPr>
          <p:cNvSpPr>
            <a:spLocks noGrp="1"/>
          </p:cNvSpPr>
          <p:nvPr>
            <p:ph idx="1"/>
          </p:nvPr>
        </p:nvSpPr>
        <p:spPr/>
        <p:txBody>
          <a:bodyPr/>
          <a:lstStyle/>
          <a:p>
            <a:r>
              <a:rPr lang="en-US" dirty="0"/>
              <a:t>Exhaust (direct)</a:t>
            </a:r>
          </a:p>
          <a:p>
            <a:endParaRPr lang="en-US" dirty="0"/>
          </a:p>
          <a:p>
            <a:r>
              <a:rPr lang="en-US" dirty="0"/>
              <a:t>Non-exhaust (indirect)</a:t>
            </a:r>
          </a:p>
        </p:txBody>
      </p:sp>
      <p:sp>
        <p:nvSpPr>
          <p:cNvPr id="3" name="Title 2">
            <a:extLst>
              <a:ext uri="{FF2B5EF4-FFF2-40B4-BE49-F238E27FC236}">
                <a16:creationId xmlns:a16="http://schemas.microsoft.com/office/drawing/2014/main" id="{E50B3623-3910-4D52-86D9-5E28D0BF3E9E}"/>
              </a:ext>
            </a:extLst>
          </p:cNvPr>
          <p:cNvSpPr>
            <a:spLocks noGrp="1"/>
          </p:cNvSpPr>
          <p:nvPr>
            <p:ph type="title"/>
          </p:nvPr>
        </p:nvSpPr>
        <p:spPr/>
        <p:txBody>
          <a:bodyPr>
            <a:normAutofit/>
          </a:bodyPr>
          <a:lstStyle/>
          <a:p>
            <a:r>
              <a:rPr lang="en-US" sz="4000" dirty="0"/>
              <a:t>Traffic Emissions Classification</a:t>
            </a:r>
          </a:p>
        </p:txBody>
      </p:sp>
      <p:pic>
        <p:nvPicPr>
          <p:cNvPr id="7" name="Picture 6">
            <a:extLst>
              <a:ext uri="{FF2B5EF4-FFF2-40B4-BE49-F238E27FC236}">
                <a16:creationId xmlns:a16="http://schemas.microsoft.com/office/drawing/2014/main" id="{F6CABCCD-5F2B-4B38-A6E9-ED13A50480DC}"/>
              </a:ext>
            </a:extLst>
          </p:cNvPr>
          <p:cNvPicPr>
            <a:picLocks noChangeAspect="1"/>
          </p:cNvPicPr>
          <p:nvPr/>
        </p:nvPicPr>
        <p:blipFill rotWithShape="1">
          <a:blip r:embed="rId3"/>
          <a:srcRect l="42144" t="42685" r="28151" b="37750"/>
          <a:stretch/>
        </p:blipFill>
        <p:spPr>
          <a:xfrm>
            <a:off x="3039987" y="3392556"/>
            <a:ext cx="7686260" cy="2847632"/>
          </a:xfrm>
          <a:prstGeom prst="rect">
            <a:avLst/>
          </a:prstGeom>
          <a:ln w="28575">
            <a:solidFill>
              <a:schemeClr val="tx1"/>
            </a:solidFill>
          </a:ln>
        </p:spPr>
      </p:pic>
      <p:sp>
        <p:nvSpPr>
          <p:cNvPr id="9" name="TextBox 8">
            <a:extLst>
              <a:ext uri="{FF2B5EF4-FFF2-40B4-BE49-F238E27FC236}">
                <a16:creationId xmlns:a16="http://schemas.microsoft.com/office/drawing/2014/main" id="{CB5F4406-6389-44D3-AD4B-6291604DA893}"/>
              </a:ext>
            </a:extLst>
          </p:cNvPr>
          <p:cNvSpPr txBox="1"/>
          <p:nvPr/>
        </p:nvSpPr>
        <p:spPr>
          <a:xfrm>
            <a:off x="5516322" y="6343959"/>
            <a:ext cx="3126659" cy="369332"/>
          </a:xfrm>
          <a:prstGeom prst="rect">
            <a:avLst/>
          </a:prstGeom>
          <a:noFill/>
        </p:spPr>
        <p:txBody>
          <a:bodyPr wrap="square" rtlCol="0">
            <a:spAutoFit/>
          </a:bodyPr>
          <a:lstStyle/>
          <a:p>
            <a:r>
              <a:rPr lang="en-US" dirty="0"/>
              <a:t>Source: Piscietello et al., 2020</a:t>
            </a:r>
          </a:p>
        </p:txBody>
      </p:sp>
    </p:spTree>
    <p:extLst>
      <p:ext uri="{BB962C8B-B14F-4D97-AF65-F5344CB8AC3E}">
        <p14:creationId xmlns:p14="http://schemas.microsoft.com/office/powerpoint/2010/main" val="2894755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1421" y="1360170"/>
            <a:ext cx="9901990" cy="5286663"/>
          </a:xfrm>
        </p:spPr>
        <p:txBody>
          <a:bodyPr>
            <a:normAutofit/>
          </a:bodyPr>
          <a:lstStyle/>
          <a:p>
            <a:pPr>
              <a:buClr>
                <a:srgbClr val="425B2A"/>
              </a:buClr>
            </a:pPr>
            <a:r>
              <a:rPr lang="en-US" dirty="0"/>
              <a:t>Policy options to reduce traffic related emissions:</a:t>
            </a:r>
          </a:p>
          <a:p>
            <a:pPr lvl="1">
              <a:lnSpc>
                <a:spcPct val="150000"/>
              </a:lnSpc>
              <a:buClr>
                <a:srgbClr val="425B2A"/>
              </a:buClr>
            </a:pPr>
            <a:r>
              <a:rPr lang="en-US" sz="2800" dirty="0"/>
              <a:t>Transportation fuel taxes</a:t>
            </a:r>
          </a:p>
          <a:p>
            <a:pPr lvl="1">
              <a:lnSpc>
                <a:spcPct val="150000"/>
              </a:lnSpc>
              <a:buClr>
                <a:srgbClr val="425B2A"/>
              </a:buClr>
            </a:pPr>
            <a:r>
              <a:rPr lang="en-US" sz="2800" dirty="0"/>
              <a:t>Vehicle efficiency standards</a:t>
            </a:r>
          </a:p>
          <a:p>
            <a:pPr lvl="1">
              <a:lnSpc>
                <a:spcPct val="150000"/>
              </a:lnSpc>
              <a:buClr>
                <a:srgbClr val="425B2A"/>
              </a:buClr>
            </a:pPr>
            <a:r>
              <a:rPr lang="en-US" sz="2800" dirty="0"/>
              <a:t>Low carbon standards for transportation fuels </a:t>
            </a:r>
          </a:p>
          <a:p>
            <a:pPr lvl="1">
              <a:lnSpc>
                <a:spcPct val="150000"/>
              </a:lnSpc>
              <a:buClr>
                <a:srgbClr val="425B2A"/>
              </a:buClr>
            </a:pPr>
            <a:r>
              <a:rPr lang="en-US" sz="2800" dirty="0"/>
              <a:t>Renewable fuels standards </a:t>
            </a:r>
          </a:p>
          <a:p>
            <a:pPr lvl="1">
              <a:lnSpc>
                <a:spcPct val="150000"/>
              </a:lnSpc>
              <a:buClr>
                <a:srgbClr val="425B2A"/>
              </a:buClr>
            </a:pPr>
            <a:r>
              <a:rPr lang="en-US" sz="2800" dirty="0"/>
              <a:t>Land use controls and travel demand management measures</a:t>
            </a:r>
          </a:p>
          <a:p>
            <a:pPr lvl="1">
              <a:lnSpc>
                <a:spcPct val="150000"/>
              </a:lnSpc>
              <a:buClr>
                <a:srgbClr val="425B2A"/>
              </a:buClr>
            </a:pPr>
            <a:r>
              <a:rPr lang="en-US" sz="2800" dirty="0"/>
              <a:t>Public investments in transportation infrastructure</a:t>
            </a:r>
          </a:p>
          <a:p>
            <a:pPr lvl="1">
              <a:buClr>
                <a:srgbClr val="425B2A"/>
              </a:buClr>
            </a:pPr>
            <a:endParaRPr lang="en-US" sz="2800" dirty="0"/>
          </a:p>
        </p:txBody>
      </p:sp>
      <p:sp>
        <p:nvSpPr>
          <p:cNvPr id="3" name="Title 2"/>
          <p:cNvSpPr>
            <a:spLocks noGrp="1"/>
          </p:cNvSpPr>
          <p:nvPr>
            <p:ph type="title"/>
          </p:nvPr>
        </p:nvSpPr>
        <p:spPr>
          <a:xfrm>
            <a:off x="838200" y="211167"/>
            <a:ext cx="11353800" cy="931207"/>
          </a:xfrm>
        </p:spPr>
        <p:txBody>
          <a:bodyPr>
            <a:normAutofit/>
          </a:bodyPr>
          <a:lstStyle/>
          <a:p>
            <a:pPr lvl="0"/>
            <a:r>
              <a:rPr lang="en-US" sz="4000" dirty="0"/>
              <a:t>Range of Policies</a:t>
            </a:r>
          </a:p>
        </p:txBody>
      </p:sp>
    </p:spTree>
    <p:extLst>
      <p:ext uri="{BB962C8B-B14F-4D97-AF65-F5344CB8AC3E}">
        <p14:creationId xmlns:p14="http://schemas.microsoft.com/office/powerpoint/2010/main" val="44852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a:bodyPr>
          <a:lstStyle/>
          <a:p>
            <a:pPr>
              <a:buClr>
                <a:srgbClr val="425B2A"/>
              </a:buClr>
            </a:pPr>
            <a:r>
              <a:rPr lang="en-US" dirty="0"/>
              <a:t>Fuel tax is already implemented, hence higher taxes can be administered.</a:t>
            </a:r>
          </a:p>
          <a:p>
            <a:pPr>
              <a:buClr>
                <a:srgbClr val="425B2A"/>
              </a:buClr>
            </a:pPr>
            <a:endParaRPr lang="en-US" dirty="0"/>
          </a:p>
          <a:p>
            <a:pPr>
              <a:buClr>
                <a:srgbClr val="425B2A"/>
              </a:buClr>
            </a:pPr>
            <a:endParaRPr lang="en-US" dirty="0"/>
          </a:p>
          <a:p>
            <a:pPr>
              <a:buClr>
                <a:srgbClr val="425B2A"/>
              </a:buClr>
            </a:pPr>
            <a:r>
              <a:rPr lang="en-US" dirty="0"/>
              <a:t>Tightened vehicle efficiency standards for light duty vehicles while other modes might present some challenges.</a:t>
            </a:r>
          </a:p>
          <a:p>
            <a:pPr>
              <a:buClr>
                <a:srgbClr val="425B2A"/>
              </a:buClr>
            </a:pPr>
            <a:endParaRPr lang="en-US" dirty="0"/>
          </a:p>
          <a:p>
            <a:pPr>
              <a:buClr>
                <a:srgbClr val="425B2A"/>
              </a:buClr>
            </a:pPr>
            <a:endParaRPr lang="en-US" dirty="0"/>
          </a:p>
          <a:p>
            <a:pPr>
              <a:buClr>
                <a:srgbClr val="425B2A"/>
              </a:buClr>
            </a:pPr>
            <a:r>
              <a:rPr lang="en-US" dirty="0"/>
              <a:t>Limited experience with low carbon fuel standards but can lower cost of supplying alternative fuels.</a:t>
            </a:r>
          </a:p>
          <a:p>
            <a:pPr>
              <a:buClr>
                <a:srgbClr val="425B2A"/>
              </a:buClr>
            </a:pPr>
            <a:endParaRPr lang="en-US" dirty="0"/>
          </a:p>
          <a:p>
            <a:pPr>
              <a:buClr>
                <a:srgbClr val="425B2A"/>
              </a:buClr>
            </a:pPr>
            <a:endParaRPr lang="en-US" dirty="0"/>
          </a:p>
          <a:p>
            <a:pPr>
              <a:buClr>
                <a:srgbClr val="425B2A"/>
              </a:buClr>
            </a:pPr>
            <a:endParaRPr lang="en-US" dirty="0"/>
          </a:p>
          <a:p>
            <a:pPr>
              <a:buClr>
                <a:srgbClr val="425B2A"/>
              </a:buClr>
            </a:pPr>
            <a:endParaRPr lang="en-US" dirty="0"/>
          </a:p>
        </p:txBody>
      </p:sp>
      <p:sp>
        <p:nvSpPr>
          <p:cNvPr id="3" name="Title 2"/>
          <p:cNvSpPr>
            <a:spLocks noGrp="1"/>
          </p:cNvSpPr>
          <p:nvPr>
            <p:ph type="title"/>
          </p:nvPr>
        </p:nvSpPr>
        <p:spPr>
          <a:xfrm>
            <a:off x="838200" y="211167"/>
            <a:ext cx="11353800" cy="931207"/>
          </a:xfrm>
        </p:spPr>
        <p:txBody>
          <a:bodyPr>
            <a:normAutofit/>
          </a:bodyPr>
          <a:lstStyle/>
          <a:p>
            <a:pPr lvl="0"/>
            <a:r>
              <a:rPr lang="en-US" sz="4000" dirty="0"/>
              <a:t>Implementation Considerations and Contingencies</a:t>
            </a:r>
          </a:p>
        </p:txBody>
      </p:sp>
      <p:sp>
        <p:nvSpPr>
          <p:cNvPr id="4" name="Rectangle 3">
            <a:extLst>
              <a:ext uri="{FF2B5EF4-FFF2-40B4-BE49-F238E27FC236}">
                <a16:creationId xmlns:a16="http://schemas.microsoft.com/office/drawing/2014/main" id="{17F630E7-C28D-491C-BDA4-DB81C6329D6F}"/>
              </a:ext>
            </a:extLst>
          </p:cNvPr>
          <p:cNvSpPr/>
          <p:nvPr/>
        </p:nvSpPr>
        <p:spPr>
          <a:xfrm>
            <a:off x="-1538584" y="1170279"/>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1678830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a:bodyPr>
          <a:lstStyle/>
          <a:p>
            <a:pPr>
              <a:buClr>
                <a:srgbClr val="425B2A"/>
              </a:buClr>
            </a:pPr>
            <a:r>
              <a:rPr lang="en-US" dirty="0"/>
              <a:t>Several states provide incentives to promote biofuel production.</a:t>
            </a:r>
          </a:p>
          <a:p>
            <a:pPr>
              <a:buClr>
                <a:srgbClr val="425B2A"/>
              </a:buClr>
            </a:pPr>
            <a:endParaRPr lang="en-US" dirty="0"/>
          </a:p>
          <a:p>
            <a:pPr>
              <a:buClr>
                <a:srgbClr val="425B2A"/>
              </a:buClr>
            </a:pPr>
            <a:endParaRPr lang="en-US" dirty="0"/>
          </a:p>
          <a:p>
            <a:pPr>
              <a:buClr>
                <a:srgbClr val="425B2A"/>
              </a:buClr>
            </a:pPr>
            <a:r>
              <a:rPr lang="en-US" dirty="0"/>
              <a:t>States need a more active role in decision making process related to land use control and travel demand management.</a:t>
            </a:r>
          </a:p>
          <a:p>
            <a:pPr>
              <a:buClr>
                <a:srgbClr val="425B2A"/>
              </a:buClr>
            </a:pPr>
            <a:endParaRPr lang="en-US" dirty="0"/>
          </a:p>
          <a:p>
            <a:pPr>
              <a:buClr>
                <a:srgbClr val="425B2A"/>
              </a:buClr>
            </a:pPr>
            <a:endParaRPr lang="en-US" dirty="0"/>
          </a:p>
          <a:p>
            <a:pPr>
              <a:buClr>
                <a:srgbClr val="425B2A"/>
              </a:buClr>
            </a:pPr>
            <a:r>
              <a:rPr lang="en-US" dirty="0"/>
              <a:t> Motivational factors other than energy and emissions saving are needed to influence investment in transportation infrastructure.</a:t>
            </a:r>
          </a:p>
          <a:p>
            <a:pPr>
              <a:buClr>
                <a:srgbClr val="425B2A"/>
              </a:buClr>
            </a:pPr>
            <a:endParaRPr lang="en-US" dirty="0"/>
          </a:p>
        </p:txBody>
      </p:sp>
      <p:sp>
        <p:nvSpPr>
          <p:cNvPr id="3" name="Title 2"/>
          <p:cNvSpPr>
            <a:spLocks noGrp="1"/>
          </p:cNvSpPr>
          <p:nvPr>
            <p:ph type="title"/>
          </p:nvPr>
        </p:nvSpPr>
        <p:spPr>
          <a:xfrm>
            <a:off x="692428" y="118403"/>
            <a:ext cx="11353800" cy="931207"/>
          </a:xfrm>
        </p:spPr>
        <p:txBody>
          <a:bodyPr>
            <a:noAutofit/>
          </a:bodyPr>
          <a:lstStyle/>
          <a:p>
            <a:pPr lvl="0"/>
            <a:r>
              <a:rPr lang="en-US" sz="4000" dirty="0"/>
              <a:t>Implementation Considerations and Contingencies (Continued)</a:t>
            </a:r>
          </a:p>
        </p:txBody>
      </p:sp>
    </p:spTree>
    <p:extLst>
      <p:ext uri="{BB962C8B-B14F-4D97-AF65-F5344CB8AC3E}">
        <p14:creationId xmlns:p14="http://schemas.microsoft.com/office/powerpoint/2010/main" val="3150538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46463FDB2D0043A18598AB15667E5E" ma:contentTypeVersion="13" ma:contentTypeDescription="Create a new document." ma:contentTypeScope="" ma:versionID="8a8724b2882fdf5e30b5b44687cc69d6">
  <xsd:schema xmlns:xsd="http://www.w3.org/2001/XMLSchema" xmlns:xs="http://www.w3.org/2001/XMLSchema" xmlns:p="http://schemas.microsoft.com/office/2006/metadata/properties" xmlns:ns3="00fadc1f-90f3-4b45-9a45-619ee097e0e9" xmlns:ns4="48cab3ec-5655-4a65-a248-befbc0f60c9a" targetNamespace="http://schemas.microsoft.com/office/2006/metadata/properties" ma:root="true" ma:fieldsID="1b0d61d34eb69f75b77e20e1c6255511" ns3:_="" ns4:_="">
    <xsd:import namespace="00fadc1f-90f3-4b45-9a45-619ee097e0e9"/>
    <xsd:import namespace="48cab3ec-5655-4a65-a248-befbc0f60c9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adc1f-90f3-4b45-9a45-619ee097e0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cab3ec-5655-4a65-a248-befbc0f60c9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53F238-4109-4470-8DAB-46D660BCCE88}">
  <ds:schemaRefs>
    <ds:schemaRef ds:uri="http://schemas.microsoft.com/sharepoint/v3/contenttype/forms"/>
  </ds:schemaRefs>
</ds:datastoreItem>
</file>

<file path=customXml/itemProps2.xml><?xml version="1.0" encoding="utf-8"?>
<ds:datastoreItem xmlns:ds="http://schemas.openxmlformats.org/officeDocument/2006/customXml" ds:itemID="{F77CD18B-9745-4731-ACE4-669B9906516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3CB7F87-3E5D-4AE0-A232-C2D0FCBD29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fadc1f-90f3-4b45-9a45-619ee097e0e9"/>
    <ds:schemaRef ds:uri="48cab3ec-5655-4a65-a248-befbc0f60c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60382</TotalTime>
  <Words>9011</Words>
  <Application>Microsoft Office PowerPoint</Application>
  <PresentationFormat>Widescreen</PresentationFormat>
  <Paragraphs>406</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Courier New</vt:lpstr>
      <vt:lpstr>Source Sans Pro</vt:lpstr>
      <vt:lpstr>Office Theme</vt:lpstr>
      <vt:lpstr>PowerPoint Presentation</vt:lpstr>
      <vt:lpstr>Lecture #48: Policies to Mitigate Traffic-Related Emissions</vt:lpstr>
      <vt:lpstr>Introduction: GHG Emissions by Sector</vt:lpstr>
      <vt:lpstr>Introduction: Health and Emissions Reduction</vt:lpstr>
      <vt:lpstr>Traffic Emission Sources</vt:lpstr>
      <vt:lpstr>Traffic Emissions Classification</vt:lpstr>
      <vt:lpstr>Range of Policies</vt:lpstr>
      <vt:lpstr>Implementation Considerations and Contingencies</vt:lpstr>
      <vt:lpstr>Implementation Considerations and Contingencies (Continued)</vt:lpstr>
      <vt:lpstr>Documented Emission Reductions</vt:lpstr>
      <vt:lpstr>Documented Health Impacts</vt:lpstr>
      <vt:lpstr>Unintended Consequences</vt:lpstr>
      <vt:lpstr>Example 1: California shows how the U.S. can reduce transport emissions.</vt:lpstr>
      <vt:lpstr>Example 2: How to cut U.S. emissions faster? Do what these countries are doing.</vt:lpstr>
      <vt:lpstr>Discussion</vt:lpstr>
      <vt:lpstr>Research Gaps and Future Directions</vt:lpstr>
      <vt:lpstr>Take-Home Messages</vt:lpstr>
      <vt:lpstr>List of Abbreviations</vt:lpstr>
      <vt:lpstr>References </vt:lpstr>
      <vt:lpstr>References </vt:lpstr>
      <vt:lpstr>References </vt:lpstr>
      <vt:lpstr>References </vt:lpstr>
      <vt:lpstr>References </vt:lpstr>
      <vt:lpstr>References </vt:lpstr>
      <vt:lpstr>References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Haneen Khreis</cp:lastModifiedBy>
  <cp:revision>230</cp:revision>
  <dcterms:created xsi:type="dcterms:W3CDTF">2019-05-01T18:04:34Z</dcterms:created>
  <dcterms:modified xsi:type="dcterms:W3CDTF">2021-06-27T21:47:13Z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0x0101006646463FDB2D0043A18598AB15667E5E</vt:lpwstr>
  </property>
</Properties>
</file>