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45" r:id="rId2"/>
    <p:sldId id="446" r:id="rId3"/>
    <p:sldId id="457" r:id="rId4"/>
    <p:sldId id="263" r:id="rId5"/>
    <p:sldId id="261" r:id="rId6"/>
    <p:sldId id="285" r:id="rId7"/>
    <p:sldId id="466" r:id="rId8"/>
    <p:sldId id="465" r:id="rId9"/>
    <p:sldId id="467" r:id="rId10"/>
    <p:sldId id="458" r:id="rId11"/>
    <p:sldId id="459" r:id="rId12"/>
    <p:sldId id="460" r:id="rId13"/>
    <p:sldId id="462" r:id="rId14"/>
    <p:sldId id="4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720DB0-5922-414D-8C51-599326EE1059}" v="421" dt="2021-06-14T13:58:08.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74597" autoAdjust="0"/>
  </p:normalViewPr>
  <p:slideViewPr>
    <p:cSldViewPr snapToGrid="0">
      <p:cViewPr varScale="1">
        <p:scale>
          <a:sx n="85" d="100"/>
          <a:sy n="85" d="100"/>
        </p:scale>
        <p:origin x="15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ani, Tara" userId="e275492f-7c83-4689-806f-50f62fc8323e" providerId="ADAL" clId="{45720DB0-5922-414D-8C51-599326EE1059}"/>
    <pc:docChg chg="undo custSel addSld delSld modSld sldOrd">
      <pc:chgData name="Ramani, Tara" userId="e275492f-7c83-4689-806f-50f62fc8323e" providerId="ADAL" clId="{45720DB0-5922-414D-8C51-599326EE1059}" dt="2021-06-14T13:59:15.574" v="13630" actId="6549"/>
      <pc:docMkLst>
        <pc:docMk/>
      </pc:docMkLst>
      <pc:sldChg chg="delSp modSp add mod setBg modClrScheme chgLayout modNotesTx">
        <pc:chgData name="Ramani, Tara" userId="e275492f-7c83-4689-806f-50f62fc8323e" providerId="ADAL" clId="{45720DB0-5922-414D-8C51-599326EE1059}" dt="2021-06-14T12:17:17.961" v="3645" actId="20577"/>
        <pc:sldMkLst>
          <pc:docMk/>
          <pc:sldMk cId="544528168" sldId="261"/>
        </pc:sldMkLst>
        <pc:spChg chg="mod ord">
          <ac:chgData name="Ramani, Tara" userId="e275492f-7c83-4689-806f-50f62fc8323e" providerId="ADAL" clId="{45720DB0-5922-414D-8C51-599326EE1059}" dt="2021-06-14T10:51:23.237" v="2569" actId="14100"/>
          <ac:spMkLst>
            <pc:docMk/>
            <pc:sldMk cId="544528168" sldId="261"/>
            <ac:spMk id="3" creationId="{3FE903D0-7F13-4A32-AFBC-A4ADE6546EF9}"/>
          </ac:spMkLst>
        </pc:spChg>
        <pc:spChg chg="mod">
          <ac:chgData name="Ramani, Tara" userId="e275492f-7c83-4689-806f-50f62fc8323e" providerId="ADAL" clId="{45720DB0-5922-414D-8C51-599326EE1059}" dt="2021-06-14T10:51:19.187" v="2568" actId="1076"/>
          <ac:spMkLst>
            <pc:docMk/>
            <pc:sldMk cId="544528168" sldId="261"/>
            <ac:spMk id="9" creationId="{910DA1F6-FC06-4382-9C7F-22B3437F3620}"/>
          </ac:spMkLst>
        </pc:spChg>
        <pc:spChg chg="mod ord">
          <ac:chgData name="Ramani, Tara" userId="e275492f-7c83-4689-806f-50f62fc8323e" providerId="ADAL" clId="{45720DB0-5922-414D-8C51-599326EE1059}" dt="2021-06-14T12:16:59.179" v="3614" actId="20577"/>
          <ac:spMkLst>
            <pc:docMk/>
            <pc:sldMk cId="544528168" sldId="261"/>
            <ac:spMk id="80" creationId="{00000000-0000-0000-0000-000000000000}"/>
          </ac:spMkLst>
        </pc:spChg>
        <pc:spChg chg="del mod ord">
          <ac:chgData name="Ramani, Tara" userId="e275492f-7c83-4689-806f-50f62fc8323e" providerId="ADAL" clId="{45720DB0-5922-414D-8C51-599326EE1059}" dt="2021-06-14T12:17:02.090" v="3615" actId="478"/>
          <ac:spMkLst>
            <pc:docMk/>
            <pc:sldMk cId="544528168" sldId="261"/>
            <ac:spMk id="82" creationId="{00000000-0000-0000-0000-000000000000}"/>
          </ac:spMkLst>
        </pc:spChg>
        <pc:spChg chg="mod">
          <ac:chgData name="Ramani, Tara" userId="e275492f-7c83-4689-806f-50f62fc8323e" providerId="ADAL" clId="{45720DB0-5922-414D-8C51-599326EE1059}" dt="2021-06-14T10:51:14.742" v="2567" actId="1076"/>
          <ac:spMkLst>
            <pc:docMk/>
            <pc:sldMk cId="544528168" sldId="261"/>
            <ac:spMk id="83" creationId="{00000000-0000-0000-0000-000000000000}"/>
          </ac:spMkLst>
        </pc:spChg>
        <pc:picChg chg="mod ord modCrop">
          <ac:chgData name="Ramani, Tara" userId="e275492f-7c83-4689-806f-50f62fc8323e" providerId="ADAL" clId="{45720DB0-5922-414D-8C51-599326EE1059}" dt="2021-06-14T10:51:11.658" v="2566" actId="732"/>
          <ac:picMkLst>
            <pc:docMk/>
            <pc:sldMk cId="544528168" sldId="261"/>
            <ac:picMk id="81" creationId="{00000000-0000-0000-0000-000000000000}"/>
          </ac:picMkLst>
        </pc:picChg>
      </pc:sldChg>
      <pc:sldChg chg="addSp delSp modSp add mod setBg modClrScheme chgLayout modNotesTx">
        <pc:chgData name="Ramani, Tara" userId="e275492f-7c83-4689-806f-50f62fc8323e" providerId="ADAL" clId="{45720DB0-5922-414D-8C51-599326EE1059}" dt="2021-06-14T12:16:20.537" v="3473" actId="313"/>
        <pc:sldMkLst>
          <pc:docMk/>
          <pc:sldMk cId="16369912" sldId="263"/>
        </pc:sldMkLst>
        <pc:spChg chg="add mod">
          <ac:chgData name="Ramani, Tara" userId="e275492f-7c83-4689-806f-50f62fc8323e" providerId="ADAL" clId="{45720DB0-5922-414D-8C51-599326EE1059}" dt="2021-06-14T10:50:07.851" v="2555" actId="14100"/>
          <ac:spMkLst>
            <pc:docMk/>
            <pc:sldMk cId="16369912" sldId="263"/>
            <ac:spMk id="6" creationId="{2A23E65F-5D18-4EBC-94B1-66BBAB43B199}"/>
          </ac:spMkLst>
        </pc:spChg>
        <pc:spChg chg="mod ord">
          <ac:chgData name="Ramani, Tara" userId="e275492f-7c83-4689-806f-50f62fc8323e" providerId="ADAL" clId="{45720DB0-5922-414D-8C51-599326EE1059}" dt="2021-06-14T10:46:31.805" v="2426" actId="700"/>
          <ac:spMkLst>
            <pc:docMk/>
            <pc:sldMk cId="16369912" sldId="263"/>
            <ac:spMk id="66" creationId="{00000000-0000-0000-0000-000000000000}"/>
          </ac:spMkLst>
        </pc:spChg>
        <pc:spChg chg="mod ord">
          <ac:chgData name="Ramani, Tara" userId="e275492f-7c83-4689-806f-50f62fc8323e" providerId="ADAL" clId="{45720DB0-5922-414D-8C51-599326EE1059}" dt="2021-06-14T10:49:54.724" v="2552" actId="14100"/>
          <ac:spMkLst>
            <pc:docMk/>
            <pc:sldMk cId="16369912" sldId="263"/>
            <ac:spMk id="67" creationId="{00000000-0000-0000-0000-000000000000}"/>
          </ac:spMkLst>
        </pc:spChg>
        <pc:spChg chg="del mod ord">
          <ac:chgData name="Ramani, Tara" userId="e275492f-7c83-4689-806f-50f62fc8323e" providerId="ADAL" clId="{45720DB0-5922-414D-8C51-599326EE1059}" dt="2021-06-14T10:46:39.223" v="2427" actId="478"/>
          <ac:spMkLst>
            <pc:docMk/>
            <pc:sldMk cId="16369912" sldId="263"/>
            <ac:spMk id="68" creationId="{00000000-0000-0000-0000-000000000000}"/>
          </ac:spMkLst>
        </pc:spChg>
        <pc:graphicFrameChg chg="add mod">
          <ac:chgData name="Ramani, Tara" userId="e275492f-7c83-4689-806f-50f62fc8323e" providerId="ADAL" clId="{45720DB0-5922-414D-8C51-599326EE1059}" dt="2021-06-14T10:50:26.636" v="2561" actId="12100"/>
          <ac:graphicFrameMkLst>
            <pc:docMk/>
            <pc:sldMk cId="16369912" sldId="263"/>
            <ac:graphicFrameMk id="5" creationId="{0A42D3BE-C096-435B-A323-8F8701C9E7F5}"/>
          </ac:graphicFrameMkLst>
        </pc:graphicFrameChg>
      </pc:sldChg>
      <pc:sldChg chg="addSp delSp modSp add mod modClrScheme chgLayout modNotesTx">
        <pc:chgData name="Ramani, Tara" userId="e275492f-7c83-4689-806f-50f62fc8323e" providerId="ADAL" clId="{45720DB0-5922-414D-8C51-599326EE1059}" dt="2021-06-14T12:18:58.415" v="3788" actId="20577"/>
        <pc:sldMkLst>
          <pc:docMk/>
          <pc:sldMk cId="1242763193" sldId="285"/>
        </pc:sldMkLst>
        <pc:spChg chg="mod ord">
          <ac:chgData name="Ramani, Tara" userId="e275492f-7c83-4689-806f-50f62fc8323e" providerId="ADAL" clId="{45720DB0-5922-414D-8C51-599326EE1059}" dt="2021-06-14T10:56:48.414" v="2996" actId="700"/>
          <ac:spMkLst>
            <pc:docMk/>
            <pc:sldMk cId="1242763193" sldId="285"/>
            <ac:spMk id="2" creationId="{9E4C9CCB-8EDB-4C1A-8953-99D8A8F4F382}"/>
          </ac:spMkLst>
        </pc:spChg>
        <pc:spChg chg="add mod">
          <ac:chgData name="Ramani, Tara" userId="e275492f-7c83-4689-806f-50f62fc8323e" providerId="ADAL" clId="{45720DB0-5922-414D-8C51-599326EE1059}" dt="2021-06-14T12:18:58.415" v="3788" actId="20577"/>
          <ac:spMkLst>
            <pc:docMk/>
            <pc:sldMk cId="1242763193" sldId="285"/>
            <ac:spMk id="6" creationId="{76C9E9C2-7B65-4AB7-8482-64B8D3685CCC}"/>
          </ac:spMkLst>
        </pc:spChg>
        <pc:spChg chg="del mod">
          <ac:chgData name="Ramani, Tara" userId="e275492f-7c83-4689-806f-50f62fc8323e" providerId="ADAL" clId="{45720DB0-5922-414D-8C51-599326EE1059}" dt="2021-06-14T10:56:32.060" v="2992" actId="478"/>
          <ac:spMkLst>
            <pc:docMk/>
            <pc:sldMk cId="1242763193" sldId="285"/>
            <ac:spMk id="7" creationId="{1CF67FF8-FD01-4951-82B2-57535A632630}"/>
          </ac:spMkLst>
        </pc:spChg>
        <pc:graphicFrameChg chg="del mod ord">
          <ac:chgData name="Ramani, Tara" userId="e275492f-7c83-4689-806f-50f62fc8323e" providerId="ADAL" clId="{45720DB0-5922-414D-8C51-599326EE1059}" dt="2021-06-14T10:57:09.931" v="3002" actId="478"/>
          <ac:graphicFrameMkLst>
            <pc:docMk/>
            <pc:sldMk cId="1242763193" sldId="285"/>
            <ac:graphicFrameMk id="4" creationId="{72964F4E-2477-4E15-B7C6-D970CBD86686}"/>
          </ac:graphicFrameMkLst>
        </pc:graphicFrameChg>
        <pc:graphicFrameChg chg="add mod">
          <ac:chgData name="Ramani, Tara" userId="e275492f-7c83-4689-806f-50f62fc8323e" providerId="ADAL" clId="{45720DB0-5922-414D-8C51-599326EE1059}" dt="2021-06-14T12:18:21.367" v="3655" actId="1076"/>
          <ac:graphicFrameMkLst>
            <pc:docMk/>
            <pc:sldMk cId="1242763193" sldId="285"/>
            <ac:graphicFrameMk id="5" creationId="{48ADDFC9-CF24-4236-936D-8887CEA8F787}"/>
          </ac:graphicFrameMkLst>
        </pc:graphicFrameChg>
      </pc:sldChg>
      <pc:sldChg chg="modSp mod">
        <pc:chgData name="Ramani, Tara" userId="e275492f-7c83-4689-806f-50f62fc8323e" providerId="ADAL" clId="{45720DB0-5922-414D-8C51-599326EE1059}" dt="2021-06-14T10:28:01.746" v="1"/>
        <pc:sldMkLst>
          <pc:docMk/>
          <pc:sldMk cId="1994140673" sldId="446"/>
        </pc:sldMkLst>
        <pc:spChg chg="mod">
          <ac:chgData name="Ramani, Tara" userId="e275492f-7c83-4689-806f-50f62fc8323e" providerId="ADAL" clId="{45720DB0-5922-414D-8C51-599326EE1059}" dt="2021-06-14T10:28:01.746" v="1"/>
          <ac:spMkLst>
            <pc:docMk/>
            <pc:sldMk cId="1994140673" sldId="446"/>
            <ac:spMk id="7" creationId="{5E5B6D5D-5836-487B-869C-1F1BA08F3CB0}"/>
          </ac:spMkLst>
        </pc:spChg>
      </pc:sldChg>
      <pc:sldChg chg="del">
        <pc:chgData name="Ramani, Tara" userId="e275492f-7c83-4689-806f-50f62fc8323e" providerId="ADAL" clId="{45720DB0-5922-414D-8C51-599326EE1059}" dt="2021-06-14T11:20:46.810" v="3255" actId="47"/>
        <pc:sldMkLst>
          <pc:docMk/>
          <pc:sldMk cId="3967959557" sldId="447"/>
        </pc:sldMkLst>
      </pc:sldChg>
      <pc:sldChg chg="del">
        <pc:chgData name="Ramani, Tara" userId="e275492f-7c83-4689-806f-50f62fc8323e" providerId="ADAL" clId="{45720DB0-5922-414D-8C51-599326EE1059}" dt="2021-06-14T13:58:41.994" v="13629" actId="47"/>
        <pc:sldMkLst>
          <pc:docMk/>
          <pc:sldMk cId="3986646229" sldId="456"/>
        </pc:sldMkLst>
      </pc:sldChg>
      <pc:sldChg chg="modSp mod modNotesTx">
        <pc:chgData name="Ramani, Tara" userId="e275492f-7c83-4689-806f-50f62fc8323e" providerId="ADAL" clId="{45720DB0-5922-414D-8C51-599326EE1059}" dt="2021-06-14T12:14:57.384" v="3306" actId="20577"/>
        <pc:sldMkLst>
          <pc:docMk/>
          <pc:sldMk cId="4175139604" sldId="457"/>
        </pc:sldMkLst>
        <pc:spChg chg="mod">
          <ac:chgData name="Ramani, Tara" userId="e275492f-7c83-4689-806f-50f62fc8323e" providerId="ADAL" clId="{45720DB0-5922-414D-8C51-599326EE1059}" dt="2021-06-14T10:43:10.495" v="1888" actId="6549"/>
          <ac:spMkLst>
            <pc:docMk/>
            <pc:sldMk cId="4175139604" sldId="457"/>
            <ac:spMk id="2" creationId="{EC950E73-8740-47EE-BCBE-F8CE20A3A3B8}"/>
          </ac:spMkLst>
        </pc:spChg>
      </pc:sldChg>
      <pc:sldChg chg="modSp mod modNotesTx">
        <pc:chgData name="Ramani, Tara" userId="e275492f-7c83-4689-806f-50f62fc8323e" providerId="ADAL" clId="{45720DB0-5922-414D-8C51-599326EE1059}" dt="2021-06-14T13:38:32.957" v="11971" actId="21"/>
        <pc:sldMkLst>
          <pc:docMk/>
          <pc:sldMk cId="3792981653" sldId="458"/>
        </pc:sldMkLst>
        <pc:spChg chg="mod">
          <ac:chgData name="Ramani, Tara" userId="e275492f-7c83-4689-806f-50f62fc8323e" providerId="ADAL" clId="{45720DB0-5922-414D-8C51-599326EE1059}" dt="2021-06-14T13:38:32.957" v="11971" actId="21"/>
          <ac:spMkLst>
            <pc:docMk/>
            <pc:sldMk cId="3792981653" sldId="458"/>
            <ac:spMk id="2" creationId="{EC950E73-8740-47EE-BCBE-F8CE20A3A3B8}"/>
          </ac:spMkLst>
        </pc:spChg>
      </pc:sldChg>
      <pc:sldChg chg="modSp mod modNotesTx">
        <pc:chgData name="Ramani, Tara" userId="e275492f-7c83-4689-806f-50f62fc8323e" providerId="ADAL" clId="{45720DB0-5922-414D-8C51-599326EE1059}" dt="2021-06-14T13:37:49.255" v="11970" actId="20577"/>
        <pc:sldMkLst>
          <pc:docMk/>
          <pc:sldMk cId="923254219" sldId="459"/>
        </pc:sldMkLst>
        <pc:spChg chg="mod">
          <ac:chgData name="Ramani, Tara" userId="e275492f-7c83-4689-806f-50f62fc8323e" providerId="ADAL" clId="{45720DB0-5922-414D-8C51-599326EE1059}" dt="2021-06-14T13:35:44.484" v="11377" actId="20577"/>
          <ac:spMkLst>
            <pc:docMk/>
            <pc:sldMk cId="923254219" sldId="459"/>
            <ac:spMk id="2" creationId="{EC950E73-8740-47EE-BCBE-F8CE20A3A3B8}"/>
          </ac:spMkLst>
        </pc:spChg>
      </pc:sldChg>
      <pc:sldChg chg="modSp mod modNotesTx">
        <pc:chgData name="Ramani, Tara" userId="e275492f-7c83-4689-806f-50f62fc8323e" providerId="ADAL" clId="{45720DB0-5922-414D-8C51-599326EE1059}" dt="2021-06-14T13:49:04.368" v="13528" actId="20577"/>
        <pc:sldMkLst>
          <pc:docMk/>
          <pc:sldMk cId="197543720" sldId="460"/>
        </pc:sldMkLst>
        <pc:spChg chg="mod">
          <ac:chgData name="Ramani, Tara" userId="e275492f-7c83-4689-806f-50f62fc8323e" providerId="ADAL" clId="{45720DB0-5922-414D-8C51-599326EE1059}" dt="2021-06-14T13:43:56.072" v="12784" actId="20577"/>
          <ac:spMkLst>
            <pc:docMk/>
            <pc:sldMk cId="197543720" sldId="460"/>
            <ac:spMk id="2" creationId="{EC950E73-8740-47EE-BCBE-F8CE20A3A3B8}"/>
          </ac:spMkLst>
        </pc:spChg>
      </pc:sldChg>
      <pc:sldChg chg="del">
        <pc:chgData name="Ramani, Tara" userId="e275492f-7c83-4689-806f-50f62fc8323e" providerId="ADAL" clId="{45720DB0-5922-414D-8C51-599326EE1059}" dt="2021-06-14T13:49:10.729" v="13529" actId="47"/>
        <pc:sldMkLst>
          <pc:docMk/>
          <pc:sldMk cId="1573085816" sldId="461"/>
        </pc:sldMkLst>
      </pc:sldChg>
      <pc:sldChg chg="modSp mod modNotesTx">
        <pc:chgData name="Ramani, Tara" userId="e275492f-7c83-4689-806f-50f62fc8323e" providerId="ADAL" clId="{45720DB0-5922-414D-8C51-599326EE1059}" dt="2021-06-14T13:56:12.463" v="13608" actId="6549"/>
        <pc:sldMkLst>
          <pc:docMk/>
          <pc:sldMk cId="98107905" sldId="462"/>
        </pc:sldMkLst>
        <pc:spChg chg="mod">
          <ac:chgData name="Ramani, Tara" userId="e275492f-7c83-4689-806f-50f62fc8323e" providerId="ADAL" clId="{45720DB0-5922-414D-8C51-599326EE1059}" dt="2021-06-14T13:56:12.463" v="13608" actId="6549"/>
          <ac:spMkLst>
            <pc:docMk/>
            <pc:sldMk cId="98107905" sldId="462"/>
            <ac:spMk id="2" creationId="{EC950E73-8740-47EE-BCBE-F8CE20A3A3B8}"/>
          </ac:spMkLst>
        </pc:spChg>
      </pc:sldChg>
      <pc:sldChg chg="modSp mod modNotesTx">
        <pc:chgData name="Ramani, Tara" userId="e275492f-7c83-4689-806f-50f62fc8323e" providerId="ADAL" clId="{45720DB0-5922-414D-8C51-599326EE1059}" dt="2021-06-14T13:58:33.786" v="13627" actId="20577"/>
        <pc:sldMkLst>
          <pc:docMk/>
          <pc:sldMk cId="3072675258" sldId="463"/>
        </pc:sldMkLst>
        <pc:spChg chg="mod">
          <ac:chgData name="Ramani, Tara" userId="e275492f-7c83-4689-806f-50f62fc8323e" providerId="ADAL" clId="{45720DB0-5922-414D-8C51-599326EE1059}" dt="2021-06-14T13:58:29.338" v="13626" actId="27636"/>
          <ac:spMkLst>
            <pc:docMk/>
            <pc:sldMk cId="3072675258" sldId="463"/>
            <ac:spMk id="2" creationId="{EC950E73-8740-47EE-BCBE-F8CE20A3A3B8}"/>
          </ac:spMkLst>
        </pc:spChg>
      </pc:sldChg>
      <pc:sldChg chg="del">
        <pc:chgData name="Ramani, Tara" userId="e275492f-7c83-4689-806f-50f62fc8323e" providerId="ADAL" clId="{45720DB0-5922-414D-8C51-599326EE1059}" dt="2021-06-14T13:58:40.944" v="13628" actId="47"/>
        <pc:sldMkLst>
          <pc:docMk/>
          <pc:sldMk cId="3241221211" sldId="464"/>
        </pc:sldMkLst>
      </pc:sldChg>
      <pc:sldChg chg="del">
        <pc:chgData name="Ramani, Tara" userId="e275492f-7c83-4689-806f-50f62fc8323e" providerId="ADAL" clId="{45720DB0-5922-414D-8C51-599326EE1059}" dt="2021-06-14T10:27:49.593" v="0" actId="47"/>
        <pc:sldMkLst>
          <pc:docMk/>
          <pc:sldMk cId="188698206" sldId="465"/>
        </pc:sldMkLst>
      </pc:sldChg>
      <pc:sldChg chg="addSp delSp modSp new mod modNotesTx">
        <pc:chgData name="Ramani, Tara" userId="e275492f-7c83-4689-806f-50f62fc8323e" providerId="ADAL" clId="{45720DB0-5922-414D-8C51-599326EE1059}" dt="2021-06-14T13:59:15.574" v="13630" actId="6549"/>
        <pc:sldMkLst>
          <pc:docMk/>
          <pc:sldMk cId="769878909" sldId="465"/>
        </pc:sldMkLst>
        <pc:spChg chg="del">
          <ac:chgData name="Ramani, Tara" userId="e275492f-7c83-4689-806f-50f62fc8323e" providerId="ADAL" clId="{45720DB0-5922-414D-8C51-599326EE1059}" dt="2021-06-14T11:13:40.378" v="3128"/>
          <ac:spMkLst>
            <pc:docMk/>
            <pc:sldMk cId="769878909" sldId="465"/>
            <ac:spMk id="2" creationId="{DD44095E-8D28-4988-8B19-9C17E80BE438}"/>
          </ac:spMkLst>
        </pc:spChg>
        <pc:spChg chg="mod">
          <ac:chgData name="Ramani, Tara" userId="e275492f-7c83-4689-806f-50f62fc8323e" providerId="ADAL" clId="{45720DB0-5922-414D-8C51-599326EE1059}" dt="2021-06-14T13:59:15.574" v="13630" actId="6549"/>
          <ac:spMkLst>
            <pc:docMk/>
            <pc:sldMk cId="769878909" sldId="465"/>
            <ac:spMk id="3" creationId="{BA6C2EEF-6FEE-4E64-92E2-BC49EDBD1F80}"/>
          </ac:spMkLst>
        </pc:spChg>
        <pc:picChg chg="add mod">
          <ac:chgData name="Ramani, Tara" userId="e275492f-7c83-4689-806f-50f62fc8323e" providerId="ADAL" clId="{45720DB0-5922-414D-8C51-599326EE1059}" dt="2021-06-14T11:14:35.679" v="3135" actId="1076"/>
          <ac:picMkLst>
            <pc:docMk/>
            <pc:sldMk cId="769878909" sldId="465"/>
            <ac:picMk id="4" creationId="{46E905A9-4F41-41CC-90D7-6244EC31181C}"/>
          </ac:picMkLst>
        </pc:picChg>
        <pc:picChg chg="add mod">
          <ac:chgData name="Ramani, Tara" userId="e275492f-7c83-4689-806f-50f62fc8323e" providerId="ADAL" clId="{45720DB0-5922-414D-8C51-599326EE1059}" dt="2021-06-14T11:14:32.065" v="3134" actId="1076"/>
          <ac:picMkLst>
            <pc:docMk/>
            <pc:sldMk cId="769878909" sldId="465"/>
            <ac:picMk id="5" creationId="{342437CC-64C7-4CB0-9C86-036D24DCD276}"/>
          </ac:picMkLst>
        </pc:picChg>
      </pc:sldChg>
      <pc:sldChg chg="new del">
        <pc:chgData name="Ramani, Tara" userId="e275492f-7c83-4689-806f-50f62fc8323e" providerId="ADAL" clId="{45720DB0-5922-414D-8C51-599326EE1059}" dt="2021-06-14T11:04:05.385" v="3021" actId="680"/>
        <pc:sldMkLst>
          <pc:docMk/>
          <pc:sldMk cId="935185271" sldId="465"/>
        </pc:sldMkLst>
      </pc:sldChg>
      <pc:sldChg chg="new del">
        <pc:chgData name="Ramani, Tara" userId="e275492f-7c83-4689-806f-50f62fc8323e" providerId="ADAL" clId="{45720DB0-5922-414D-8C51-599326EE1059}" dt="2021-06-14T11:04:01.366" v="3019" actId="680"/>
        <pc:sldMkLst>
          <pc:docMk/>
          <pc:sldMk cId="1799621319" sldId="465"/>
        </pc:sldMkLst>
      </pc:sldChg>
      <pc:sldChg chg="addSp delSp modSp new mod chgLayout modNotesTx">
        <pc:chgData name="Ramani, Tara" userId="e275492f-7c83-4689-806f-50f62fc8323e" providerId="ADAL" clId="{45720DB0-5922-414D-8C51-599326EE1059}" dt="2021-06-14T12:37:40.208" v="5637" actId="6549"/>
        <pc:sldMkLst>
          <pc:docMk/>
          <pc:sldMk cId="897611319" sldId="466"/>
        </pc:sldMkLst>
        <pc:spChg chg="del">
          <ac:chgData name="Ramani, Tara" userId="e275492f-7c83-4689-806f-50f62fc8323e" providerId="ADAL" clId="{45720DB0-5922-414D-8C51-599326EE1059}" dt="2021-06-14T11:15:55.260" v="3209" actId="931"/>
          <ac:spMkLst>
            <pc:docMk/>
            <pc:sldMk cId="897611319" sldId="466"/>
            <ac:spMk id="2" creationId="{2F7A2A75-C869-4BCC-BF8F-58E4152B4A10}"/>
          </ac:spMkLst>
        </pc:spChg>
        <pc:spChg chg="mod ord">
          <ac:chgData name="Ramani, Tara" userId="e275492f-7c83-4689-806f-50f62fc8323e" providerId="ADAL" clId="{45720DB0-5922-414D-8C51-599326EE1059}" dt="2021-06-14T12:20:29.440" v="3826" actId="700"/>
          <ac:spMkLst>
            <pc:docMk/>
            <pc:sldMk cId="897611319" sldId="466"/>
            <ac:spMk id="3" creationId="{7C313F79-B344-4767-8C4D-2B1E8FEEF3F6}"/>
          </ac:spMkLst>
        </pc:spChg>
        <pc:spChg chg="add mod">
          <ac:chgData name="Ramani, Tara" userId="e275492f-7c83-4689-806f-50f62fc8323e" providerId="ADAL" clId="{45720DB0-5922-414D-8C51-599326EE1059}" dt="2021-06-14T12:29:27.837" v="4387" actId="14100"/>
          <ac:spMkLst>
            <pc:docMk/>
            <pc:sldMk cId="897611319" sldId="466"/>
            <ac:spMk id="7" creationId="{9DAF5342-C661-486A-A615-28D7BF4B8E19}"/>
          </ac:spMkLst>
        </pc:spChg>
        <pc:spChg chg="add mod">
          <ac:chgData name="Ramani, Tara" userId="e275492f-7c83-4689-806f-50f62fc8323e" providerId="ADAL" clId="{45720DB0-5922-414D-8C51-599326EE1059}" dt="2021-06-14T12:37:40.208" v="5637" actId="6549"/>
          <ac:spMkLst>
            <pc:docMk/>
            <pc:sldMk cId="897611319" sldId="466"/>
            <ac:spMk id="8" creationId="{4F89E672-4757-4351-83A0-7A5E52C5A552}"/>
          </ac:spMkLst>
        </pc:spChg>
        <pc:picChg chg="add mod ord">
          <ac:chgData name="Ramani, Tara" userId="e275492f-7c83-4689-806f-50f62fc8323e" providerId="ADAL" clId="{45720DB0-5922-414D-8C51-599326EE1059}" dt="2021-06-14T12:20:29.440" v="3826" actId="700"/>
          <ac:picMkLst>
            <pc:docMk/>
            <pc:sldMk cId="897611319" sldId="466"/>
            <ac:picMk id="5" creationId="{DD9F7D0B-29AC-4A5D-9FA6-FE502C8A5C22}"/>
          </ac:picMkLst>
        </pc:picChg>
      </pc:sldChg>
      <pc:sldChg chg="addSp delSp modSp new mod ord modNotesTx">
        <pc:chgData name="Ramani, Tara" userId="e275492f-7c83-4689-806f-50f62fc8323e" providerId="ADAL" clId="{45720DB0-5922-414D-8C51-599326EE1059}" dt="2021-06-14T13:03:16.667" v="8773" actId="20577"/>
        <pc:sldMkLst>
          <pc:docMk/>
          <pc:sldMk cId="210239231" sldId="467"/>
        </pc:sldMkLst>
        <pc:spChg chg="del">
          <ac:chgData name="Ramani, Tara" userId="e275492f-7c83-4689-806f-50f62fc8323e" providerId="ADAL" clId="{45720DB0-5922-414D-8C51-599326EE1059}" dt="2021-06-14T11:17:29.476" v="3238" actId="931"/>
          <ac:spMkLst>
            <pc:docMk/>
            <pc:sldMk cId="210239231" sldId="467"/>
            <ac:spMk id="2" creationId="{12D98ED0-CDB5-40A5-9588-AD601AF11CCB}"/>
          </ac:spMkLst>
        </pc:spChg>
        <pc:spChg chg="mod">
          <ac:chgData name="Ramani, Tara" userId="e275492f-7c83-4689-806f-50f62fc8323e" providerId="ADAL" clId="{45720DB0-5922-414D-8C51-599326EE1059}" dt="2021-06-14T12:49:03.750" v="6698" actId="20577"/>
          <ac:spMkLst>
            <pc:docMk/>
            <pc:sldMk cId="210239231" sldId="467"/>
            <ac:spMk id="3" creationId="{D7E351D7-D589-4B89-9CF5-79004D08F4C6}"/>
          </ac:spMkLst>
        </pc:spChg>
        <pc:spChg chg="add del">
          <ac:chgData name="Ramani, Tara" userId="e275492f-7c83-4689-806f-50f62fc8323e" providerId="ADAL" clId="{45720DB0-5922-414D-8C51-599326EE1059}" dt="2021-06-14T11:18:28.786" v="3249" actId="22"/>
          <ac:spMkLst>
            <pc:docMk/>
            <pc:sldMk cId="210239231" sldId="467"/>
            <ac:spMk id="9" creationId="{723F260F-9C2E-459C-90C8-5484A8F56300}"/>
          </ac:spMkLst>
        </pc:spChg>
        <pc:spChg chg="add mod">
          <ac:chgData name="Ramani, Tara" userId="e275492f-7c83-4689-806f-50f62fc8323e" providerId="ADAL" clId="{45720DB0-5922-414D-8C51-599326EE1059}" dt="2021-06-14T12:48:47.565" v="6679" actId="14100"/>
          <ac:spMkLst>
            <pc:docMk/>
            <pc:sldMk cId="210239231" sldId="467"/>
            <ac:spMk id="11" creationId="{F121D61E-1C0F-4994-BC51-C9DEBD8F4FC1}"/>
          </ac:spMkLst>
        </pc:spChg>
        <pc:spChg chg="add mod">
          <ac:chgData name="Ramani, Tara" userId="e275492f-7c83-4689-806f-50f62fc8323e" providerId="ADAL" clId="{45720DB0-5922-414D-8C51-599326EE1059}" dt="2021-06-14T13:02:10.202" v="8725" actId="27636"/>
          <ac:spMkLst>
            <pc:docMk/>
            <pc:sldMk cId="210239231" sldId="467"/>
            <ac:spMk id="12" creationId="{52CEA7B5-D09A-487B-8D6D-8E167464D520}"/>
          </ac:spMkLst>
        </pc:spChg>
        <pc:picChg chg="add mod">
          <ac:chgData name="Ramani, Tara" userId="e275492f-7c83-4689-806f-50f62fc8323e" providerId="ADAL" clId="{45720DB0-5922-414D-8C51-599326EE1059}" dt="2021-06-14T12:48:05.387" v="6658" actId="14100"/>
          <ac:picMkLst>
            <pc:docMk/>
            <pc:sldMk cId="210239231" sldId="467"/>
            <ac:picMk id="5" creationId="{A7321A0E-B8C9-4E1A-B1EE-6642FB1FF4B2}"/>
          </ac:picMkLst>
        </pc:picChg>
        <pc:picChg chg="add mod">
          <ac:chgData name="Ramani, Tara" userId="e275492f-7c83-4689-806f-50f62fc8323e" providerId="ADAL" clId="{45720DB0-5922-414D-8C51-599326EE1059}" dt="2021-06-14T12:48:00.017" v="6657" actId="1076"/>
          <ac:picMkLst>
            <pc:docMk/>
            <pc:sldMk cId="210239231" sldId="467"/>
            <ac:picMk id="7" creationId="{FA6CFF88-D468-49C5-BE0A-205C9F805030}"/>
          </ac:picMkLst>
        </pc:picChg>
      </pc:sldChg>
      <pc:sldChg chg="new del">
        <pc:chgData name="Ramani, Tara" userId="e275492f-7c83-4689-806f-50f62fc8323e" providerId="ADAL" clId="{45720DB0-5922-414D-8C51-599326EE1059}" dt="2021-06-14T11:16:33.764" v="3214" actId="680"/>
        <pc:sldMkLst>
          <pc:docMk/>
          <pc:sldMk cId="925929994" sldId="4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D0CB5D-F532-7949-87E5-16491EFE4E04}" type="doc">
      <dgm:prSet loTypeId="urn:microsoft.com/office/officeart/2005/8/layout/hierarchy4" loCatId="list" qsTypeId="urn:microsoft.com/office/officeart/2005/8/quickstyle/simple1" qsCatId="simple" csTypeId="urn:microsoft.com/office/officeart/2005/8/colors/accent0_3" csCatId="mainScheme" phldr="1"/>
      <dgm:spPr/>
      <dgm:t>
        <a:bodyPr/>
        <a:lstStyle/>
        <a:p>
          <a:endParaRPr lang="en-US"/>
        </a:p>
      </dgm:t>
    </dgm:pt>
    <dgm:pt modelId="{8CFCD680-EA25-D947-B210-33646CFF629A}">
      <dgm:prSet/>
      <dgm:spPr/>
      <dgm:t>
        <a:bodyPr/>
        <a:lstStyle/>
        <a:p>
          <a:r>
            <a:rPr lang="en-US" b="1">
              <a:latin typeface="Arial" panose="020B0604020202020204" pitchFamily="34" charset="0"/>
              <a:cs typeface="Arial" panose="020B0604020202020204" pitchFamily="34" charset="0"/>
            </a:rPr>
            <a:t>Economy</a:t>
          </a:r>
        </a:p>
      </dgm:t>
    </dgm:pt>
    <dgm:pt modelId="{41CD13F1-E99B-5540-9C92-1C4088F84E88}" type="parTrans" cxnId="{6DD79D87-3A73-4844-A692-96E33B95A737}">
      <dgm:prSet/>
      <dgm:spPr/>
      <dgm:t>
        <a:bodyPr/>
        <a:lstStyle/>
        <a:p>
          <a:endParaRPr lang="en-US" b="1">
            <a:latin typeface="Arial" panose="020B0604020202020204" pitchFamily="34" charset="0"/>
            <a:cs typeface="Arial" panose="020B0604020202020204" pitchFamily="34" charset="0"/>
          </a:endParaRPr>
        </a:p>
      </dgm:t>
    </dgm:pt>
    <dgm:pt modelId="{3D4E10D6-5889-CF46-982E-8CD68AC6EF1C}" type="sibTrans" cxnId="{6DD79D87-3A73-4844-A692-96E33B95A737}">
      <dgm:prSet/>
      <dgm:spPr/>
      <dgm:t>
        <a:bodyPr/>
        <a:lstStyle/>
        <a:p>
          <a:endParaRPr lang="en-US" b="1">
            <a:latin typeface="Arial" panose="020B0604020202020204" pitchFamily="34" charset="0"/>
            <a:cs typeface="Arial" panose="020B0604020202020204" pitchFamily="34" charset="0"/>
          </a:endParaRPr>
        </a:p>
      </dgm:t>
    </dgm:pt>
    <dgm:pt modelId="{04E41028-8EAB-8B44-A8B5-1EFC17D34786}">
      <dgm:prSet/>
      <dgm:spPr/>
      <dgm:t>
        <a:bodyPr/>
        <a:lstStyle/>
        <a:p>
          <a:r>
            <a:rPr lang="en-US" b="1">
              <a:latin typeface="Arial" panose="020B0604020202020204" pitchFamily="34" charset="0"/>
              <a:cs typeface="Arial" panose="020B0604020202020204" pitchFamily="34" charset="0"/>
            </a:rPr>
            <a:t>Society</a:t>
          </a:r>
        </a:p>
      </dgm:t>
    </dgm:pt>
    <dgm:pt modelId="{43F464B2-1CA6-F143-9C5E-743F1F36960F}" type="parTrans" cxnId="{8BFFDC3E-2A9B-C54B-91F3-9251124AED9A}">
      <dgm:prSet/>
      <dgm:spPr/>
      <dgm:t>
        <a:bodyPr/>
        <a:lstStyle/>
        <a:p>
          <a:endParaRPr lang="en-US" b="1">
            <a:latin typeface="Arial" panose="020B0604020202020204" pitchFamily="34" charset="0"/>
            <a:cs typeface="Arial" panose="020B0604020202020204" pitchFamily="34" charset="0"/>
          </a:endParaRPr>
        </a:p>
      </dgm:t>
    </dgm:pt>
    <dgm:pt modelId="{EBB9C94D-F128-6E47-A0BC-12ACECA3A821}" type="sibTrans" cxnId="{8BFFDC3E-2A9B-C54B-91F3-9251124AED9A}">
      <dgm:prSet/>
      <dgm:spPr/>
      <dgm:t>
        <a:bodyPr/>
        <a:lstStyle/>
        <a:p>
          <a:endParaRPr lang="en-US" b="1">
            <a:latin typeface="Arial" panose="020B0604020202020204" pitchFamily="34" charset="0"/>
            <a:cs typeface="Arial" panose="020B0604020202020204" pitchFamily="34" charset="0"/>
          </a:endParaRPr>
        </a:p>
      </dgm:t>
    </dgm:pt>
    <dgm:pt modelId="{B0B4BC81-E00D-2D4A-BE31-540750F69ECF}">
      <dgm:prSet/>
      <dgm:spPr/>
      <dgm:t>
        <a:bodyPr/>
        <a:lstStyle/>
        <a:p>
          <a:r>
            <a:rPr lang="en-US" b="1">
              <a:latin typeface="Arial" panose="020B0604020202020204" pitchFamily="34" charset="0"/>
              <a:cs typeface="Arial" panose="020B0604020202020204" pitchFamily="34" charset="0"/>
            </a:rPr>
            <a:t>Environment</a:t>
          </a:r>
        </a:p>
      </dgm:t>
    </dgm:pt>
    <dgm:pt modelId="{420256CB-1049-8844-9474-694FBD36DE86}" type="parTrans" cxnId="{ACD04A0B-C7DC-7840-BB8E-F17570321C28}">
      <dgm:prSet/>
      <dgm:spPr/>
      <dgm:t>
        <a:bodyPr/>
        <a:lstStyle/>
        <a:p>
          <a:endParaRPr lang="en-US" b="1">
            <a:latin typeface="Arial" panose="020B0604020202020204" pitchFamily="34" charset="0"/>
            <a:cs typeface="Arial" panose="020B0604020202020204" pitchFamily="34" charset="0"/>
          </a:endParaRPr>
        </a:p>
      </dgm:t>
    </dgm:pt>
    <dgm:pt modelId="{67BAC2E5-1A81-784E-83E5-47472047C061}" type="sibTrans" cxnId="{ACD04A0B-C7DC-7840-BB8E-F17570321C28}">
      <dgm:prSet/>
      <dgm:spPr/>
      <dgm:t>
        <a:bodyPr/>
        <a:lstStyle/>
        <a:p>
          <a:endParaRPr lang="en-US" b="1">
            <a:latin typeface="Arial" panose="020B0604020202020204" pitchFamily="34" charset="0"/>
            <a:cs typeface="Arial" panose="020B0604020202020204" pitchFamily="34" charset="0"/>
          </a:endParaRPr>
        </a:p>
      </dgm:t>
    </dgm:pt>
    <dgm:pt modelId="{2B196F83-AF5D-3F4F-93A3-2BA5483BC68D}" type="pres">
      <dgm:prSet presAssocID="{CFD0CB5D-F532-7949-87E5-16491EFE4E04}" presName="Name0" presStyleCnt="0">
        <dgm:presLayoutVars>
          <dgm:chPref val="1"/>
          <dgm:dir/>
          <dgm:animOne val="branch"/>
          <dgm:animLvl val="lvl"/>
          <dgm:resizeHandles/>
        </dgm:presLayoutVars>
      </dgm:prSet>
      <dgm:spPr/>
    </dgm:pt>
    <dgm:pt modelId="{A71565BD-5D5D-2C49-A020-37EA8114AF6A}" type="pres">
      <dgm:prSet presAssocID="{8CFCD680-EA25-D947-B210-33646CFF629A}" presName="vertOne" presStyleCnt="0"/>
      <dgm:spPr/>
    </dgm:pt>
    <dgm:pt modelId="{576C82E9-0C93-7643-84DA-5261FA12552F}" type="pres">
      <dgm:prSet presAssocID="{8CFCD680-EA25-D947-B210-33646CFF629A}" presName="txOne" presStyleLbl="node0" presStyleIdx="0" presStyleCnt="3">
        <dgm:presLayoutVars>
          <dgm:chPref val="3"/>
        </dgm:presLayoutVars>
      </dgm:prSet>
      <dgm:spPr/>
    </dgm:pt>
    <dgm:pt modelId="{F5F34B22-3351-C843-80E3-38C583ADF449}" type="pres">
      <dgm:prSet presAssocID="{8CFCD680-EA25-D947-B210-33646CFF629A}" presName="horzOne" presStyleCnt="0"/>
      <dgm:spPr/>
    </dgm:pt>
    <dgm:pt modelId="{7D116DC8-7D78-C84A-B302-5C5ED4427C56}" type="pres">
      <dgm:prSet presAssocID="{3D4E10D6-5889-CF46-982E-8CD68AC6EF1C}" presName="sibSpaceOne" presStyleCnt="0"/>
      <dgm:spPr/>
    </dgm:pt>
    <dgm:pt modelId="{23FAECF9-C1FF-BB41-B2FD-971A78BB993D}" type="pres">
      <dgm:prSet presAssocID="{04E41028-8EAB-8B44-A8B5-1EFC17D34786}" presName="vertOne" presStyleCnt="0"/>
      <dgm:spPr/>
    </dgm:pt>
    <dgm:pt modelId="{DDDE0A35-F55C-DA4F-BD16-C2019E6D9C2F}" type="pres">
      <dgm:prSet presAssocID="{04E41028-8EAB-8B44-A8B5-1EFC17D34786}" presName="txOne" presStyleLbl="node0" presStyleIdx="1" presStyleCnt="3">
        <dgm:presLayoutVars>
          <dgm:chPref val="3"/>
        </dgm:presLayoutVars>
      </dgm:prSet>
      <dgm:spPr/>
    </dgm:pt>
    <dgm:pt modelId="{0E8B6EA7-A325-6543-93C5-4F28F5923CB3}" type="pres">
      <dgm:prSet presAssocID="{04E41028-8EAB-8B44-A8B5-1EFC17D34786}" presName="horzOne" presStyleCnt="0"/>
      <dgm:spPr/>
    </dgm:pt>
    <dgm:pt modelId="{DCE7794C-52D3-1A44-93E2-53972B687409}" type="pres">
      <dgm:prSet presAssocID="{EBB9C94D-F128-6E47-A0BC-12ACECA3A821}" presName="sibSpaceOne" presStyleCnt="0"/>
      <dgm:spPr/>
    </dgm:pt>
    <dgm:pt modelId="{4C334546-CC68-1148-8ADD-D22B64550C53}" type="pres">
      <dgm:prSet presAssocID="{B0B4BC81-E00D-2D4A-BE31-540750F69ECF}" presName="vertOne" presStyleCnt="0"/>
      <dgm:spPr/>
    </dgm:pt>
    <dgm:pt modelId="{D434736F-D393-0546-89E2-2E03C171C5AF}" type="pres">
      <dgm:prSet presAssocID="{B0B4BC81-E00D-2D4A-BE31-540750F69ECF}" presName="txOne" presStyleLbl="node0" presStyleIdx="2" presStyleCnt="3">
        <dgm:presLayoutVars>
          <dgm:chPref val="3"/>
        </dgm:presLayoutVars>
      </dgm:prSet>
      <dgm:spPr/>
    </dgm:pt>
    <dgm:pt modelId="{0E8ABDA6-0C40-8740-983F-6CC0813E331E}" type="pres">
      <dgm:prSet presAssocID="{B0B4BC81-E00D-2D4A-BE31-540750F69ECF}" presName="horzOne" presStyleCnt="0"/>
      <dgm:spPr/>
    </dgm:pt>
  </dgm:ptLst>
  <dgm:cxnLst>
    <dgm:cxn modelId="{ACD04A0B-C7DC-7840-BB8E-F17570321C28}" srcId="{CFD0CB5D-F532-7949-87E5-16491EFE4E04}" destId="{B0B4BC81-E00D-2D4A-BE31-540750F69ECF}" srcOrd="2" destOrd="0" parTransId="{420256CB-1049-8844-9474-694FBD36DE86}" sibTransId="{67BAC2E5-1A81-784E-83E5-47472047C061}"/>
    <dgm:cxn modelId="{4860AA12-62AB-2748-8979-5FACDD5EA9C0}" type="presOf" srcId="{04E41028-8EAB-8B44-A8B5-1EFC17D34786}" destId="{DDDE0A35-F55C-DA4F-BD16-C2019E6D9C2F}" srcOrd="0" destOrd="0" presId="urn:microsoft.com/office/officeart/2005/8/layout/hierarchy4"/>
    <dgm:cxn modelId="{8BFFDC3E-2A9B-C54B-91F3-9251124AED9A}" srcId="{CFD0CB5D-F532-7949-87E5-16491EFE4E04}" destId="{04E41028-8EAB-8B44-A8B5-1EFC17D34786}" srcOrd="1" destOrd="0" parTransId="{43F464B2-1CA6-F143-9C5E-743F1F36960F}" sibTransId="{EBB9C94D-F128-6E47-A0BC-12ACECA3A821}"/>
    <dgm:cxn modelId="{6DD79D87-3A73-4844-A692-96E33B95A737}" srcId="{CFD0CB5D-F532-7949-87E5-16491EFE4E04}" destId="{8CFCD680-EA25-D947-B210-33646CFF629A}" srcOrd="0" destOrd="0" parTransId="{41CD13F1-E99B-5540-9C92-1C4088F84E88}" sibTransId="{3D4E10D6-5889-CF46-982E-8CD68AC6EF1C}"/>
    <dgm:cxn modelId="{F199AAA2-A336-9F43-91E1-C86755E8A6D0}" type="presOf" srcId="{8CFCD680-EA25-D947-B210-33646CFF629A}" destId="{576C82E9-0C93-7643-84DA-5261FA12552F}" srcOrd="0" destOrd="0" presId="urn:microsoft.com/office/officeart/2005/8/layout/hierarchy4"/>
    <dgm:cxn modelId="{2E9EB8AF-FCE5-994E-91A2-25B196933F34}" type="presOf" srcId="{B0B4BC81-E00D-2D4A-BE31-540750F69ECF}" destId="{D434736F-D393-0546-89E2-2E03C171C5AF}" srcOrd="0" destOrd="0" presId="urn:microsoft.com/office/officeart/2005/8/layout/hierarchy4"/>
    <dgm:cxn modelId="{77C5BBD5-5095-784A-8733-6FC8326295C0}" type="presOf" srcId="{CFD0CB5D-F532-7949-87E5-16491EFE4E04}" destId="{2B196F83-AF5D-3F4F-93A3-2BA5483BC68D}" srcOrd="0" destOrd="0" presId="urn:microsoft.com/office/officeart/2005/8/layout/hierarchy4"/>
    <dgm:cxn modelId="{48A515B4-08DB-E544-881F-83A4C9EF46D6}" type="presParOf" srcId="{2B196F83-AF5D-3F4F-93A3-2BA5483BC68D}" destId="{A71565BD-5D5D-2C49-A020-37EA8114AF6A}" srcOrd="0" destOrd="0" presId="urn:microsoft.com/office/officeart/2005/8/layout/hierarchy4"/>
    <dgm:cxn modelId="{31108819-46E0-E345-B0A2-8A9795D867DE}" type="presParOf" srcId="{A71565BD-5D5D-2C49-A020-37EA8114AF6A}" destId="{576C82E9-0C93-7643-84DA-5261FA12552F}" srcOrd="0" destOrd="0" presId="urn:microsoft.com/office/officeart/2005/8/layout/hierarchy4"/>
    <dgm:cxn modelId="{9E890257-305E-C94A-A387-E76A2BC371B7}" type="presParOf" srcId="{A71565BD-5D5D-2C49-A020-37EA8114AF6A}" destId="{F5F34B22-3351-C843-80E3-38C583ADF449}" srcOrd="1" destOrd="0" presId="urn:microsoft.com/office/officeart/2005/8/layout/hierarchy4"/>
    <dgm:cxn modelId="{7D24B356-95A4-D54A-A263-157828E06BAC}" type="presParOf" srcId="{2B196F83-AF5D-3F4F-93A3-2BA5483BC68D}" destId="{7D116DC8-7D78-C84A-B302-5C5ED4427C56}" srcOrd="1" destOrd="0" presId="urn:microsoft.com/office/officeart/2005/8/layout/hierarchy4"/>
    <dgm:cxn modelId="{8E5EEDB0-616E-B948-A2AF-4CC53C6389EA}" type="presParOf" srcId="{2B196F83-AF5D-3F4F-93A3-2BA5483BC68D}" destId="{23FAECF9-C1FF-BB41-B2FD-971A78BB993D}" srcOrd="2" destOrd="0" presId="urn:microsoft.com/office/officeart/2005/8/layout/hierarchy4"/>
    <dgm:cxn modelId="{6E62EC25-5DC5-9D41-B233-BCAAEE604BCF}" type="presParOf" srcId="{23FAECF9-C1FF-BB41-B2FD-971A78BB993D}" destId="{DDDE0A35-F55C-DA4F-BD16-C2019E6D9C2F}" srcOrd="0" destOrd="0" presId="urn:microsoft.com/office/officeart/2005/8/layout/hierarchy4"/>
    <dgm:cxn modelId="{EFF276C9-F85C-9949-A7FE-CB0FF60B00C4}" type="presParOf" srcId="{23FAECF9-C1FF-BB41-B2FD-971A78BB993D}" destId="{0E8B6EA7-A325-6543-93C5-4F28F5923CB3}" srcOrd="1" destOrd="0" presId="urn:microsoft.com/office/officeart/2005/8/layout/hierarchy4"/>
    <dgm:cxn modelId="{B6E6CEC0-4832-724F-9858-04A77913DA1D}" type="presParOf" srcId="{2B196F83-AF5D-3F4F-93A3-2BA5483BC68D}" destId="{DCE7794C-52D3-1A44-93E2-53972B687409}" srcOrd="3" destOrd="0" presId="urn:microsoft.com/office/officeart/2005/8/layout/hierarchy4"/>
    <dgm:cxn modelId="{5E7F8553-90B8-4643-89D3-0DD7D41FAF1D}" type="presParOf" srcId="{2B196F83-AF5D-3F4F-93A3-2BA5483BC68D}" destId="{4C334546-CC68-1148-8ADD-D22B64550C53}" srcOrd="4" destOrd="0" presId="urn:microsoft.com/office/officeart/2005/8/layout/hierarchy4"/>
    <dgm:cxn modelId="{648BE596-4383-9747-A4E7-9CD0133BE7D1}" type="presParOf" srcId="{4C334546-CC68-1148-8ADD-D22B64550C53}" destId="{D434736F-D393-0546-89E2-2E03C171C5AF}" srcOrd="0" destOrd="0" presId="urn:microsoft.com/office/officeart/2005/8/layout/hierarchy4"/>
    <dgm:cxn modelId="{0A84CAA4-FB55-F541-B5F5-C80FD166C1E0}" type="presParOf" srcId="{4C334546-CC68-1148-8ADD-D22B64550C53}" destId="{0E8ABDA6-0C40-8740-983F-6CC0813E331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05C4C5-404B-4FB4-8DE7-ECADE78B927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F949D038-A377-49C0-96D6-B812A0353AC5}">
      <dgm:prSet phldrT="[Text]"/>
      <dgm:spPr/>
      <dgm:t>
        <a:bodyPr/>
        <a:lstStyle/>
        <a:p>
          <a:r>
            <a:rPr lang="en-US" dirty="0"/>
            <a:t>Major consumer of energy, linked to GHG emissions</a:t>
          </a:r>
        </a:p>
      </dgm:t>
    </dgm:pt>
    <dgm:pt modelId="{3A0737AA-D1CE-4868-9112-B90DBD4701A7}" type="parTrans" cxnId="{7F83228B-1EB1-4048-8A1E-CA4F9E4A7874}">
      <dgm:prSet/>
      <dgm:spPr/>
      <dgm:t>
        <a:bodyPr/>
        <a:lstStyle/>
        <a:p>
          <a:endParaRPr lang="en-US"/>
        </a:p>
      </dgm:t>
    </dgm:pt>
    <dgm:pt modelId="{F2BF508B-DEA1-4D97-985C-84BD176FB430}" type="sibTrans" cxnId="{7F83228B-1EB1-4048-8A1E-CA4F9E4A7874}">
      <dgm:prSet/>
      <dgm:spPr/>
      <dgm:t>
        <a:bodyPr/>
        <a:lstStyle/>
        <a:p>
          <a:endParaRPr lang="en-US"/>
        </a:p>
      </dgm:t>
    </dgm:pt>
    <dgm:pt modelId="{38B91DBF-8956-4C56-962C-4886F590B367}">
      <dgm:prSet phldrT="[Text]"/>
      <dgm:spPr/>
      <dgm:t>
        <a:bodyPr/>
        <a:lstStyle/>
        <a:p>
          <a:r>
            <a:rPr lang="en-US" dirty="0"/>
            <a:t>Affects wildlife habitat and movement</a:t>
          </a:r>
        </a:p>
      </dgm:t>
    </dgm:pt>
    <dgm:pt modelId="{95E83574-F25C-43F4-88AF-AB145A74C5D4}" type="parTrans" cxnId="{71FED7A5-37FE-4374-89F1-13F96B432201}">
      <dgm:prSet/>
      <dgm:spPr/>
      <dgm:t>
        <a:bodyPr/>
        <a:lstStyle/>
        <a:p>
          <a:endParaRPr lang="en-US"/>
        </a:p>
      </dgm:t>
    </dgm:pt>
    <dgm:pt modelId="{9E4844E6-42BE-4678-BE10-7109FAC29489}" type="sibTrans" cxnId="{71FED7A5-37FE-4374-89F1-13F96B432201}">
      <dgm:prSet/>
      <dgm:spPr/>
      <dgm:t>
        <a:bodyPr/>
        <a:lstStyle/>
        <a:p>
          <a:endParaRPr lang="en-US"/>
        </a:p>
      </dgm:t>
    </dgm:pt>
    <dgm:pt modelId="{B32CAE29-45B6-45E1-8D4E-E2C35B5A1431}">
      <dgm:prSet phldrT="[Text]"/>
      <dgm:spPr/>
      <dgm:t>
        <a:bodyPr/>
        <a:lstStyle/>
        <a:p>
          <a:r>
            <a:rPr lang="en-US" dirty="0"/>
            <a:t>Affects water quality through erosion, sediment, and contamination</a:t>
          </a:r>
        </a:p>
      </dgm:t>
    </dgm:pt>
    <dgm:pt modelId="{E579931B-1856-4D57-A04D-569BE684E65B}" type="parTrans" cxnId="{28E3C280-8958-42DB-A460-C671AD36D4B3}">
      <dgm:prSet/>
      <dgm:spPr/>
      <dgm:t>
        <a:bodyPr/>
        <a:lstStyle/>
        <a:p>
          <a:endParaRPr lang="en-US"/>
        </a:p>
      </dgm:t>
    </dgm:pt>
    <dgm:pt modelId="{75601D6E-3C01-41B9-AE61-258C14C34F0E}" type="sibTrans" cxnId="{28E3C280-8958-42DB-A460-C671AD36D4B3}">
      <dgm:prSet/>
      <dgm:spPr/>
      <dgm:t>
        <a:bodyPr/>
        <a:lstStyle/>
        <a:p>
          <a:endParaRPr lang="en-US"/>
        </a:p>
      </dgm:t>
    </dgm:pt>
    <dgm:pt modelId="{9A50E867-30B7-4730-9E96-62AF415C84BE}">
      <dgm:prSet phldrT="[Text]"/>
      <dgm:spPr/>
      <dgm:t>
        <a:bodyPr/>
        <a:lstStyle/>
        <a:p>
          <a:r>
            <a:rPr lang="en-US" dirty="0"/>
            <a:t>Affects air quality through pollutant emissions</a:t>
          </a:r>
        </a:p>
      </dgm:t>
    </dgm:pt>
    <dgm:pt modelId="{2457BC5D-1057-4036-B252-637AA850E067}" type="parTrans" cxnId="{DB15EBD6-000F-47F0-A1A0-AD9D6CBDAB0E}">
      <dgm:prSet/>
      <dgm:spPr/>
      <dgm:t>
        <a:bodyPr/>
        <a:lstStyle/>
        <a:p>
          <a:endParaRPr lang="en-US"/>
        </a:p>
      </dgm:t>
    </dgm:pt>
    <dgm:pt modelId="{58918783-47E9-4856-A1BB-B25FBCED157E}" type="sibTrans" cxnId="{DB15EBD6-000F-47F0-A1A0-AD9D6CBDAB0E}">
      <dgm:prSet/>
      <dgm:spPr/>
      <dgm:t>
        <a:bodyPr/>
        <a:lstStyle/>
        <a:p>
          <a:endParaRPr lang="en-US"/>
        </a:p>
      </dgm:t>
    </dgm:pt>
    <dgm:pt modelId="{AB79065C-457C-4734-A919-072CEF56A19B}">
      <dgm:prSet phldrT="[Text]"/>
      <dgm:spPr/>
      <dgm:t>
        <a:bodyPr/>
        <a:lstStyle/>
        <a:p>
          <a:r>
            <a:rPr lang="en-US" dirty="0"/>
            <a:t>Impacts on local communities </a:t>
          </a:r>
        </a:p>
      </dgm:t>
    </dgm:pt>
    <dgm:pt modelId="{61A17301-BF2B-4DF8-8415-E7A8D625332E}" type="parTrans" cxnId="{A89365DA-681F-419A-987A-237960BAF400}">
      <dgm:prSet/>
      <dgm:spPr/>
      <dgm:t>
        <a:bodyPr/>
        <a:lstStyle/>
        <a:p>
          <a:endParaRPr lang="en-US"/>
        </a:p>
      </dgm:t>
    </dgm:pt>
    <dgm:pt modelId="{750296CE-3F35-49F2-BC8A-643D367989C8}" type="sibTrans" cxnId="{A89365DA-681F-419A-987A-237960BAF400}">
      <dgm:prSet/>
      <dgm:spPr/>
      <dgm:t>
        <a:bodyPr/>
        <a:lstStyle/>
        <a:p>
          <a:endParaRPr lang="en-US"/>
        </a:p>
      </dgm:t>
    </dgm:pt>
    <dgm:pt modelId="{5BE01FFE-6249-4F8F-82E9-384638C5D720}">
      <dgm:prSet phldrT="[Text]"/>
      <dgm:spPr/>
      <dgm:t>
        <a:bodyPr/>
        <a:lstStyle/>
        <a:p>
          <a:r>
            <a:rPr lang="en-US" dirty="0"/>
            <a:t>Consumption of non-renewable resources</a:t>
          </a:r>
        </a:p>
      </dgm:t>
    </dgm:pt>
    <dgm:pt modelId="{A13F5AF4-97C5-4F55-86AB-56990AF65882}" type="parTrans" cxnId="{B8274260-D01F-4A0E-8015-E3EDB7F41059}">
      <dgm:prSet/>
      <dgm:spPr/>
      <dgm:t>
        <a:bodyPr/>
        <a:lstStyle/>
        <a:p>
          <a:endParaRPr lang="en-US"/>
        </a:p>
      </dgm:t>
    </dgm:pt>
    <dgm:pt modelId="{3BE1045F-96C8-4825-89F5-A3E134BAB01E}" type="sibTrans" cxnId="{B8274260-D01F-4A0E-8015-E3EDB7F41059}">
      <dgm:prSet/>
      <dgm:spPr/>
      <dgm:t>
        <a:bodyPr/>
        <a:lstStyle/>
        <a:p>
          <a:endParaRPr lang="en-US"/>
        </a:p>
      </dgm:t>
    </dgm:pt>
    <dgm:pt modelId="{5FCE2C32-7586-40C6-AA29-FE55619466B3}">
      <dgm:prSet phldrT="[Text]"/>
      <dgm:spPr/>
      <dgm:t>
        <a:bodyPr/>
        <a:lstStyle/>
        <a:p>
          <a:r>
            <a:rPr lang="en-US" dirty="0"/>
            <a:t>Lack of mobility and access for certain population groups or areas</a:t>
          </a:r>
        </a:p>
      </dgm:t>
    </dgm:pt>
    <dgm:pt modelId="{1B75B26A-1A18-46A1-9302-3348F7EBFE46}" type="parTrans" cxnId="{45460BD7-AEF4-4439-BB31-308C27FA11AB}">
      <dgm:prSet/>
      <dgm:spPr/>
      <dgm:t>
        <a:bodyPr/>
        <a:lstStyle/>
        <a:p>
          <a:endParaRPr lang="en-US"/>
        </a:p>
      </dgm:t>
    </dgm:pt>
    <dgm:pt modelId="{D17AFFD1-D5A6-42C4-B4BD-0FFAF3F7A5E5}" type="sibTrans" cxnId="{45460BD7-AEF4-4439-BB31-308C27FA11AB}">
      <dgm:prSet/>
      <dgm:spPr/>
      <dgm:t>
        <a:bodyPr/>
        <a:lstStyle/>
        <a:p>
          <a:endParaRPr lang="en-US"/>
        </a:p>
      </dgm:t>
    </dgm:pt>
    <dgm:pt modelId="{516BBAEE-FA10-447B-AB78-6B06150D53FC}" type="pres">
      <dgm:prSet presAssocID="{A605C4C5-404B-4FB4-8DE7-ECADE78B927E}" presName="linear" presStyleCnt="0">
        <dgm:presLayoutVars>
          <dgm:animLvl val="lvl"/>
          <dgm:resizeHandles val="exact"/>
        </dgm:presLayoutVars>
      </dgm:prSet>
      <dgm:spPr/>
    </dgm:pt>
    <dgm:pt modelId="{F8DF2EA3-11B5-40AC-92FE-78CC74CBBE22}" type="pres">
      <dgm:prSet presAssocID="{F949D038-A377-49C0-96D6-B812A0353AC5}" presName="parentText" presStyleLbl="node1" presStyleIdx="0" presStyleCnt="7">
        <dgm:presLayoutVars>
          <dgm:chMax val="0"/>
          <dgm:bulletEnabled val="1"/>
        </dgm:presLayoutVars>
      </dgm:prSet>
      <dgm:spPr/>
    </dgm:pt>
    <dgm:pt modelId="{5A4687E3-3031-4312-A0D6-C308F5922AB6}" type="pres">
      <dgm:prSet presAssocID="{F2BF508B-DEA1-4D97-985C-84BD176FB430}" presName="spacer" presStyleCnt="0"/>
      <dgm:spPr/>
    </dgm:pt>
    <dgm:pt modelId="{1A2AD186-54EF-4DA7-A3D6-D140B61ACE7F}" type="pres">
      <dgm:prSet presAssocID="{38B91DBF-8956-4C56-962C-4886F590B367}" presName="parentText" presStyleLbl="node1" presStyleIdx="1" presStyleCnt="7">
        <dgm:presLayoutVars>
          <dgm:chMax val="0"/>
          <dgm:bulletEnabled val="1"/>
        </dgm:presLayoutVars>
      </dgm:prSet>
      <dgm:spPr/>
    </dgm:pt>
    <dgm:pt modelId="{4D581766-004C-45F0-8BC6-6B60D13F5DA5}" type="pres">
      <dgm:prSet presAssocID="{9E4844E6-42BE-4678-BE10-7109FAC29489}" presName="spacer" presStyleCnt="0"/>
      <dgm:spPr/>
    </dgm:pt>
    <dgm:pt modelId="{435ACD0A-4D5D-435F-BE20-A9C96732992B}" type="pres">
      <dgm:prSet presAssocID="{B32CAE29-45B6-45E1-8D4E-E2C35B5A1431}" presName="parentText" presStyleLbl="node1" presStyleIdx="2" presStyleCnt="7">
        <dgm:presLayoutVars>
          <dgm:chMax val="0"/>
          <dgm:bulletEnabled val="1"/>
        </dgm:presLayoutVars>
      </dgm:prSet>
      <dgm:spPr/>
    </dgm:pt>
    <dgm:pt modelId="{B7BD1DE7-B3FC-40D1-AA10-030A823E9371}" type="pres">
      <dgm:prSet presAssocID="{75601D6E-3C01-41B9-AE61-258C14C34F0E}" presName="spacer" presStyleCnt="0"/>
      <dgm:spPr/>
    </dgm:pt>
    <dgm:pt modelId="{0BA0684B-FABC-40F9-9B79-0A21AFD0F5FA}" type="pres">
      <dgm:prSet presAssocID="{9A50E867-30B7-4730-9E96-62AF415C84BE}" presName="parentText" presStyleLbl="node1" presStyleIdx="3" presStyleCnt="7">
        <dgm:presLayoutVars>
          <dgm:chMax val="0"/>
          <dgm:bulletEnabled val="1"/>
        </dgm:presLayoutVars>
      </dgm:prSet>
      <dgm:spPr/>
    </dgm:pt>
    <dgm:pt modelId="{EA994945-1614-4978-ABA6-B422C6498C3E}" type="pres">
      <dgm:prSet presAssocID="{58918783-47E9-4856-A1BB-B25FBCED157E}" presName="spacer" presStyleCnt="0"/>
      <dgm:spPr/>
    </dgm:pt>
    <dgm:pt modelId="{2ED28F90-356D-47B6-BAF8-43ABA37CBA48}" type="pres">
      <dgm:prSet presAssocID="{5FCE2C32-7586-40C6-AA29-FE55619466B3}" presName="parentText" presStyleLbl="node1" presStyleIdx="4" presStyleCnt="7">
        <dgm:presLayoutVars>
          <dgm:chMax val="0"/>
          <dgm:bulletEnabled val="1"/>
        </dgm:presLayoutVars>
      </dgm:prSet>
      <dgm:spPr/>
    </dgm:pt>
    <dgm:pt modelId="{584E8ECE-4895-45A5-87CB-7B8CBB1B642F}" type="pres">
      <dgm:prSet presAssocID="{D17AFFD1-D5A6-42C4-B4BD-0FFAF3F7A5E5}" presName="spacer" presStyleCnt="0"/>
      <dgm:spPr/>
    </dgm:pt>
    <dgm:pt modelId="{AC411832-3674-46BA-937E-3EB864AE1319}" type="pres">
      <dgm:prSet presAssocID="{AB79065C-457C-4734-A919-072CEF56A19B}" presName="parentText" presStyleLbl="node1" presStyleIdx="5" presStyleCnt="7">
        <dgm:presLayoutVars>
          <dgm:chMax val="0"/>
          <dgm:bulletEnabled val="1"/>
        </dgm:presLayoutVars>
      </dgm:prSet>
      <dgm:spPr/>
    </dgm:pt>
    <dgm:pt modelId="{E847D842-5DE7-4206-BE42-E12DB5E79BED}" type="pres">
      <dgm:prSet presAssocID="{750296CE-3F35-49F2-BC8A-643D367989C8}" presName="spacer" presStyleCnt="0"/>
      <dgm:spPr/>
    </dgm:pt>
    <dgm:pt modelId="{D28B05BB-7196-4335-9417-C72785E01423}" type="pres">
      <dgm:prSet presAssocID="{5BE01FFE-6249-4F8F-82E9-384638C5D720}" presName="parentText" presStyleLbl="node1" presStyleIdx="6" presStyleCnt="7">
        <dgm:presLayoutVars>
          <dgm:chMax val="0"/>
          <dgm:bulletEnabled val="1"/>
        </dgm:presLayoutVars>
      </dgm:prSet>
      <dgm:spPr/>
    </dgm:pt>
  </dgm:ptLst>
  <dgm:cxnLst>
    <dgm:cxn modelId="{98A21D0E-C6DE-4F7D-97D3-97C4A425E993}" type="presOf" srcId="{5BE01FFE-6249-4F8F-82E9-384638C5D720}" destId="{D28B05BB-7196-4335-9417-C72785E01423}" srcOrd="0" destOrd="0" presId="urn:microsoft.com/office/officeart/2005/8/layout/vList2"/>
    <dgm:cxn modelId="{C00F0F15-6828-4ADF-BD4A-F76CFB9C7D33}" type="presOf" srcId="{A605C4C5-404B-4FB4-8DE7-ECADE78B927E}" destId="{516BBAEE-FA10-447B-AB78-6B06150D53FC}" srcOrd="0" destOrd="0" presId="urn:microsoft.com/office/officeart/2005/8/layout/vList2"/>
    <dgm:cxn modelId="{F27ECD15-5F24-44AA-AD30-B269754E343B}" type="presOf" srcId="{9A50E867-30B7-4730-9E96-62AF415C84BE}" destId="{0BA0684B-FABC-40F9-9B79-0A21AFD0F5FA}" srcOrd="0" destOrd="0" presId="urn:microsoft.com/office/officeart/2005/8/layout/vList2"/>
    <dgm:cxn modelId="{B8274260-D01F-4A0E-8015-E3EDB7F41059}" srcId="{A605C4C5-404B-4FB4-8DE7-ECADE78B927E}" destId="{5BE01FFE-6249-4F8F-82E9-384638C5D720}" srcOrd="6" destOrd="0" parTransId="{A13F5AF4-97C5-4F55-86AB-56990AF65882}" sibTransId="{3BE1045F-96C8-4825-89F5-A3E134BAB01E}"/>
    <dgm:cxn modelId="{0E586178-4D9E-40A9-8765-95F73435A268}" type="presOf" srcId="{B32CAE29-45B6-45E1-8D4E-E2C35B5A1431}" destId="{435ACD0A-4D5D-435F-BE20-A9C96732992B}" srcOrd="0" destOrd="0" presId="urn:microsoft.com/office/officeart/2005/8/layout/vList2"/>
    <dgm:cxn modelId="{28E3C280-8958-42DB-A460-C671AD36D4B3}" srcId="{A605C4C5-404B-4FB4-8DE7-ECADE78B927E}" destId="{B32CAE29-45B6-45E1-8D4E-E2C35B5A1431}" srcOrd="2" destOrd="0" parTransId="{E579931B-1856-4D57-A04D-569BE684E65B}" sibTransId="{75601D6E-3C01-41B9-AE61-258C14C34F0E}"/>
    <dgm:cxn modelId="{69CDD588-CB58-4726-ADFD-A36577A48544}" type="presOf" srcId="{38B91DBF-8956-4C56-962C-4886F590B367}" destId="{1A2AD186-54EF-4DA7-A3D6-D140B61ACE7F}" srcOrd="0" destOrd="0" presId="urn:microsoft.com/office/officeart/2005/8/layout/vList2"/>
    <dgm:cxn modelId="{7F83228B-1EB1-4048-8A1E-CA4F9E4A7874}" srcId="{A605C4C5-404B-4FB4-8DE7-ECADE78B927E}" destId="{F949D038-A377-49C0-96D6-B812A0353AC5}" srcOrd="0" destOrd="0" parTransId="{3A0737AA-D1CE-4868-9112-B90DBD4701A7}" sibTransId="{F2BF508B-DEA1-4D97-985C-84BD176FB430}"/>
    <dgm:cxn modelId="{71FED7A5-37FE-4374-89F1-13F96B432201}" srcId="{A605C4C5-404B-4FB4-8DE7-ECADE78B927E}" destId="{38B91DBF-8956-4C56-962C-4886F590B367}" srcOrd="1" destOrd="0" parTransId="{95E83574-F25C-43F4-88AF-AB145A74C5D4}" sibTransId="{9E4844E6-42BE-4678-BE10-7109FAC29489}"/>
    <dgm:cxn modelId="{01E877B0-847D-41C8-B9C8-3A9B7D43BA23}" type="presOf" srcId="{AB79065C-457C-4734-A919-072CEF56A19B}" destId="{AC411832-3674-46BA-937E-3EB864AE1319}" srcOrd="0" destOrd="0" presId="urn:microsoft.com/office/officeart/2005/8/layout/vList2"/>
    <dgm:cxn modelId="{DBF3FABD-ED97-4D99-89B8-C598B3AE8FCF}" type="presOf" srcId="{5FCE2C32-7586-40C6-AA29-FE55619466B3}" destId="{2ED28F90-356D-47B6-BAF8-43ABA37CBA48}" srcOrd="0" destOrd="0" presId="urn:microsoft.com/office/officeart/2005/8/layout/vList2"/>
    <dgm:cxn modelId="{DB15EBD6-000F-47F0-A1A0-AD9D6CBDAB0E}" srcId="{A605C4C5-404B-4FB4-8DE7-ECADE78B927E}" destId="{9A50E867-30B7-4730-9E96-62AF415C84BE}" srcOrd="3" destOrd="0" parTransId="{2457BC5D-1057-4036-B252-637AA850E067}" sibTransId="{58918783-47E9-4856-A1BB-B25FBCED157E}"/>
    <dgm:cxn modelId="{45460BD7-AEF4-4439-BB31-308C27FA11AB}" srcId="{A605C4C5-404B-4FB4-8DE7-ECADE78B927E}" destId="{5FCE2C32-7586-40C6-AA29-FE55619466B3}" srcOrd="4" destOrd="0" parTransId="{1B75B26A-1A18-46A1-9302-3348F7EBFE46}" sibTransId="{D17AFFD1-D5A6-42C4-B4BD-0FFAF3F7A5E5}"/>
    <dgm:cxn modelId="{A89365DA-681F-419A-987A-237960BAF400}" srcId="{A605C4C5-404B-4FB4-8DE7-ECADE78B927E}" destId="{AB79065C-457C-4734-A919-072CEF56A19B}" srcOrd="5" destOrd="0" parTransId="{61A17301-BF2B-4DF8-8415-E7A8D625332E}" sibTransId="{750296CE-3F35-49F2-BC8A-643D367989C8}"/>
    <dgm:cxn modelId="{31BD8DF7-AB50-4EF5-B363-B4D2F4A1E6BE}" type="presOf" srcId="{F949D038-A377-49C0-96D6-B812A0353AC5}" destId="{F8DF2EA3-11B5-40AC-92FE-78CC74CBBE22}" srcOrd="0" destOrd="0" presId="urn:microsoft.com/office/officeart/2005/8/layout/vList2"/>
    <dgm:cxn modelId="{24AB9E91-9C64-4BEC-85E4-C0E28A778951}" type="presParOf" srcId="{516BBAEE-FA10-447B-AB78-6B06150D53FC}" destId="{F8DF2EA3-11B5-40AC-92FE-78CC74CBBE22}" srcOrd="0" destOrd="0" presId="urn:microsoft.com/office/officeart/2005/8/layout/vList2"/>
    <dgm:cxn modelId="{BE0127AC-B7E3-4B75-AE9D-4D6208B8C938}" type="presParOf" srcId="{516BBAEE-FA10-447B-AB78-6B06150D53FC}" destId="{5A4687E3-3031-4312-A0D6-C308F5922AB6}" srcOrd="1" destOrd="0" presId="urn:microsoft.com/office/officeart/2005/8/layout/vList2"/>
    <dgm:cxn modelId="{7B9EDA4A-8C6A-4E1B-AC0A-9D0EE771AEF8}" type="presParOf" srcId="{516BBAEE-FA10-447B-AB78-6B06150D53FC}" destId="{1A2AD186-54EF-4DA7-A3D6-D140B61ACE7F}" srcOrd="2" destOrd="0" presId="urn:microsoft.com/office/officeart/2005/8/layout/vList2"/>
    <dgm:cxn modelId="{3272FFD0-042E-4104-AC00-FF3CBE977248}" type="presParOf" srcId="{516BBAEE-FA10-447B-AB78-6B06150D53FC}" destId="{4D581766-004C-45F0-8BC6-6B60D13F5DA5}" srcOrd="3" destOrd="0" presId="urn:microsoft.com/office/officeart/2005/8/layout/vList2"/>
    <dgm:cxn modelId="{F08DEE5E-4907-4D72-93EF-79A17ABB0A2C}" type="presParOf" srcId="{516BBAEE-FA10-447B-AB78-6B06150D53FC}" destId="{435ACD0A-4D5D-435F-BE20-A9C96732992B}" srcOrd="4" destOrd="0" presId="urn:microsoft.com/office/officeart/2005/8/layout/vList2"/>
    <dgm:cxn modelId="{DF507BB1-8388-4171-875B-B64522D430F4}" type="presParOf" srcId="{516BBAEE-FA10-447B-AB78-6B06150D53FC}" destId="{B7BD1DE7-B3FC-40D1-AA10-030A823E9371}" srcOrd="5" destOrd="0" presId="urn:microsoft.com/office/officeart/2005/8/layout/vList2"/>
    <dgm:cxn modelId="{C378D371-159F-4819-A56E-6277BF17F1E0}" type="presParOf" srcId="{516BBAEE-FA10-447B-AB78-6B06150D53FC}" destId="{0BA0684B-FABC-40F9-9B79-0A21AFD0F5FA}" srcOrd="6" destOrd="0" presId="urn:microsoft.com/office/officeart/2005/8/layout/vList2"/>
    <dgm:cxn modelId="{1813C4F9-702A-48A7-896E-CDB66328DD4C}" type="presParOf" srcId="{516BBAEE-FA10-447B-AB78-6B06150D53FC}" destId="{EA994945-1614-4978-ABA6-B422C6498C3E}" srcOrd="7" destOrd="0" presId="urn:microsoft.com/office/officeart/2005/8/layout/vList2"/>
    <dgm:cxn modelId="{F1845687-FB0C-4705-948A-2E30D69D890A}" type="presParOf" srcId="{516BBAEE-FA10-447B-AB78-6B06150D53FC}" destId="{2ED28F90-356D-47B6-BAF8-43ABA37CBA48}" srcOrd="8" destOrd="0" presId="urn:microsoft.com/office/officeart/2005/8/layout/vList2"/>
    <dgm:cxn modelId="{08C3F41B-B6F2-41DF-8ADF-441E14094635}" type="presParOf" srcId="{516BBAEE-FA10-447B-AB78-6B06150D53FC}" destId="{584E8ECE-4895-45A5-87CB-7B8CBB1B642F}" srcOrd="9" destOrd="0" presId="urn:microsoft.com/office/officeart/2005/8/layout/vList2"/>
    <dgm:cxn modelId="{E5D66D88-A0FB-48AC-BCC8-5AD5F642BD99}" type="presParOf" srcId="{516BBAEE-FA10-447B-AB78-6B06150D53FC}" destId="{AC411832-3674-46BA-937E-3EB864AE1319}" srcOrd="10" destOrd="0" presId="urn:microsoft.com/office/officeart/2005/8/layout/vList2"/>
    <dgm:cxn modelId="{D79A6C70-ADDE-4C52-8EF1-0236119D72A8}" type="presParOf" srcId="{516BBAEE-FA10-447B-AB78-6B06150D53FC}" destId="{E847D842-5DE7-4206-BE42-E12DB5E79BED}" srcOrd="11" destOrd="0" presId="urn:microsoft.com/office/officeart/2005/8/layout/vList2"/>
    <dgm:cxn modelId="{0CD5A13A-C766-45AB-AC82-81605930C6EE}" type="presParOf" srcId="{516BBAEE-FA10-447B-AB78-6B06150D53FC}" destId="{D28B05BB-7196-4335-9417-C72785E01423}"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C82E9-0C93-7643-84DA-5261FA12552F}">
      <dsp:nvSpPr>
        <dsp:cNvPr id="0" name=""/>
        <dsp:cNvSpPr/>
      </dsp:nvSpPr>
      <dsp:spPr>
        <a:xfrm>
          <a:off x="4349" y="0"/>
          <a:ext cx="1758763" cy="102803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Arial" panose="020B0604020202020204" pitchFamily="34" charset="0"/>
              <a:cs typeface="Arial" panose="020B0604020202020204" pitchFamily="34" charset="0"/>
            </a:rPr>
            <a:t>Economy</a:t>
          </a:r>
        </a:p>
      </dsp:txBody>
      <dsp:txXfrm>
        <a:off x="34459" y="30110"/>
        <a:ext cx="1698543" cy="967819"/>
      </dsp:txXfrm>
    </dsp:sp>
    <dsp:sp modelId="{DDDE0A35-F55C-DA4F-BD16-C2019E6D9C2F}">
      <dsp:nvSpPr>
        <dsp:cNvPr id="0" name=""/>
        <dsp:cNvSpPr/>
      </dsp:nvSpPr>
      <dsp:spPr>
        <a:xfrm>
          <a:off x="2058585" y="0"/>
          <a:ext cx="1758763" cy="102803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Arial" panose="020B0604020202020204" pitchFamily="34" charset="0"/>
              <a:cs typeface="Arial" panose="020B0604020202020204" pitchFamily="34" charset="0"/>
            </a:rPr>
            <a:t>Society</a:t>
          </a:r>
        </a:p>
      </dsp:txBody>
      <dsp:txXfrm>
        <a:off x="2088695" y="30110"/>
        <a:ext cx="1698543" cy="967819"/>
      </dsp:txXfrm>
    </dsp:sp>
    <dsp:sp modelId="{D434736F-D393-0546-89E2-2E03C171C5AF}">
      <dsp:nvSpPr>
        <dsp:cNvPr id="0" name=""/>
        <dsp:cNvSpPr/>
      </dsp:nvSpPr>
      <dsp:spPr>
        <a:xfrm>
          <a:off x="4112821" y="0"/>
          <a:ext cx="1758763" cy="102803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Arial" panose="020B0604020202020204" pitchFamily="34" charset="0"/>
              <a:cs typeface="Arial" panose="020B0604020202020204" pitchFamily="34" charset="0"/>
            </a:rPr>
            <a:t>Environment</a:t>
          </a:r>
        </a:p>
      </dsp:txBody>
      <dsp:txXfrm>
        <a:off x="4142931" y="30110"/>
        <a:ext cx="1698543" cy="967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F2EA3-11B5-40AC-92FE-78CC74CBBE22}">
      <dsp:nvSpPr>
        <dsp:cNvPr id="0" name=""/>
        <dsp:cNvSpPr/>
      </dsp:nvSpPr>
      <dsp:spPr>
        <a:xfrm>
          <a:off x="0" y="26844"/>
          <a:ext cx="3917244"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Major consumer of energy, linked to GHG emissions</a:t>
          </a:r>
        </a:p>
      </dsp:txBody>
      <dsp:txXfrm>
        <a:off x="34954" y="61798"/>
        <a:ext cx="3847336" cy="646132"/>
      </dsp:txXfrm>
    </dsp:sp>
    <dsp:sp modelId="{1A2AD186-54EF-4DA7-A3D6-D140B61ACE7F}">
      <dsp:nvSpPr>
        <dsp:cNvPr id="0" name=""/>
        <dsp:cNvSpPr/>
      </dsp:nvSpPr>
      <dsp:spPr>
        <a:xfrm>
          <a:off x="0" y="794724"/>
          <a:ext cx="3917244"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Affects wildlife habitat and movement</a:t>
          </a:r>
        </a:p>
      </dsp:txBody>
      <dsp:txXfrm>
        <a:off x="34954" y="829678"/>
        <a:ext cx="3847336" cy="646132"/>
      </dsp:txXfrm>
    </dsp:sp>
    <dsp:sp modelId="{435ACD0A-4D5D-435F-BE20-A9C96732992B}">
      <dsp:nvSpPr>
        <dsp:cNvPr id="0" name=""/>
        <dsp:cNvSpPr/>
      </dsp:nvSpPr>
      <dsp:spPr>
        <a:xfrm>
          <a:off x="0" y="1562604"/>
          <a:ext cx="3917244"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Affects water quality through erosion, sediment, and contamination</a:t>
          </a:r>
        </a:p>
      </dsp:txBody>
      <dsp:txXfrm>
        <a:off x="34954" y="1597558"/>
        <a:ext cx="3847336" cy="646132"/>
      </dsp:txXfrm>
    </dsp:sp>
    <dsp:sp modelId="{0BA0684B-FABC-40F9-9B79-0A21AFD0F5FA}">
      <dsp:nvSpPr>
        <dsp:cNvPr id="0" name=""/>
        <dsp:cNvSpPr/>
      </dsp:nvSpPr>
      <dsp:spPr>
        <a:xfrm>
          <a:off x="0" y="2330484"/>
          <a:ext cx="3917244"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Affects air quality through pollutant emissions</a:t>
          </a:r>
        </a:p>
      </dsp:txBody>
      <dsp:txXfrm>
        <a:off x="34954" y="2365438"/>
        <a:ext cx="3847336" cy="646132"/>
      </dsp:txXfrm>
    </dsp:sp>
    <dsp:sp modelId="{2ED28F90-356D-47B6-BAF8-43ABA37CBA48}">
      <dsp:nvSpPr>
        <dsp:cNvPr id="0" name=""/>
        <dsp:cNvSpPr/>
      </dsp:nvSpPr>
      <dsp:spPr>
        <a:xfrm>
          <a:off x="0" y="3098364"/>
          <a:ext cx="3917244"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Lack of mobility and access for certain population groups or areas</a:t>
          </a:r>
        </a:p>
      </dsp:txBody>
      <dsp:txXfrm>
        <a:off x="34954" y="3133318"/>
        <a:ext cx="3847336" cy="646132"/>
      </dsp:txXfrm>
    </dsp:sp>
    <dsp:sp modelId="{AC411832-3674-46BA-937E-3EB864AE1319}">
      <dsp:nvSpPr>
        <dsp:cNvPr id="0" name=""/>
        <dsp:cNvSpPr/>
      </dsp:nvSpPr>
      <dsp:spPr>
        <a:xfrm>
          <a:off x="0" y="3866244"/>
          <a:ext cx="3917244"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Impacts on local communities </a:t>
          </a:r>
        </a:p>
      </dsp:txBody>
      <dsp:txXfrm>
        <a:off x="34954" y="3901198"/>
        <a:ext cx="3847336" cy="646132"/>
      </dsp:txXfrm>
    </dsp:sp>
    <dsp:sp modelId="{D28B05BB-7196-4335-9417-C72785E01423}">
      <dsp:nvSpPr>
        <dsp:cNvPr id="0" name=""/>
        <dsp:cNvSpPr/>
      </dsp:nvSpPr>
      <dsp:spPr>
        <a:xfrm>
          <a:off x="0" y="4634124"/>
          <a:ext cx="3917244" cy="7160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Consumption of non-renewable resources</a:t>
          </a:r>
        </a:p>
      </dsp:txBody>
      <dsp:txXfrm>
        <a:off x="34954" y="4669078"/>
        <a:ext cx="3847336" cy="6461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dvTimes"/>
              </a:rPr>
              <a:t>Sustainability is a broad and all-encompassing concept. Its scope is so broad, that it can sometimes be a detriment, in that it can be used to mean anything and everything. Due to this, there are several transportation policies and initiatives that address some aspects of sustainability, ranging from climate change efforts, to resilience, to smart growth, to context sensitive solutions or environmental justice. Health is another emerging paradigm that is closely linked to sustainability, though its scale and scope does differ (as seen in the case study on the previous slide, health considerations tend to be a bit more localized and shorter-term. However, this is changing as aspects such as climate change are increasingly viewed as a health issue, and the concepts appear to converge.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85289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sustainable transportation, a key issue remains in ensuring that a holistic view of sustainability is maintained. When it comes to transportation policies and programs, efforts related to health, climate change, active transportation, etc. can all potentially support a sustainability agenda. However, convergences and conflicts must be addressed, and appropriate indicators used to ensure that some aspects of the holistic sustainability picture are not neglected. </a:t>
            </a:r>
          </a:p>
        </p:txBody>
      </p:sp>
      <p:sp>
        <p:nvSpPr>
          <p:cNvPr id="4" name="Slide Number Placeholder 3"/>
          <p:cNvSpPr>
            <a:spLocks noGrp="1"/>
          </p:cNvSpPr>
          <p:nvPr>
            <p:ph type="sldNum" sz="quarter" idx="10"/>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AdvTimes"/>
              </a:rPr>
              <a:t>In conclusion, sustainable transportation is a useful framework to consider all possible ways in which transportation affects the health and well-being of humans and the planet. It is broader than any other framework used to inform transportation policy, and aspects of it can be address through policies relating to health, climate change, or active transportation. </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1788764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2446100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255682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“Sustainable transportation” is a concept that has been extensively discussed by researchers and practitioners over the years. It derives from the broader concept of sustainability or sustainable development. Broadly speaking, sustainability considers the three dimensions (economic, environmental, social) , as well as present and future needs. Health and sustainability are linked in several ways, as seen further in the lecture. For example, policies to promote sustainable transportation often include actions to reduce vehicle miles of travel, reducing emissions of pollutants and greenhouse gases. This has a direct link to health. Similarly, promotion of built environment policies that promote walking and active transportation improve “sustainable transportation”, but also benefit health. In this lecture, we will discuss the concept of sustainable transportation, and discuss how it relates to health and transportation. As we move to defining health in a broader sense (such as through a holistic set of pathways, as we will discuss later in the lecture), it is seen that there is a convergence with the concept of sustainability.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216251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afed3685e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Bef>
                <a:spcPts val="800"/>
              </a:spcBef>
              <a:buSzPct val="113333"/>
            </a:pPr>
            <a:r>
              <a:rPr lang="en-US" dirty="0"/>
              <a:t>Before we discuss sustainable transportation, it is important to understand sustainability as a global issue that goes beyond transportation. </a:t>
            </a:r>
            <a:r>
              <a:rPr lang="en-US" sz="3200" dirty="0">
                <a:latin typeface="Arial"/>
                <a:cs typeface="Arial"/>
              </a:rPr>
              <a:t>United Nations Brundtland Commission, in 1987, defined sustainable development as “development that meets the needs of the present without compromising the ability of future generations to meet their own needs”. This definition continues to be the most commonly used definition of the term. </a:t>
            </a:r>
            <a:r>
              <a:rPr lang="en-US" dirty="0"/>
              <a:t>Sustainability is generally referred to as having a “triple bottom line” or “three pillars” or “dimensions”. These refer to the economic, social, and environmental aspects of sustainability. The social dimension is also sometimes referred to as “equity”, giving rise to the “3-Es” of sustainability. The core tenet of sustainable development is that all three dimensions, or the triple bottom line, must be considered, as opposed to conventional development that usually only addresses economic aspects, or only considers things that can be monetized. There are also the concepts of “weak” and “strong” sustainability that relate to how the dimensions are allowed to be “traded off” with one another.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a:cs typeface="Arial"/>
              </a:rPr>
              <a:t> Sustainability is a concept that is not specific to transportation, but has several overlaps due to the critical nature of transportation in our everyday lives. </a:t>
            </a:r>
            <a:r>
              <a:rPr lang="en-US" dirty="0"/>
              <a:t>The economy </a:t>
            </a:r>
            <a:r>
              <a:rPr lang="en-US" sz="1200" dirty="0"/>
              <a:t>is dependent on accessible and efficient movement of people and commerce. </a:t>
            </a:r>
            <a:r>
              <a:rPr lang="en-US" sz="1200" b="0" i="0" dirty="0"/>
              <a:t>Social</a:t>
            </a:r>
            <a:r>
              <a:rPr lang="en-US" sz="1200" b="1" i="1" dirty="0"/>
              <a:t> </a:t>
            </a:r>
            <a:r>
              <a:rPr lang="en-US" sz="1200" dirty="0"/>
              <a:t>well-being depends on accessible and efficient transportation services but it may also impact communities negatively. The environment can be negatively impacted by transportation, and requires mitigating actions to be taken. </a:t>
            </a:r>
            <a:endParaRPr lang="en-US" dirty="0"/>
          </a:p>
          <a:p>
            <a:pPr marL="0" lvl="0" indent="0" algn="l" rtl="0">
              <a:spcBef>
                <a:spcPts val="0"/>
              </a:spcBef>
              <a:spcAft>
                <a:spcPts val="0"/>
              </a:spcAft>
              <a:buNone/>
            </a:pPr>
            <a:endParaRPr dirty="0"/>
          </a:p>
        </p:txBody>
      </p:sp>
      <p:sp>
        <p:nvSpPr>
          <p:cNvPr id="64" name="Google Shape;64;gbafed3685e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bafed3685e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A report developed by the National Cooperative Highway Research Program, or NCHRP, defined sustainability principles as follows, and this serves as a good starting point to understand sustainability and transportation linkages. It termed the principles as follows: </a:t>
            </a:r>
          </a:p>
          <a:p>
            <a:pPr marL="685800" lvl="1" indent="-228600">
              <a:buFont typeface="+mj-lt"/>
              <a:buAutoNum type="arabicPeriod"/>
            </a:pPr>
            <a:r>
              <a:rPr lang="en-US" sz="1200" i="1" dirty="0">
                <a:solidFill>
                  <a:schemeClr val="dk1"/>
                </a:solidFill>
              </a:rPr>
              <a:t>Preserving and restoring environmental and ecological systems;</a:t>
            </a:r>
          </a:p>
          <a:p>
            <a:pPr marL="685800" lvl="1" indent="-228600">
              <a:buFont typeface="+mj-lt"/>
              <a:buAutoNum type="arabicPeriod"/>
            </a:pPr>
            <a:r>
              <a:rPr lang="en-US" sz="1200" i="1" dirty="0">
                <a:solidFill>
                  <a:schemeClr val="dk1"/>
                </a:solidFill>
              </a:rPr>
              <a:t>Fostering community health and vitality;</a:t>
            </a:r>
          </a:p>
          <a:p>
            <a:pPr marL="685800" lvl="1" indent="-228600">
              <a:buFont typeface="+mj-lt"/>
              <a:buAutoNum type="arabicPeriod"/>
            </a:pPr>
            <a:r>
              <a:rPr lang="en-US" sz="1200" i="1" dirty="0">
                <a:solidFill>
                  <a:schemeClr val="dk1"/>
                </a:solidFill>
              </a:rPr>
              <a:t>Promoting economic  development and prosperity; and</a:t>
            </a:r>
          </a:p>
          <a:p>
            <a:pPr marL="685800" lvl="1" indent="-228600">
              <a:buFont typeface="+mj-lt"/>
              <a:buAutoNum type="arabicPeriod"/>
            </a:pPr>
            <a:r>
              <a:rPr lang="en-US" sz="1200" i="1" dirty="0">
                <a:solidFill>
                  <a:schemeClr val="dk1"/>
                </a:solidFill>
              </a:rPr>
              <a:t>Ensuring equity among population groups over generations.</a:t>
            </a:r>
          </a:p>
          <a:p>
            <a:pPr marL="0" indent="0">
              <a:buNone/>
            </a:pPr>
            <a:r>
              <a:rPr lang="en-US" dirty="0"/>
              <a:t>Equity is considered as a principle that needs to be reflected in every aspect of the triple bottom line, as shown in the diagram, where it reinforces the three-legged sustainability stool. This implies that any environmental, economic, or social impact or benefit should not disproportionately apply to only certain demographics or population groups. </a:t>
            </a:r>
            <a:endParaRPr dirty="0"/>
          </a:p>
        </p:txBody>
      </p:sp>
      <p:sp>
        <p:nvSpPr>
          <p:cNvPr id="78" name="Google Shape;78;gbafed3685e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Until now, we have discussed sustainability in general, and not specific to transportation. There are several ways in which transportation impacts sustainability. </a:t>
            </a:r>
            <a:r>
              <a:rPr lang="en-US" sz="1200" dirty="0"/>
              <a:t>Sustainability principles and considerations can apply to every stage of the transportation life cycle. “Sustainable transportation”  - reflects how sustainability principles are applied to the transportation sector, though it can also be viewed as “transportation in support of sustainability”. On this slide, we see several areas in which transportation impacts sustainability, as detailed in the figure. </a:t>
            </a:r>
          </a:p>
          <a:p>
            <a:endParaRPr lang="en-US" dirty="0"/>
          </a:p>
        </p:txBody>
      </p:sp>
      <p:sp>
        <p:nvSpPr>
          <p:cNvPr id="4" name="Slide Number Placeholder 3"/>
          <p:cNvSpPr>
            <a:spLocks noGrp="1"/>
          </p:cNvSpPr>
          <p:nvPr>
            <p:ph type="sldNum" sz="quarter" idx="5"/>
          </p:nvPr>
        </p:nvSpPr>
        <p:spPr/>
        <p:txBody>
          <a:bodyPr/>
          <a:lstStyle/>
          <a:p>
            <a:fld id="{FE6184E7-BC78-4CC1-841E-B4FA11199192}" type="slidenum">
              <a:rPr lang="en-US" smtClean="0"/>
              <a:t>6</a:t>
            </a:fld>
            <a:endParaRPr lang="en-US"/>
          </a:p>
        </p:txBody>
      </p:sp>
    </p:spTree>
    <p:extLst>
      <p:ext uri="{BB962C8B-B14F-4D97-AF65-F5344CB8AC3E}">
        <p14:creationId xmlns:p14="http://schemas.microsoft.com/office/powerpoint/2010/main" val="2827331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Sustainability is such a broad concept, and has faced criticism for being a catch-all descriptor for any desirable attribute for the system or society as a whole (Black, 1996). It has also been described as a “wicked problem” (see for example, Frame (2008).  Given that sustainability is so broad, it overlaps with other frameworks and concepts for transportation and the built environment (aspects such as health or livability). Further, policies in areas such as climate change, resilience, health, </a:t>
            </a:r>
            <a:r>
              <a:rPr lang="en-US" dirty="0" err="1"/>
              <a:t>etc</a:t>
            </a:r>
            <a:r>
              <a:rPr lang="en-US" dirty="0"/>
              <a:t>, as seen in the list on the slide, all link to sustainability. An example of an assessment of how sustainability overlaps with the concepts of livability and health is shown in the figure on the slide. If we consider inter- and intra-generational equity, and the three dimensions of sustainability being the space which “holistic” sustainability occupies, each alternative concept, such as different views on sustainability (</a:t>
            </a:r>
            <a:r>
              <a:rPr lang="en-US" dirty="0" err="1"/>
              <a:t>ecocentric</a:t>
            </a:r>
            <a:r>
              <a:rPr lang="en-US" dirty="0"/>
              <a:t> or anthropocentric), or frameworks related to sustainability can all exist within this pentagon. Therefore, there are many built environment and transportation policies that address health and sustainability implicitly, even if it is not their explicit stated purpose.   </a:t>
            </a:r>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291856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 more tangible example of the overlaps between sustainable transportation concepts and health and transportation concepts. To the left is a set of sustainable transportation goals (Zietsman et al, 2011), and to the right is a set of “transportation-health” pathways (Glazener et al, 2021). Both can be viewed as providing a comprehensive set of considerations for the transportation sector, though one is phrased more as goals while the other is more impact-focused. Regardless, there are several overlaps between the two, ranging from concerns of climate change and emissions, to safety, to environmental contamination, to the need for equitable access and mobility. </a:t>
            </a:r>
          </a:p>
          <a:p>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307640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dk1"/>
                </a:solidFill>
              </a:rPr>
              <a:t>While the previous slides showed that there are several conceptual overlaps between health and sustainable transportation, the concepts are not necessarily interchangeable. This is demonstrated by a case study (Ramani, 2018), which contrasted a set of “sustainability indicators” and “health indicators”  which were used to develop a sustainability and health index for the regional transportation system in a city in Texas. The indices were quantified for traffic analysis zones in the region, and the results showed that the indices did not correlate well with each other. For example, areas performing well from a sustainability perspective were more widely dispersed, while those performing well from a health perspective tended to be located in downtown and urbanized areas. This is likely due to the selection of indicators/construction of the index, where factors such as access to other modes of transportation played a greater role in the health index, while aspects such as greenhouse gas emissions and safety were reflected in the sustainability index. A limitation of this approach to contrasting health and sustainability concepts, is that it is all about the indicators you select for tracking, or improvement through targeted policy. Thus, this should be taken more as an example of thinking through policies and programs’ intended impacts, than of known differences.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dk1"/>
              </a:solidFill>
            </a:endParaRPr>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2444942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image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8CEFB4B-8D82-E748-85DE-9B4384209BD1}"/>
              </a:ext>
            </a:extLst>
          </p:cNvPr>
          <p:cNvSpPr/>
          <p:nvPr/>
        </p:nvSpPr>
        <p:spPr>
          <a:xfrm>
            <a:off x="0" y="0"/>
            <a:ext cx="46482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9BF0CA5-9BB1-1944-B1CB-CDB7B3C550DC}"/>
              </a:ext>
            </a:extLst>
          </p:cNvPr>
          <p:cNvSpPr/>
          <p:nvPr/>
        </p:nvSpPr>
        <p:spPr>
          <a:xfrm>
            <a:off x="1189771" y="6464927"/>
            <a:ext cx="11004456" cy="2015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8401F55-2153-FF46-AFAF-5B972BB033DC}"/>
              </a:ext>
            </a:extLst>
          </p:cNvPr>
          <p:cNvSpPr/>
          <p:nvPr/>
        </p:nvSpPr>
        <p:spPr>
          <a:xfrm>
            <a:off x="580653" y="6464927"/>
            <a:ext cx="11004456" cy="2015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FBC06A-0FCD-EE4E-AD6C-E4BE02F817FF}"/>
              </a:ext>
            </a:extLst>
          </p:cNvPr>
          <p:cNvSpPr>
            <a:spLocks noGrp="1"/>
          </p:cNvSpPr>
          <p:nvPr>
            <p:ph type="title"/>
          </p:nvPr>
        </p:nvSpPr>
        <p:spPr>
          <a:xfrm>
            <a:off x="559443" y="365125"/>
            <a:ext cx="3409709" cy="5179148"/>
          </a:xfrm>
        </p:spPr>
        <p:txBody>
          <a:bodyPr/>
          <a:lstStyle>
            <a:lvl1pP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B6E4F1A-1DF2-404A-8BDD-52198CFF0400}"/>
              </a:ext>
            </a:extLst>
          </p:cNvPr>
          <p:cNvSpPr>
            <a:spLocks noGrp="1"/>
          </p:cNvSpPr>
          <p:nvPr>
            <p:ph sz="half" idx="1"/>
          </p:nvPr>
        </p:nvSpPr>
        <p:spPr>
          <a:xfrm>
            <a:off x="5259412" y="1524000"/>
            <a:ext cx="6570879" cy="4675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a:extLst>
              <a:ext uri="{FF2B5EF4-FFF2-40B4-BE49-F238E27FC236}">
                <a16:creationId xmlns:a16="http://schemas.microsoft.com/office/drawing/2014/main" id="{08A24408-6397-A64F-A15B-4C448349EA1C}"/>
              </a:ext>
            </a:extLst>
          </p:cNvPr>
          <p:cNvSpPr txBox="1">
            <a:spLocks/>
          </p:cNvSpPr>
          <p:nvPr/>
        </p:nvSpPr>
        <p:spPr>
          <a:xfrm>
            <a:off x="11475720" y="6434446"/>
            <a:ext cx="657726"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48F36F-908E-8F40-8274-C97D36DEAB2A}" type="slidenum">
              <a:rPr lang="en-US" sz="1000" smtClean="0">
                <a:solidFill>
                  <a:schemeClr val="accent1"/>
                </a:solidFill>
              </a:rPr>
              <a:pPr algn="r"/>
              <a:t>‹#›</a:t>
            </a:fld>
            <a:endParaRPr lang="en-US" sz="1000">
              <a:solidFill>
                <a:schemeClr val="accent1"/>
              </a:solidFill>
            </a:endParaRPr>
          </a:p>
        </p:txBody>
      </p:sp>
      <p:sp>
        <p:nvSpPr>
          <p:cNvPr id="14" name="Rectangle 13">
            <a:extLst>
              <a:ext uri="{FF2B5EF4-FFF2-40B4-BE49-F238E27FC236}">
                <a16:creationId xmlns:a16="http://schemas.microsoft.com/office/drawing/2014/main" id="{FE197A3B-16CC-8048-B7C4-035F2A7A6D6C}"/>
              </a:ext>
            </a:extLst>
          </p:cNvPr>
          <p:cNvSpPr/>
          <p:nvPr/>
        </p:nvSpPr>
        <p:spPr>
          <a:xfrm>
            <a:off x="0" y="6464926"/>
            <a:ext cx="11004456" cy="2015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C483322-3DE9-294A-9965-29F9E463B887}"/>
              </a:ext>
            </a:extLst>
          </p:cNvPr>
          <p:cNvPicPr>
            <a:picLocks noChangeAspect="1"/>
          </p:cNvPicPr>
          <p:nvPr/>
        </p:nvPicPr>
        <p:blipFill>
          <a:blip r:embed="rId2"/>
          <a:stretch>
            <a:fillRect/>
          </a:stretch>
        </p:blipFill>
        <p:spPr>
          <a:xfrm>
            <a:off x="11353800" y="152072"/>
            <a:ext cx="704597" cy="185078"/>
          </a:xfrm>
          <a:prstGeom prst="rect">
            <a:avLst/>
          </a:prstGeom>
        </p:spPr>
      </p:pic>
    </p:spTree>
    <p:extLst>
      <p:ext uri="{BB962C8B-B14F-4D97-AF65-F5344CB8AC3E}">
        <p14:creationId xmlns:p14="http://schemas.microsoft.com/office/powerpoint/2010/main" val="50227698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E2187E2-5A0D-9140-8F2B-F5147BC53E20}"/>
              </a:ext>
            </a:extLst>
          </p:cNvPr>
          <p:cNvGrpSpPr/>
          <p:nvPr/>
        </p:nvGrpSpPr>
        <p:grpSpPr>
          <a:xfrm>
            <a:off x="618151" y="329915"/>
            <a:ext cx="10955698" cy="5794067"/>
            <a:chOff x="286043" y="185140"/>
            <a:chExt cx="11619914" cy="6485206"/>
          </a:xfrm>
        </p:grpSpPr>
        <p:sp>
          <p:nvSpPr>
            <p:cNvPr id="6" name="Rounded Rectangle 5">
              <a:extLst>
                <a:ext uri="{FF2B5EF4-FFF2-40B4-BE49-F238E27FC236}">
                  <a16:creationId xmlns:a16="http://schemas.microsoft.com/office/drawing/2014/main" id="{F3E9B954-55FF-CB4D-8D09-F9B8BB4F8C07}"/>
                </a:ext>
              </a:extLst>
            </p:cNvPr>
            <p:cNvSpPr/>
            <p:nvPr userDrawn="1"/>
          </p:nvSpPr>
          <p:spPr>
            <a:xfrm>
              <a:off x="286043" y="185140"/>
              <a:ext cx="11619914" cy="1080889"/>
            </a:xfrm>
            <a:custGeom>
              <a:avLst/>
              <a:gdLst>
                <a:gd name="connsiteX0" fmla="*/ 0 w 11619914"/>
                <a:gd name="connsiteY0" fmla="*/ 1080889 h 6485206"/>
                <a:gd name="connsiteX1" fmla="*/ 1080889 w 11619914"/>
                <a:gd name="connsiteY1" fmla="*/ 0 h 6485206"/>
                <a:gd name="connsiteX2" fmla="*/ 10539025 w 11619914"/>
                <a:gd name="connsiteY2" fmla="*/ 0 h 6485206"/>
                <a:gd name="connsiteX3" fmla="*/ 11619914 w 11619914"/>
                <a:gd name="connsiteY3" fmla="*/ 1080889 h 6485206"/>
                <a:gd name="connsiteX4" fmla="*/ 11619914 w 11619914"/>
                <a:gd name="connsiteY4" fmla="*/ 5404317 h 6485206"/>
                <a:gd name="connsiteX5" fmla="*/ 10539025 w 11619914"/>
                <a:gd name="connsiteY5" fmla="*/ 6485206 h 6485206"/>
                <a:gd name="connsiteX6" fmla="*/ 1080889 w 11619914"/>
                <a:gd name="connsiteY6" fmla="*/ 6485206 h 6485206"/>
                <a:gd name="connsiteX7" fmla="*/ 0 w 11619914"/>
                <a:gd name="connsiteY7" fmla="*/ 5404317 h 6485206"/>
                <a:gd name="connsiteX8" fmla="*/ 0 w 11619914"/>
                <a:gd name="connsiteY8" fmla="*/ 1080889 h 6485206"/>
                <a:gd name="connsiteX0" fmla="*/ 0 w 11619914"/>
                <a:gd name="connsiteY0" fmla="*/ 1080889 h 6485206"/>
                <a:gd name="connsiteX1" fmla="*/ 1080889 w 11619914"/>
                <a:gd name="connsiteY1" fmla="*/ 0 h 6485206"/>
                <a:gd name="connsiteX2" fmla="*/ 10539025 w 11619914"/>
                <a:gd name="connsiteY2" fmla="*/ 0 h 6485206"/>
                <a:gd name="connsiteX3" fmla="*/ 11619914 w 11619914"/>
                <a:gd name="connsiteY3" fmla="*/ 1080889 h 6485206"/>
                <a:gd name="connsiteX4" fmla="*/ 11619914 w 11619914"/>
                <a:gd name="connsiteY4" fmla="*/ 5404317 h 6485206"/>
                <a:gd name="connsiteX5" fmla="*/ 1080889 w 11619914"/>
                <a:gd name="connsiteY5" fmla="*/ 6485206 h 6485206"/>
                <a:gd name="connsiteX6" fmla="*/ 0 w 11619914"/>
                <a:gd name="connsiteY6" fmla="*/ 5404317 h 6485206"/>
                <a:gd name="connsiteX7" fmla="*/ 0 w 11619914"/>
                <a:gd name="connsiteY7" fmla="*/ 1080889 h 6485206"/>
                <a:gd name="connsiteX0" fmla="*/ 0 w 11619914"/>
                <a:gd name="connsiteY0" fmla="*/ 1080889 h 5944745"/>
                <a:gd name="connsiteX1" fmla="*/ 1080889 w 11619914"/>
                <a:gd name="connsiteY1" fmla="*/ 0 h 5944745"/>
                <a:gd name="connsiteX2" fmla="*/ 10539025 w 11619914"/>
                <a:gd name="connsiteY2" fmla="*/ 0 h 5944745"/>
                <a:gd name="connsiteX3" fmla="*/ 11619914 w 11619914"/>
                <a:gd name="connsiteY3" fmla="*/ 1080889 h 5944745"/>
                <a:gd name="connsiteX4" fmla="*/ 11619914 w 11619914"/>
                <a:gd name="connsiteY4" fmla="*/ 5404317 h 5944745"/>
                <a:gd name="connsiteX5" fmla="*/ 0 w 11619914"/>
                <a:gd name="connsiteY5" fmla="*/ 5404317 h 5944745"/>
                <a:gd name="connsiteX6" fmla="*/ 0 w 11619914"/>
                <a:gd name="connsiteY6" fmla="*/ 1080889 h 5944745"/>
                <a:gd name="connsiteX0" fmla="*/ 0 w 11619914"/>
                <a:gd name="connsiteY0" fmla="*/ 1080889 h 5404317"/>
                <a:gd name="connsiteX1" fmla="*/ 1080889 w 11619914"/>
                <a:gd name="connsiteY1" fmla="*/ 0 h 5404317"/>
                <a:gd name="connsiteX2" fmla="*/ 10539025 w 11619914"/>
                <a:gd name="connsiteY2" fmla="*/ 0 h 5404317"/>
                <a:gd name="connsiteX3" fmla="*/ 11619914 w 11619914"/>
                <a:gd name="connsiteY3" fmla="*/ 1080889 h 5404317"/>
                <a:gd name="connsiteX4" fmla="*/ 11619914 w 11619914"/>
                <a:gd name="connsiteY4" fmla="*/ 5404317 h 5404317"/>
                <a:gd name="connsiteX5" fmla="*/ 0 w 11619914"/>
                <a:gd name="connsiteY5" fmla="*/ 1080889 h 5404317"/>
                <a:gd name="connsiteX0" fmla="*/ 0 w 11619914"/>
                <a:gd name="connsiteY0" fmla="*/ 1080889 h 1080889"/>
                <a:gd name="connsiteX1" fmla="*/ 1080889 w 11619914"/>
                <a:gd name="connsiteY1" fmla="*/ 0 h 1080889"/>
                <a:gd name="connsiteX2" fmla="*/ 10539025 w 11619914"/>
                <a:gd name="connsiteY2" fmla="*/ 0 h 1080889"/>
                <a:gd name="connsiteX3" fmla="*/ 11619914 w 11619914"/>
                <a:gd name="connsiteY3" fmla="*/ 1080889 h 1080889"/>
                <a:gd name="connsiteX4" fmla="*/ 0 w 11619914"/>
                <a:gd name="connsiteY4" fmla="*/ 1080889 h 1080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9914" h="1080889">
                  <a:moveTo>
                    <a:pt x="0" y="1080889"/>
                  </a:moveTo>
                  <a:cubicBezTo>
                    <a:pt x="0" y="483930"/>
                    <a:pt x="483930" y="0"/>
                    <a:pt x="1080889" y="0"/>
                  </a:cubicBezTo>
                  <a:lnTo>
                    <a:pt x="10539025" y="0"/>
                  </a:lnTo>
                  <a:cubicBezTo>
                    <a:pt x="11135984" y="0"/>
                    <a:pt x="11619914" y="483930"/>
                    <a:pt x="11619914" y="1080889"/>
                  </a:cubicBezTo>
                  <a:lnTo>
                    <a:pt x="0" y="10808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BD467794-BE5E-ED49-BEDD-AC5984E71880}"/>
                </a:ext>
              </a:extLst>
            </p:cNvPr>
            <p:cNvSpPr/>
            <p:nvPr userDrawn="1"/>
          </p:nvSpPr>
          <p:spPr>
            <a:xfrm>
              <a:off x="286043" y="185140"/>
              <a:ext cx="11619914" cy="64852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F30FA34-9867-6041-8D19-6A6AD59AD3F2}"/>
              </a:ext>
            </a:extLst>
          </p:cNvPr>
          <p:cNvSpPr>
            <a:spLocks noGrp="1"/>
          </p:cNvSpPr>
          <p:nvPr>
            <p:ph type="title"/>
          </p:nvPr>
        </p:nvSpPr>
        <p:spPr>
          <a:xfrm>
            <a:off x="838200" y="329915"/>
            <a:ext cx="10515600" cy="1028039"/>
          </a:xfrm>
          <a:ln>
            <a:noFill/>
          </a:ln>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6FD2C34-7A56-8649-AC99-7532FCC7A639}"/>
              </a:ext>
            </a:extLst>
          </p:cNvPr>
          <p:cNvSpPr>
            <a:spLocks noGrp="1"/>
          </p:cNvSpPr>
          <p:nvPr>
            <p:ph idx="1"/>
          </p:nvPr>
        </p:nvSpPr>
        <p:spPr>
          <a:xfrm>
            <a:off x="838200" y="1644650"/>
            <a:ext cx="10515600" cy="440577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040727F-8821-9E4D-A44E-9D5893B12E9B}"/>
              </a:ext>
            </a:extLst>
          </p:cNvPr>
          <p:cNvSpPr txBox="1">
            <a:spLocks/>
          </p:cNvSpPr>
          <p:nvPr/>
        </p:nvSpPr>
        <p:spPr>
          <a:xfrm>
            <a:off x="11407986" y="6439525"/>
            <a:ext cx="657726"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748F36F-908E-8F40-8274-C97D36DEAB2A}" type="slidenum">
              <a:rPr lang="en-US" sz="1000" smtClean="0">
                <a:solidFill>
                  <a:schemeClr val="tx1"/>
                </a:solidFill>
                <a:latin typeface="Arial" panose="020B0604020202020204" pitchFamily="34" charset="0"/>
                <a:cs typeface="Arial" panose="020B0604020202020204" pitchFamily="34" charset="0"/>
              </a:rPr>
              <a:pPr algn="r"/>
              <a:t>‹#›</a:t>
            </a:fld>
            <a:endParaRPr lang="en-US" sz="10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01608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t-ramani@tti.tam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doi.org/10.17226/14598"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“Sustainable transportation” – generally includes consideration of environmental, economic and social impacts of transportation</a:t>
            </a:r>
          </a:p>
          <a:p>
            <a:pPr lvl="1"/>
            <a:r>
              <a:rPr lang="en-US" dirty="0"/>
              <a:t>Equity in all of the dimensions is also important</a:t>
            </a:r>
          </a:p>
          <a:p>
            <a:r>
              <a:rPr lang="en-US" dirty="0"/>
              <a:t>There are many transportation and built environment policies and programs that address </a:t>
            </a:r>
            <a:r>
              <a:rPr lang="en-US" i="1" dirty="0"/>
              <a:t>some</a:t>
            </a:r>
            <a:r>
              <a:rPr lang="en-US" dirty="0"/>
              <a:t> aspects of sustainability. </a:t>
            </a:r>
          </a:p>
          <a:p>
            <a:pPr lvl="1"/>
            <a:r>
              <a:rPr lang="en-US" dirty="0"/>
              <a:t>This includes policies geared towards health and transportation.  </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Advancing a sustainability agenda that is holistic (i.e. addresses all three dimensions and inter- and intra-generational equity) is a challenge </a:t>
            </a:r>
          </a:p>
          <a:p>
            <a:r>
              <a:rPr lang="en-US" dirty="0"/>
              <a:t>Individual policies and programs for transportation and the built environment (including those aimed at health) can help address targeted areas. However:</a:t>
            </a:r>
          </a:p>
          <a:p>
            <a:pPr lvl="1"/>
            <a:r>
              <a:rPr lang="en-US" dirty="0"/>
              <a:t>Convergence and conflicts in policy goals need to be addressed systematically</a:t>
            </a:r>
          </a:p>
          <a:p>
            <a:pPr lvl="1"/>
            <a:r>
              <a:rPr lang="en-US" dirty="0"/>
              <a:t>Appropriate indicators must be used to track progress </a:t>
            </a:r>
          </a:p>
          <a:p>
            <a:pPr lvl="1"/>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Sustainability is a broad and all-encompassing concept, covering</a:t>
            </a:r>
          </a:p>
          <a:p>
            <a:pPr lvl="1"/>
            <a:r>
              <a:rPr lang="en-US" dirty="0"/>
              <a:t>Three dimensions – environmental, economic, social </a:t>
            </a:r>
          </a:p>
          <a:p>
            <a:pPr lvl="1"/>
            <a:r>
              <a:rPr lang="en-US" dirty="0"/>
              <a:t>Equity (inter- and intra-generational)  </a:t>
            </a:r>
          </a:p>
          <a:p>
            <a:r>
              <a:rPr lang="en-US" dirty="0"/>
              <a:t>Sustainable transportation addresses these broad sustainability issues as they relate to transportation </a:t>
            </a:r>
          </a:p>
          <a:p>
            <a:r>
              <a:rPr lang="en-US" dirty="0"/>
              <a:t>Other transportation and built environmental policies (such as those promoting health and transportation or climate change mitigation) address aspects of sustainable transportation</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70000" lnSpcReduction="20000"/>
          </a:bodyPr>
          <a:lstStyle/>
          <a:p>
            <a:pPr fontAlgn="t"/>
            <a:r>
              <a:rPr lang="en-US" b="0" i="0" dirty="0">
                <a:solidFill>
                  <a:srgbClr val="222222"/>
                </a:solidFill>
                <a:effectLst/>
                <a:latin typeface="Arial" panose="020B0604020202020204" pitchFamily="34" charset="0"/>
                <a:cs typeface="Arial" panose="020B0604020202020204" pitchFamily="34" charset="0"/>
              </a:rPr>
              <a:t>Black, W.R., 1996. Sustainable transportation: a US perspective. </a:t>
            </a:r>
            <a:r>
              <a:rPr lang="en-US" b="0" i="1" dirty="0">
                <a:solidFill>
                  <a:srgbClr val="222222"/>
                </a:solidFill>
                <a:effectLst/>
                <a:latin typeface="Arial" panose="020B0604020202020204" pitchFamily="34" charset="0"/>
                <a:cs typeface="Arial" panose="020B0604020202020204" pitchFamily="34" charset="0"/>
              </a:rPr>
              <a:t>Journal of transport geography</a:t>
            </a:r>
            <a:r>
              <a:rPr lang="en-US" b="0" i="0" dirty="0">
                <a:solidFill>
                  <a:srgbClr val="222222"/>
                </a:solidFill>
                <a:effectLst/>
                <a:latin typeface="Arial" panose="020B0604020202020204" pitchFamily="34" charset="0"/>
                <a:cs typeface="Arial" panose="020B0604020202020204" pitchFamily="34" charset="0"/>
              </a:rPr>
              <a:t>, </a:t>
            </a:r>
            <a:r>
              <a:rPr lang="en-US" b="0" i="1" dirty="0">
                <a:solidFill>
                  <a:srgbClr val="222222"/>
                </a:solidFill>
                <a:effectLst/>
                <a:latin typeface="Arial" panose="020B0604020202020204" pitchFamily="34" charset="0"/>
                <a:cs typeface="Arial" panose="020B0604020202020204" pitchFamily="34" charset="0"/>
              </a:rPr>
              <a:t>4</a:t>
            </a:r>
            <a:r>
              <a:rPr lang="en-US" b="0" i="0" dirty="0">
                <a:solidFill>
                  <a:srgbClr val="222222"/>
                </a:solidFill>
                <a:effectLst/>
                <a:latin typeface="Arial" panose="020B0604020202020204" pitchFamily="34" charset="0"/>
                <a:cs typeface="Arial" panose="020B0604020202020204" pitchFamily="34" charset="0"/>
              </a:rPr>
              <a:t>(3), pp.151-159. </a:t>
            </a:r>
          </a:p>
          <a:p>
            <a:pPr fontAlgn="t"/>
            <a:r>
              <a:rPr lang="en-US" dirty="0">
                <a:effectLst/>
                <a:latin typeface="Arial" panose="020B0604020202020204" pitchFamily="34" charset="0"/>
                <a:cs typeface="Arial" panose="020B0604020202020204" pitchFamily="34" charset="0"/>
              </a:rPr>
              <a:t>Frame, B., 2008. ‘</a:t>
            </a:r>
            <a:r>
              <a:rPr lang="en-US" dirty="0" err="1">
                <a:effectLst/>
                <a:latin typeface="Arial" panose="020B0604020202020204" pitchFamily="34" charset="0"/>
                <a:cs typeface="Arial" panose="020B0604020202020204" pitchFamily="34" charset="0"/>
              </a:rPr>
              <a:t>Wicked’,‘messy</a:t>
            </a:r>
            <a:r>
              <a:rPr lang="en-US" dirty="0">
                <a:effectLst/>
                <a:latin typeface="Arial" panose="020B0604020202020204" pitchFamily="34" charset="0"/>
                <a:cs typeface="Arial" panose="020B0604020202020204" pitchFamily="34" charset="0"/>
              </a:rPr>
              <a:t>’, and ‘clumsy’: long-term frameworks for sustainability. </a:t>
            </a:r>
            <a:r>
              <a:rPr lang="en-US" i="1" dirty="0">
                <a:effectLst/>
                <a:latin typeface="Arial" panose="020B0604020202020204" pitchFamily="34" charset="0"/>
                <a:cs typeface="Arial" panose="020B0604020202020204" pitchFamily="34" charset="0"/>
              </a:rPr>
              <a:t>Environment and Planning C: Government and Policy</a:t>
            </a:r>
            <a:r>
              <a:rPr lang="en-US" dirty="0">
                <a:effectLst/>
                <a:latin typeface="Arial" panose="020B0604020202020204" pitchFamily="34" charset="0"/>
                <a:cs typeface="Arial" panose="020B0604020202020204" pitchFamily="34" charset="0"/>
              </a:rPr>
              <a:t>, </a:t>
            </a:r>
            <a:r>
              <a:rPr lang="en-US" i="1" dirty="0">
                <a:effectLst/>
                <a:latin typeface="Arial" panose="020B0604020202020204" pitchFamily="34" charset="0"/>
                <a:cs typeface="Arial" panose="020B0604020202020204" pitchFamily="34" charset="0"/>
              </a:rPr>
              <a:t>26</a:t>
            </a:r>
            <a:r>
              <a:rPr lang="en-US" dirty="0">
                <a:effectLst/>
                <a:latin typeface="Arial" panose="020B0604020202020204" pitchFamily="34" charset="0"/>
                <a:cs typeface="Arial" panose="020B0604020202020204" pitchFamily="34" charset="0"/>
              </a:rPr>
              <a:t>(6), pp.1113-1128.</a:t>
            </a:r>
          </a:p>
          <a:p>
            <a:r>
              <a:rPr lang="en-US" b="0" i="0" dirty="0">
                <a:solidFill>
                  <a:srgbClr val="222222"/>
                </a:solidFill>
                <a:effectLst/>
                <a:latin typeface="Arial" panose="020B0604020202020204" pitchFamily="34" charset="0"/>
                <a:cs typeface="Arial" panose="020B0604020202020204" pitchFamily="34" charset="0"/>
              </a:rPr>
              <a:t>Glazener, A., Sanchez, K., Ramani, T., Zietsman, J., Nieuwenhuijsen, M.J., Mindell, J.S., Fox, M. and </a:t>
            </a:r>
            <a:r>
              <a:rPr lang="en-US" b="0" i="0" dirty="0" err="1">
                <a:solidFill>
                  <a:srgbClr val="222222"/>
                </a:solidFill>
                <a:effectLst/>
                <a:latin typeface="Arial" panose="020B0604020202020204" pitchFamily="34" charset="0"/>
                <a:cs typeface="Arial" panose="020B0604020202020204" pitchFamily="34" charset="0"/>
              </a:rPr>
              <a:t>Khreis</a:t>
            </a:r>
            <a:r>
              <a:rPr lang="en-US" b="0" i="0" dirty="0">
                <a:solidFill>
                  <a:srgbClr val="222222"/>
                </a:solidFill>
                <a:effectLst/>
                <a:latin typeface="Arial" panose="020B0604020202020204" pitchFamily="34" charset="0"/>
                <a:cs typeface="Arial" panose="020B0604020202020204" pitchFamily="34" charset="0"/>
              </a:rPr>
              <a:t>, H., 2021. Fourteen pathways between urban transportation and health: A conceptual model and literature review. </a:t>
            </a:r>
            <a:r>
              <a:rPr lang="en-US" b="0" i="1" dirty="0">
                <a:solidFill>
                  <a:srgbClr val="222222"/>
                </a:solidFill>
                <a:effectLst/>
                <a:latin typeface="Arial" panose="020B0604020202020204" pitchFamily="34" charset="0"/>
                <a:cs typeface="Arial" panose="020B0604020202020204" pitchFamily="34" charset="0"/>
              </a:rPr>
              <a:t>Journal of Transport &amp; Health</a:t>
            </a:r>
            <a:r>
              <a:rPr lang="en-US" b="0" i="0" dirty="0">
                <a:solidFill>
                  <a:srgbClr val="222222"/>
                </a:solidFill>
                <a:effectLst/>
                <a:latin typeface="Arial" panose="020B0604020202020204" pitchFamily="34" charset="0"/>
                <a:cs typeface="Arial" panose="020B0604020202020204" pitchFamily="34" charset="0"/>
              </a:rPr>
              <a:t>, </a:t>
            </a:r>
            <a:r>
              <a:rPr lang="en-US" b="0" i="1" dirty="0">
                <a:solidFill>
                  <a:srgbClr val="222222"/>
                </a:solidFill>
                <a:effectLst/>
                <a:latin typeface="Arial" panose="020B0604020202020204" pitchFamily="34" charset="0"/>
                <a:cs typeface="Arial" panose="020B0604020202020204" pitchFamily="34" charset="0"/>
              </a:rPr>
              <a:t>21</a:t>
            </a:r>
            <a:r>
              <a:rPr lang="en-US" b="0" i="0" dirty="0">
                <a:solidFill>
                  <a:srgbClr val="222222"/>
                </a:solidFill>
                <a:effectLst/>
                <a:latin typeface="Arial" panose="020B0604020202020204" pitchFamily="34" charset="0"/>
                <a:cs typeface="Arial" panose="020B0604020202020204" pitchFamily="34" charset="0"/>
              </a:rPr>
              <a:t>, p.101070. </a:t>
            </a:r>
            <a:r>
              <a:rPr lang="en-US" b="0" i="0" dirty="0" err="1">
                <a:solidFill>
                  <a:srgbClr val="222222"/>
                </a:solidFill>
                <a:effectLst/>
                <a:latin typeface="Arial" panose="020B0604020202020204" pitchFamily="34" charset="0"/>
                <a:cs typeface="Arial" panose="020B0604020202020204" pitchFamily="34" charset="0"/>
              </a:rPr>
              <a:t>msy</a:t>
            </a:r>
            <a:r>
              <a:rPr lang="en-US" b="0" i="0" dirty="0">
                <a:solidFill>
                  <a:srgbClr val="222222"/>
                </a:solidFill>
                <a:effectLst/>
                <a:latin typeface="Arial" panose="020B0604020202020204" pitchFamily="34" charset="0"/>
                <a:cs typeface="Arial" panose="020B0604020202020204" pitchFamily="34" charset="0"/>
              </a:rPr>
              <a:t>’: long-term frameworks for sustainability. </a:t>
            </a:r>
            <a:r>
              <a:rPr lang="en-US" b="0" i="1" dirty="0">
                <a:solidFill>
                  <a:srgbClr val="222222"/>
                </a:solidFill>
                <a:effectLst/>
                <a:latin typeface="Arial" panose="020B0604020202020204" pitchFamily="34" charset="0"/>
                <a:cs typeface="Arial" panose="020B0604020202020204" pitchFamily="34" charset="0"/>
              </a:rPr>
              <a:t>Environment and Planning C: Government and Policy</a:t>
            </a:r>
            <a:r>
              <a:rPr lang="en-US" b="0" i="0" dirty="0">
                <a:solidFill>
                  <a:srgbClr val="222222"/>
                </a:solidFill>
                <a:effectLst/>
                <a:latin typeface="Arial" panose="020B0604020202020204" pitchFamily="34" charset="0"/>
                <a:cs typeface="Arial" panose="020B0604020202020204" pitchFamily="34" charset="0"/>
              </a:rPr>
              <a:t>, </a:t>
            </a:r>
            <a:r>
              <a:rPr lang="en-US" b="0" i="1" dirty="0">
                <a:solidFill>
                  <a:srgbClr val="222222"/>
                </a:solidFill>
                <a:effectLst/>
                <a:latin typeface="Arial" panose="020B0604020202020204" pitchFamily="34" charset="0"/>
                <a:cs typeface="Arial" panose="020B0604020202020204" pitchFamily="34" charset="0"/>
              </a:rPr>
              <a:t>26</a:t>
            </a:r>
            <a:r>
              <a:rPr lang="en-US" b="0" i="0" dirty="0">
                <a:solidFill>
                  <a:srgbClr val="222222"/>
                </a:solidFill>
                <a:effectLst/>
                <a:latin typeface="Arial" panose="020B0604020202020204" pitchFamily="34" charset="0"/>
                <a:cs typeface="Arial" panose="020B0604020202020204" pitchFamily="34" charset="0"/>
              </a:rPr>
              <a:t>(6), pp.1113-1128. </a:t>
            </a:r>
          </a:p>
          <a:p>
            <a:r>
              <a:rPr lang="en-US" sz="2800" b="0" i="0" dirty="0">
                <a:solidFill>
                  <a:srgbClr val="222222"/>
                </a:solidFill>
                <a:effectLst/>
                <a:latin typeface="Arial" panose="020B0604020202020204" pitchFamily="34" charset="0"/>
                <a:cs typeface="Arial" panose="020B0604020202020204" pitchFamily="34" charset="0"/>
              </a:rPr>
              <a:t>Ramani, T.L., 2017. </a:t>
            </a:r>
            <a:r>
              <a:rPr lang="en-US" sz="2800" b="0" i="1" dirty="0">
                <a:solidFill>
                  <a:srgbClr val="222222"/>
                </a:solidFill>
                <a:effectLst/>
                <a:latin typeface="Arial" panose="020B0604020202020204" pitchFamily="34" charset="0"/>
                <a:cs typeface="Arial" panose="020B0604020202020204" pitchFamily="34" charset="0"/>
              </a:rPr>
              <a:t>Validating alternative conceptualizations of sustainable transportation</a:t>
            </a:r>
            <a:r>
              <a:rPr lang="en-US" sz="2800" b="0" i="0" dirty="0">
                <a:solidFill>
                  <a:srgbClr val="222222"/>
                </a:solidFill>
                <a:effectLst/>
                <a:latin typeface="Arial" panose="020B0604020202020204" pitchFamily="34" charset="0"/>
                <a:cs typeface="Arial" panose="020B0604020202020204" pitchFamily="34" charset="0"/>
              </a:rPr>
              <a:t> (Doctoral dissertation). </a:t>
            </a:r>
          </a:p>
          <a:p>
            <a:r>
              <a:rPr lang="en-US" dirty="0">
                <a:latin typeface="Arial" panose="020B0604020202020204" pitchFamily="34" charset="0"/>
                <a:cs typeface="Arial" panose="020B0604020202020204" pitchFamily="34" charset="0"/>
              </a:rPr>
              <a:t>Ramani, T., 2018. Using indicators to assess sustainable transportation and related concepts. Transportation research record, 2672(3), pp.92-103.</a:t>
            </a:r>
          </a:p>
          <a:p>
            <a:r>
              <a:rPr lang="en-US" b="0" i="0" dirty="0">
                <a:solidFill>
                  <a:srgbClr val="222222"/>
                </a:solidFill>
                <a:effectLst/>
                <a:latin typeface="Arial" panose="020B0604020202020204" pitchFamily="34" charset="0"/>
                <a:cs typeface="Arial" panose="020B0604020202020204" pitchFamily="34" charset="0"/>
              </a:rPr>
              <a:t>Zietsman, J., Ramani, T., Potter, J., </a:t>
            </a:r>
            <a:r>
              <a:rPr lang="en-US" b="0" i="0" dirty="0" err="1">
                <a:solidFill>
                  <a:srgbClr val="222222"/>
                </a:solidFill>
                <a:effectLst/>
                <a:latin typeface="Arial" panose="020B0604020202020204" pitchFamily="34" charset="0"/>
                <a:cs typeface="Arial" panose="020B0604020202020204" pitchFamily="34" charset="0"/>
              </a:rPr>
              <a:t>DeFlorio</a:t>
            </a:r>
            <a:r>
              <a:rPr lang="en-US" b="0" i="0" dirty="0">
                <a:solidFill>
                  <a:srgbClr val="222222"/>
                </a:solidFill>
                <a:effectLst/>
                <a:latin typeface="Arial" panose="020B0604020202020204" pitchFamily="34" charset="0"/>
                <a:cs typeface="Arial" panose="020B0604020202020204" pitchFamily="34" charset="0"/>
              </a:rPr>
              <a:t>, J. and Reeder, V. 2011. </a:t>
            </a:r>
            <a:r>
              <a:rPr lang="en-US" b="0" i="1" dirty="0">
                <a:solidFill>
                  <a:srgbClr val="222222"/>
                </a:solidFill>
                <a:effectLst/>
                <a:latin typeface="Arial" panose="020B0604020202020204" pitchFamily="34" charset="0"/>
                <a:cs typeface="Arial" panose="020B0604020202020204" pitchFamily="34" charset="0"/>
              </a:rPr>
              <a:t>A guidebook for sustainability performance measurement for transportation agencies</a:t>
            </a:r>
            <a:r>
              <a:rPr lang="en-US" b="0" i="0" dirty="0">
                <a:solidFill>
                  <a:srgbClr val="222222"/>
                </a:solidFill>
                <a:effectLst/>
                <a:latin typeface="Arial" panose="020B0604020202020204" pitchFamily="34" charset="0"/>
                <a:cs typeface="Arial" panose="020B0604020202020204" pitchFamily="34" charset="0"/>
              </a:rPr>
              <a:t> (Vol. 708). Transportation Research Board. </a:t>
            </a: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85000" lnSpcReduction="20000"/>
          </a:bodyPr>
          <a:lstStyle/>
          <a:p>
            <a:pPr marL="0">
              <a:lnSpc>
                <a:spcPct val="115000"/>
              </a:lnSpc>
              <a:spcBef>
                <a:spcPts val="1200"/>
              </a:spcBef>
            </a:pPr>
            <a:r>
              <a:rPr lang="en-US" dirty="0">
                <a:solidFill>
                  <a:srgbClr val="222222"/>
                </a:solidFill>
                <a:latin typeface="Arial" panose="020B0604020202020204" pitchFamily="34" charset="0"/>
              </a:rPr>
              <a:t>Gudmundsson, H., Marsden, G. and Josias, Z., 2016. Sustainable transportation: Indicators, frameworks, and performance management. </a:t>
            </a:r>
            <a:endParaRPr lang="en-US" dirty="0"/>
          </a:p>
          <a:p>
            <a:pPr marL="0" marR="0">
              <a:lnSpc>
                <a:spcPct val="115000"/>
              </a:lnSpc>
              <a:spcBef>
                <a:spcPts val="1200"/>
              </a:spcBef>
              <a:spcAft>
                <a:spcPts val="0"/>
              </a:spcAft>
            </a:pPr>
            <a:r>
              <a:rPr lang="en-US" b="0" i="0" dirty="0">
                <a:solidFill>
                  <a:srgbClr val="222222"/>
                </a:solidFill>
                <a:effectLst/>
                <a:latin typeface="Arial" panose="020B0604020202020204" pitchFamily="34" charset="0"/>
              </a:rPr>
              <a:t>Jeon, C.M., </a:t>
            </a:r>
            <a:r>
              <a:rPr lang="en-US" b="0" i="0" dirty="0" err="1">
                <a:solidFill>
                  <a:srgbClr val="222222"/>
                </a:solidFill>
                <a:effectLst/>
                <a:latin typeface="Arial" panose="020B0604020202020204" pitchFamily="34" charset="0"/>
              </a:rPr>
              <a:t>Amekudzi</a:t>
            </a:r>
            <a:r>
              <a:rPr lang="en-US" b="0" i="0" dirty="0">
                <a:solidFill>
                  <a:srgbClr val="222222"/>
                </a:solidFill>
                <a:effectLst/>
                <a:latin typeface="Arial" panose="020B0604020202020204" pitchFamily="34" charset="0"/>
              </a:rPr>
              <a:t>, A.A. and </a:t>
            </a:r>
            <a:r>
              <a:rPr lang="en-US" b="0" i="0" dirty="0" err="1">
                <a:solidFill>
                  <a:srgbClr val="222222"/>
                </a:solidFill>
                <a:effectLst/>
                <a:latin typeface="Arial" panose="020B0604020202020204" pitchFamily="34" charset="0"/>
              </a:rPr>
              <a:t>Guensler</a:t>
            </a:r>
            <a:r>
              <a:rPr lang="en-US" b="0" i="0" dirty="0">
                <a:solidFill>
                  <a:srgbClr val="222222"/>
                </a:solidFill>
                <a:effectLst/>
                <a:latin typeface="Arial" panose="020B0604020202020204" pitchFamily="34" charset="0"/>
              </a:rPr>
              <a:t>, R.L., 2013. Sustainability assessment at the transportation planning level: Performance measures and indexes. </a:t>
            </a:r>
            <a:r>
              <a:rPr lang="en-US" b="0" i="1" dirty="0">
                <a:solidFill>
                  <a:srgbClr val="222222"/>
                </a:solidFill>
                <a:effectLst/>
                <a:latin typeface="Arial" panose="020B0604020202020204" pitchFamily="34" charset="0"/>
              </a:rPr>
              <a:t>Transport Policy</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25</a:t>
            </a:r>
            <a:r>
              <a:rPr lang="en-US" b="0" i="0" dirty="0">
                <a:solidFill>
                  <a:srgbClr val="222222"/>
                </a:solidFill>
                <a:effectLst/>
                <a:latin typeface="Arial" panose="020B0604020202020204" pitchFamily="34" charset="0"/>
              </a:rPr>
              <a:t>, pp.10-21. </a:t>
            </a:r>
          </a:p>
          <a:p>
            <a:pPr marL="0" marR="0">
              <a:lnSpc>
                <a:spcPct val="115000"/>
              </a:lnSpc>
              <a:spcBef>
                <a:spcPts val="1200"/>
              </a:spcBef>
              <a:spcAft>
                <a:spcPts val="0"/>
              </a:spcAft>
            </a:pPr>
            <a:r>
              <a:rPr lang="en-US" b="0" i="0" dirty="0">
                <a:solidFill>
                  <a:srgbClr val="222222"/>
                </a:solidFill>
                <a:effectLst/>
                <a:latin typeface="Arial" panose="020B0604020202020204" pitchFamily="34" charset="0"/>
              </a:rPr>
              <a:t>Pei, Y.L., </a:t>
            </a:r>
            <a:r>
              <a:rPr lang="en-US" b="0" i="0" dirty="0" err="1">
                <a:solidFill>
                  <a:srgbClr val="222222"/>
                </a:solidFill>
                <a:effectLst/>
                <a:latin typeface="Arial" panose="020B0604020202020204" pitchFamily="34" charset="0"/>
              </a:rPr>
              <a:t>Amekudzi</a:t>
            </a:r>
            <a:r>
              <a:rPr lang="en-US" b="0" i="0" dirty="0">
                <a:solidFill>
                  <a:srgbClr val="222222"/>
                </a:solidFill>
                <a:effectLst/>
                <a:latin typeface="Arial" panose="020B0604020202020204" pitchFamily="34" charset="0"/>
              </a:rPr>
              <a:t>, A.A., Meyer, M.D., </a:t>
            </a:r>
            <a:r>
              <a:rPr lang="en-US" b="0" i="0" dirty="0" err="1">
                <a:solidFill>
                  <a:srgbClr val="222222"/>
                </a:solidFill>
                <a:effectLst/>
                <a:latin typeface="Arial" panose="020B0604020202020204" pitchFamily="34" charset="0"/>
              </a:rPr>
              <a:t>Barrella</a:t>
            </a:r>
            <a:r>
              <a:rPr lang="en-US" b="0" i="0" dirty="0">
                <a:solidFill>
                  <a:srgbClr val="222222"/>
                </a:solidFill>
                <a:effectLst/>
                <a:latin typeface="Arial" panose="020B0604020202020204" pitchFamily="34" charset="0"/>
              </a:rPr>
              <a:t>, E.M. and Ross, C.L., 2010. Performance measurement frameworks and development of effective sustainable transport strategies and indicators. </a:t>
            </a:r>
            <a:r>
              <a:rPr lang="en-US" b="0" i="1" dirty="0">
                <a:solidFill>
                  <a:srgbClr val="222222"/>
                </a:solidFill>
                <a:effectLst/>
                <a:latin typeface="Arial" panose="020B0604020202020204" pitchFamily="34" charset="0"/>
              </a:rPr>
              <a:t>Transportation research record</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2163</a:t>
            </a:r>
            <a:r>
              <a:rPr lang="en-US" b="0" i="0" dirty="0">
                <a:solidFill>
                  <a:srgbClr val="222222"/>
                </a:solidFill>
                <a:effectLst/>
                <a:latin typeface="Arial" panose="020B0604020202020204" pitchFamily="34" charset="0"/>
              </a:rPr>
              <a:t>(1), pp.73-80. </a:t>
            </a:r>
          </a:p>
          <a:p>
            <a:pPr marL="0" marR="0">
              <a:lnSpc>
                <a:spcPct val="115000"/>
              </a:lnSpc>
              <a:spcBef>
                <a:spcPts val="1200"/>
              </a:spcBef>
              <a:spcAft>
                <a:spcPts val="0"/>
              </a:spcAft>
            </a:pPr>
            <a:r>
              <a:rPr lang="en-US" b="0" i="0" dirty="0">
                <a:solidFill>
                  <a:srgbClr val="222222"/>
                </a:solidFill>
                <a:effectLst/>
                <a:latin typeface="Arial" panose="020B0604020202020204" pitchFamily="34" charset="0"/>
              </a:rPr>
              <a:t>Ramani, T., Zietsman, J. and </a:t>
            </a:r>
            <a:r>
              <a:rPr lang="en-US" b="0" i="0" dirty="0" err="1">
                <a:solidFill>
                  <a:srgbClr val="222222"/>
                </a:solidFill>
                <a:effectLst/>
                <a:latin typeface="Arial" panose="020B0604020202020204" pitchFamily="34" charset="0"/>
              </a:rPr>
              <a:t>Pryn</a:t>
            </a:r>
            <a:r>
              <a:rPr lang="en-US" b="0" i="0" dirty="0">
                <a:solidFill>
                  <a:srgbClr val="222222"/>
                </a:solidFill>
                <a:effectLst/>
                <a:latin typeface="Arial" panose="020B0604020202020204" pitchFamily="34" charset="0"/>
              </a:rPr>
              <a:t>, M.R., 2018. Towards sustainable transport planning in the United States. </a:t>
            </a:r>
            <a:r>
              <a:rPr lang="en-US" b="0" i="1" dirty="0">
                <a:solidFill>
                  <a:srgbClr val="222222"/>
                </a:solidFill>
                <a:effectLst/>
                <a:latin typeface="Arial" panose="020B0604020202020204" pitchFamily="34" charset="0"/>
              </a:rPr>
              <a:t>European Journal of Transport and Infrastructure Research</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18</a:t>
            </a:r>
            <a:r>
              <a:rPr lang="en-US" b="0" i="0" dirty="0">
                <a:solidFill>
                  <a:srgbClr val="222222"/>
                </a:solidFill>
                <a:effectLst/>
                <a:latin typeface="Arial" panose="020B0604020202020204" pitchFamily="34" charset="0"/>
              </a:rPr>
              <a:t>(3).</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501" y="177302"/>
            <a:ext cx="10136997" cy="931207"/>
          </a:xfrm>
        </p:spPr>
        <p:txBody>
          <a:bodyPr>
            <a:noAutofit/>
          </a:bodyPr>
          <a:lstStyle/>
          <a:p>
            <a:r>
              <a:rPr lang="en-US" sz="4000" dirty="0"/>
              <a:t>Lecture #51: Overlap with Sustainable Transportation and Built Environment Policies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2677656"/>
          </a:xfrm>
          <a:prstGeom prst="rect">
            <a:avLst/>
          </a:prstGeom>
          <a:noFill/>
        </p:spPr>
        <p:txBody>
          <a:bodyPr wrap="square" rtlCol="0">
            <a:spAutoFit/>
          </a:bodyPr>
          <a:lstStyle/>
          <a:p>
            <a:pPr algn="ctr"/>
            <a:r>
              <a:rPr lang="en-US" sz="2400" b="1" dirty="0"/>
              <a:t>Tara Ramani, </a:t>
            </a:r>
            <a:r>
              <a:rPr lang="en-US" sz="2400" b="1" dirty="0" err="1"/>
              <a:t>Ph.D.,P.E</a:t>
            </a:r>
            <a:endParaRPr lang="en-US" sz="2400" b="1" dirty="0"/>
          </a:p>
          <a:p>
            <a:pPr algn="ctr"/>
            <a:r>
              <a:rPr lang="en-US" sz="2400" b="1" dirty="0"/>
              <a:t>Texas A&amp;M Transportation Institute </a:t>
            </a:r>
          </a:p>
          <a:p>
            <a:pPr algn="ctr"/>
            <a:r>
              <a:rPr lang="en-US" sz="2400" b="1" dirty="0">
                <a:hlinkClick r:id="rId3"/>
              </a:rPr>
              <a:t>t-ramani@tti.tamu.edu</a:t>
            </a:r>
            <a:r>
              <a:rPr lang="en-US" sz="2400" b="1" dirty="0"/>
              <a:t> 979-317-2940 </a:t>
            </a:r>
          </a:p>
          <a:p>
            <a:pPr algn="ctr"/>
            <a:r>
              <a:rPr lang="en-US" sz="2400" b="1" i="1" dirty="0"/>
              <a:t>Materials used in the presentation are for education and discussion purposes only.  Do not use or cite the materials without the permission of the author </a:t>
            </a:r>
          </a:p>
          <a:p>
            <a:pPr algn="ctr"/>
            <a:r>
              <a:rPr lang="en-US" sz="2400" b="1" i="1" dirty="0"/>
              <a:t>The author declares that there is no conflict of interest</a:t>
            </a:r>
          </a:p>
          <a:p>
            <a:pPr algn="ctr"/>
            <a:r>
              <a:rPr lang="en-US" sz="2400" b="1" dirty="0"/>
              <a:t>Lecture Track(s): TT/PPT </a:t>
            </a:r>
            <a:r>
              <a:rPr lang="en-US" sz="2400" b="1" dirty="0">
                <a:solidFill>
                  <a:srgbClr val="FF0000"/>
                </a:solidFill>
              </a:rPr>
              <a:t> </a:t>
            </a:r>
          </a:p>
        </p:txBody>
      </p:sp>
    </p:spTree>
    <p:extLst>
      <p:ext uri="{BB962C8B-B14F-4D97-AF65-F5344CB8AC3E}">
        <p14:creationId xmlns:p14="http://schemas.microsoft.com/office/powerpoint/2010/main" val="199414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The concept of sustainable transportation encompasses environmental, economic, and social dimensions, in the present and the future</a:t>
            </a:r>
          </a:p>
          <a:p>
            <a:r>
              <a:rPr lang="en-US" dirty="0"/>
              <a:t>Several policies that promote sustainable transportation (through the transportation system or built environment) have health co-benefits, and vice-versa </a:t>
            </a:r>
          </a:p>
          <a:p>
            <a:r>
              <a:rPr lang="en-US" dirty="0"/>
              <a:t>As our framing of the health-transportation linkages becomes broader and holistic, there is convergence with sustainability concepts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spTree>
    <p:extLst>
      <p:ext uri="{BB962C8B-B14F-4D97-AF65-F5344CB8AC3E}">
        <p14:creationId xmlns:p14="http://schemas.microsoft.com/office/powerpoint/2010/main" val="417513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5"/>
          <p:cNvSpPr txBox="1">
            <a:spLocks noGrp="1"/>
          </p:cNvSpPr>
          <p:nvPr>
            <p:ph idx="1"/>
          </p:nvPr>
        </p:nvSpPr>
        <p:spPr>
          <a:xfrm>
            <a:off x="816935" y="1585220"/>
            <a:ext cx="4900957" cy="4771129"/>
          </a:xfrm>
          <a:prstGeom prst="rect">
            <a:avLst/>
          </a:prstGeom>
          <a:noFill/>
          <a:ln>
            <a:noFill/>
          </a:ln>
        </p:spPr>
        <p:txBody>
          <a:bodyPr spcFirstLastPara="1" wrap="square" lIns="121900" tIns="60933" rIns="121900" bIns="60933" anchor="t" anchorCtr="0">
            <a:normAutofit/>
          </a:bodyPr>
          <a:lstStyle/>
          <a:p>
            <a:pPr marL="0" indent="0">
              <a:spcBef>
                <a:spcPts val="0"/>
              </a:spcBef>
              <a:buSzPct val="85000"/>
              <a:buNone/>
            </a:pPr>
            <a:r>
              <a:rPr lang="en" sz="4000" b="1" i="1" dirty="0"/>
              <a:t>Sustainability </a:t>
            </a:r>
            <a:r>
              <a:rPr lang="en" sz="4000" i="1" dirty="0"/>
              <a:t>encompasses a holistic consideration of economic, social, and environmental progress over the long-term.</a:t>
            </a:r>
            <a:endParaRPr sz="4400" i="1" dirty="0"/>
          </a:p>
          <a:p>
            <a:pPr marL="0" indent="0">
              <a:spcBef>
                <a:spcPts val="800"/>
              </a:spcBef>
              <a:buSzPct val="113333"/>
              <a:buNone/>
            </a:pPr>
            <a:endParaRPr lang="en-US" sz="3200" dirty="0"/>
          </a:p>
        </p:txBody>
      </p:sp>
      <p:sp>
        <p:nvSpPr>
          <p:cNvPr id="66" name="Google Shape;66;p15"/>
          <p:cNvSpPr txBox="1">
            <a:spLocks noGrp="1"/>
          </p:cNvSpPr>
          <p:nvPr>
            <p:ph type="title"/>
          </p:nvPr>
        </p:nvSpPr>
        <p:spPr>
          <a:prstGeom prst="rect">
            <a:avLst/>
          </a:prstGeom>
          <a:noFill/>
          <a:ln>
            <a:noFill/>
          </a:ln>
        </p:spPr>
        <p:txBody>
          <a:bodyPr spcFirstLastPara="1" wrap="square" lIns="121900" tIns="60933" rIns="121900" bIns="60933" anchor="ctr" anchorCtr="0">
            <a:normAutofit/>
          </a:bodyPr>
          <a:lstStyle/>
          <a:p>
            <a:pPr algn="ctr">
              <a:buSzPts val="4000"/>
            </a:pPr>
            <a:r>
              <a:rPr lang="en"/>
              <a:t>What is Sustainability?</a:t>
            </a:r>
            <a:endParaRPr/>
          </a:p>
        </p:txBody>
      </p:sp>
      <p:graphicFrame>
        <p:nvGraphicFramePr>
          <p:cNvPr id="5" name="Diagram 4">
            <a:extLst>
              <a:ext uri="{FF2B5EF4-FFF2-40B4-BE49-F238E27FC236}">
                <a16:creationId xmlns:a16="http://schemas.microsoft.com/office/drawing/2014/main" id="{0A42D3BE-C096-435B-A323-8F8701C9E7F5}"/>
              </a:ext>
            </a:extLst>
          </p:cNvPr>
          <p:cNvGraphicFramePr/>
          <p:nvPr>
            <p:extLst>
              <p:ext uri="{D42A27DB-BD31-4B8C-83A1-F6EECF244321}">
                <p14:modId xmlns:p14="http://schemas.microsoft.com/office/powerpoint/2010/main" val="1112021264"/>
              </p:ext>
            </p:extLst>
          </p:nvPr>
        </p:nvGraphicFramePr>
        <p:xfrm>
          <a:off x="6096000" y="3062919"/>
          <a:ext cx="5875935" cy="1028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73;p16">
            <a:extLst>
              <a:ext uri="{FF2B5EF4-FFF2-40B4-BE49-F238E27FC236}">
                <a16:creationId xmlns:a16="http://schemas.microsoft.com/office/drawing/2014/main" id="{2A23E65F-5D18-4EBC-94B1-66BBAB43B199}"/>
              </a:ext>
            </a:extLst>
          </p:cNvPr>
          <p:cNvSpPr txBox="1">
            <a:spLocks/>
          </p:cNvSpPr>
          <p:nvPr/>
        </p:nvSpPr>
        <p:spPr>
          <a:xfrm>
            <a:off x="6773333" y="2253023"/>
            <a:ext cx="4820356" cy="1028039"/>
          </a:xfrm>
          <a:prstGeom prst="rect">
            <a:avLst/>
          </a:prstGeom>
          <a:noFill/>
          <a:ln>
            <a:noFill/>
          </a:ln>
        </p:spPr>
        <p:txBody>
          <a:bodyPr spcFirstLastPara="1" vert="horz" wrap="square" lIns="121900" tIns="60933" rIns="121900" bIns="60933" rtlCol="0" anchor="ctr" anchorCtr="0">
            <a:normAutofit fontScale="97500"/>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buSzPts val="3600"/>
            </a:pPr>
            <a:r>
              <a:rPr lang="en-US" sz="2800" dirty="0"/>
              <a:t>Sustainability Triple Bottom Line</a:t>
            </a:r>
            <a:endParaRPr lang="en-US" sz="2400" baseline="-25000" dirty="0"/>
          </a:p>
        </p:txBody>
      </p:sp>
    </p:spTree>
    <p:extLst>
      <p:ext uri="{BB962C8B-B14F-4D97-AF65-F5344CB8AC3E}">
        <p14:creationId xmlns:p14="http://schemas.microsoft.com/office/powerpoint/2010/main" val="1636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1" name="Google Shape;81;p17" descr="This is a picture of a three-legged stool.  The seat represents human needs.  The seat is supported by three legs, each representing economic, social, and environmental issues.  Each leg is connected by a brace that represents equity."/>
          <p:cNvPicPr preferRelativeResize="0">
            <a:picLocks noGrp="1"/>
          </p:cNvPicPr>
          <p:nvPr>
            <p:ph idx="1"/>
          </p:nvPr>
        </p:nvPicPr>
        <p:blipFill rotWithShape="1">
          <a:blip r:embed="rId3">
            <a:alphaModFix/>
          </a:blip>
          <a:srcRect b="4626"/>
          <a:stretch/>
        </p:blipFill>
        <p:spPr>
          <a:xfrm>
            <a:off x="5874050" y="1457544"/>
            <a:ext cx="5685825" cy="4549775"/>
          </a:xfrm>
          <a:prstGeom prst="rect">
            <a:avLst/>
          </a:prstGeom>
          <a:noFill/>
          <a:ln>
            <a:noFill/>
          </a:ln>
        </p:spPr>
      </p:pic>
      <p:sp>
        <p:nvSpPr>
          <p:cNvPr id="80" name="Google Shape;80;p17"/>
          <p:cNvSpPr txBox="1">
            <a:spLocks noGrp="1"/>
          </p:cNvSpPr>
          <p:nvPr>
            <p:ph type="title"/>
          </p:nvPr>
        </p:nvSpPr>
        <p:spPr>
          <a:prstGeom prst="rect">
            <a:avLst/>
          </a:prstGeom>
          <a:noFill/>
          <a:ln>
            <a:noFill/>
          </a:ln>
        </p:spPr>
        <p:txBody>
          <a:bodyPr spcFirstLastPara="1" wrap="square" lIns="121900" tIns="60933" rIns="121900" bIns="60933" anchor="ctr" anchorCtr="0">
            <a:normAutofit/>
          </a:bodyPr>
          <a:lstStyle/>
          <a:p>
            <a:pPr algn="ctr">
              <a:buSzPts val="4000"/>
            </a:pPr>
            <a:r>
              <a:rPr lang="en" dirty="0"/>
              <a:t>Sustainability Principles  </a:t>
            </a:r>
            <a:endParaRPr dirty="0"/>
          </a:p>
        </p:txBody>
      </p:sp>
      <p:sp>
        <p:nvSpPr>
          <p:cNvPr id="3" name="Text Placeholder 2">
            <a:extLst>
              <a:ext uri="{FF2B5EF4-FFF2-40B4-BE49-F238E27FC236}">
                <a16:creationId xmlns:a16="http://schemas.microsoft.com/office/drawing/2014/main" id="{3FE903D0-7F13-4A32-AFBC-A4ADE6546EF9}"/>
              </a:ext>
            </a:extLst>
          </p:cNvPr>
          <p:cNvSpPr>
            <a:spLocks noGrp="1"/>
          </p:cNvSpPr>
          <p:nvPr>
            <p:ph type="body" sz="quarter" idx="4294967295"/>
          </p:nvPr>
        </p:nvSpPr>
        <p:spPr>
          <a:xfrm>
            <a:off x="282222" y="1828800"/>
            <a:ext cx="5394678" cy="4549775"/>
          </a:xfrm>
        </p:spPr>
        <p:txBody>
          <a:bodyPr>
            <a:normAutofit/>
          </a:bodyPr>
          <a:lstStyle/>
          <a:p>
            <a:r>
              <a:rPr lang="en-US" sz="2400" i="1" dirty="0">
                <a:solidFill>
                  <a:schemeClr val="dk1"/>
                </a:solidFill>
              </a:rPr>
              <a:t>Fundamental principles of sustainability:</a:t>
            </a:r>
          </a:p>
          <a:p>
            <a:pPr lvl="1"/>
            <a:r>
              <a:rPr lang="en-US" sz="2000" i="1" dirty="0">
                <a:solidFill>
                  <a:schemeClr val="dk1"/>
                </a:solidFill>
              </a:rPr>
              <a:t>Preserving and restoring environmental and ecological systems;</a:t>
            </a:r>
          </a:p>
          <a:p>
            <a:pPr lvl="1"/>
            <a:r>
              <a:rPr lang="en-US" sz="2000" i="1" dirty="0">
                <a:solidFill>
                  <a:schemeClr val="dk1"/>
                </a:solidFill>
              </a:rPr>
              <a:t>Fostering community health and vitality;</a:t>
            </a:r>
          </a:p>
          <a:p>
            <a:pPr lvl="1"/>
            <a:r>
              <a:rPr lang="en-US" sz="2000" i="1" dirty="0">
                <a:solidFill>
                  <a:schemeClr val="dk1"/>
                </a:solidFill>
              </a:rPr>
              <a:t>Promoting economic  development and prosperity; and</a:t>
            </a:r>
          </a:p>
          <a:p>
            <a:pPr lvl="1"/>
            <a:r>
              <a:rPr lang="en-US" sz="2000" i="1" dirty="0">
                <a:solidFill>
                  <a:schemeClr val="dk1"/>
                </a:solidFill>
              </a:rPr>
              <a:t>Ensuring equity among population groups over generations.</a:t>
            </a:r>
          </a:p>
          <a:p>
            <a:r>
              <a:rPr lang="en-US" sz="2400" i="1" dirty="0">
                <a:solidFill>
                  <a:schemeClr val="dk1"/>
                </a:solidFill>
              </a:rPr>
              <a:t>Equity connects each element of Triple Bottom Line Sustainability</a:t>
            </a:r>
            <a:endParaRPr lang="en-US" dirty="0"/>
          </a:p>
          <a:p>
            <a:endParaRPr lang="en-US" dirty="0"/>
          </a:p>
        </p:txBody>
      </p:sp>
      <p:sp>
        <p:nvSpPr>
          <p:cNvPr id="83" name="Google Shape;83;p17"/>
          <p:cNvSpPr txBox="1"/>
          <p:nvPr/>
        </p:nvSpPr>
        <p:spPr>
          <a:xfrm>
            <a:off x="6611430" y="5649083"/>
            <a:ext cx="4673600" cy="646331"/>
          </a:xfrm>
          <a:prstGeom prst="rect">
            <a:avLst/>
          </a:prstGeom>
          <a:noFill/>
          <a:ln>
            <a:noFill/>
          </a:ln>
        </p:spPr>
        <p:txBody>
          <a:bodyPr spcFirstLastPara="1" wrap="square" lIns="121900" tIns="60933" rIns="121900" bIns="60933" anchor="t" anchorCtr="0">
            <a:noAutofit/>
          </a:bodyPr>
          <a:lstStyle/>
          <a:p>
            <a:endParaRPr/>
          </a:p>
        </p:txBody>
      </p:sp>
      <p:sp>
        <p:nvSpPr>
          <p:cNvPr id="9" name="TextBox 8">
            <a:extLst>
              <a:ext uri="{FF2B5EF4-FFF2-40B4-BE49-F238E27FC236}">
                <a16:creationId xmlns:a16="http://schemas.microsoft.com/office/drawing/2014/main" id="{910DA1F6-FC06-4382-9C7F-22B3437F3620}"/>
              </a:ext>
            </a:extLst>
          </p:cNvPr>
          <p:cNvSpPr txBox="1"/>
          <p:nvPr/>
        </p:nvSpPr>
        <p:spPr>
          <a:xfrm>
            <a:off x="5874050" y="6022407"/>
            <a:ext cx="4790295" cy="600164"/>
          </a:xfrm>
          <a:prstGeom prst="rect">
            <a:avLst/>
          </a:prstGeom>
          <a:noFill/>
        </p:spPr>
        <p:txBody>
          <a:bodyPr wrap="square">
            <a:spAutoFit/>
          </a:bodyPr>
          <a:lstStyle/>
          <a:p>
            <a:pPr marL="0" lvl="0" indent="0" algn="l">
              <a:spcBef>
                <a:spcPts val="0"/>
              </a:spcBef>
              <a:spcAft>
                <a:spcPts val="0"/>
              </a:spcAft>
              <a:buNone/>
            </a:pPr>
            <a:r>
              <a:rPr lang="en-US" sz="1100" dirty="0">
                <a:solidFill>
                  <a:schemeClr val="dk1"/>
                </a:solidFill>
              </a:rPr>
              <a:t>Source: A Guidebook for Sustainability Performance Measurement for Transportation Agencies. National Academies Press. </a:t>
            </a:r>
            <a:r>
              <a:rPr lang="en-US" sz="1100" u="sng" dirty="0">
                <a:solidFill>
                  <a:srgbClr val="0097A7"/>
                </a:solidFill>
                <a:hlinkClick r:id="rId4">
                  <a:extLst>
                    <a:ext uri="{A12FA001-AC4F-418D-AE19-62706E023703}">
                      <ahyp:hlinkClr xmlns:ahyp="http://schemas.microsoft.com/office/drawing/2018/hyperlinkcolor" val="tx"/>
                    </a:ext>
                  </a:extLst>
                </a:hlinkClick>
              </a:rPr>
              <a:t>https://doi.org/10.17226/14598</a:t>
            </a:r>
            <a:endParaRPr lang="en-US" sz="1100" dirty="0"/>
          </a:p>
        </p:txBody>
      </p:sp>
    </p:spTree>
    <p:extLst>
      <p:ext uri="{BB962C8B-B14F-4D97-AF65-F5344CB8AC3E}">
        <p14:creationId xmlns:p14="http://schemas.microsoft.com/office/powerpoint/2010/main" val="54452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C9CCB-8EDB-4C1A-8953-99D8A8F4F382}"/>
              </a:ext>
            </a:extLst>
          </p:cNvPr>
          <p:cNvSpPr>
            <a:spLocks noGrp="1"/>
          </p:cNvSpPr>
          <p:nvPr>
            <p:ph type="title"/>
          </p:nvPr>
        </p:nvSpPr>
        <p:spPr/>
        <p:txBody>
          <a:bodyPr/>
          <a:lstStyle/>
          <a:p>
            <a:r>
              <a:rPr lang="en-US" dirty="0"/>
              <a:t>Transportation and Sustainability</a:t>
            </a:r>
          </a:p>
        </p:txBody>
      </p:sp>
      <p:graphicFrame>
        <p:nvGraphicFramePr>
          <p:cNvPr id="5" name="Content Placeholder 3">
            <a:extLst>
              <a:ext uri="{FF2B5EF4-FFF2-40B4-BE49-F238E27FC236}">
                <a16:creationId xmlns:a16="http://schemas.microsoft.com/office/drawing/2014/main" id="{48ADDFC9-CF24-4236-936D-8887CEA8F787}"/>
              </a:ext>
            </a:extLst>
          </p:cNvPr>
          <p:cNvGraphicFramePr>
            <a:graphicFrameLocks/>
          </p:cNvGraphicFramePr>
          <p:nvPr>
            <p:extLst>
              <p:ext uri="{D42A27DB-BD31-4B8C-83A1-F6EECF244321}">
                <p14:modId xmlns:p14="http://schemas.microsoft.com/office/powerpoint/2010/main" val="2008283896"/>
              </p:ext>
            </p:extLst>
          </p:nvPr>
        </p:nvGraphicFramePr>
        <p:xfrm>
          <a:off x="6762045" y="1269824"/>
          <a:ext cx="3917244" cy="5377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76C9E9C2-7B65-4AB7-8482-64B8D3685CCC}"/>
              </a:ext>
            </a:extLst>
          </p:cNvPr>
          <p:cNvSpPr>
            <a:spLocks noGrp="1"/>
          </p:cNvSpPr>
          <p:nvPr>
            <p:ph idx="1"/>
          </p:nvPr>
        </p:nvSpPr>
        <p:spPr>
          <a:xfrm>
            <a:off x="816934" y="1585220"/>
            <a:ext cx="5437109" cy="4771129"/>
          </a:xfrm>
        </p:spPr>
        <p:txBody>
          <a:bodyPr/>
          <a:lstStyle/>
          <a:p>
            <a:pPr marL="285750" indent="-285750">
              <a:buFont typeface="Arial" panose="020B0604020202020204" pitchFamily="34" charset="0"/>
              <a:buChar char="•"/>
            </a:pPr>
            <a:r>
              <a:rPr lang="en-US" sz="2800" dirty="0"/>
              <a:t>“Sustainable transportation”  - reflects how sustainability principles are applied to the transportation sector</a:t>
            </a:r>
          </a:p>
          <a:p>
            <a:pPr marL="285750" indent="-285750">
              <a:buFont typeface="Arial" panose="020B0604020202020204" pitchFamily="34" charset="0"/>
              <a:buChar char="•"/>
            </a:pPr>
            <a:r>
              <a:rPr lang="en-US" dirty="0"/>
              <a:t>There are several areas in which transportation impacts and sustainability principles overlap</a:t>
            </a:r>
            <a:endParaRPr lang="en-US" sz="2800" dirty="0"/>
          </a:p>
          <a:p>
            <a:endParaRPr lang="en-US" dirty="0"/>
          </a:p>
        </p:txBody>
      </p:sp>
    </p:spTree>
    <p:extLst>
      <p:ext uri="{BB962C8B-B14F-4D97-AF65-F5344CB8AC3E}">
        <p14:creationId xmlns:p14="http://schemas.microsoft.com/office/powerpoint/2010/main" val="124276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radar chart&#10;&#10;Description automatically generated">
            <a:extLst>
              <a:ext uri="{FF2B5EF4-FFF2-40B4-BE49-F238E27FC236}">
                <a16:creationId xmlns:a16="http://schemas.microsoft.com/office/drawing/2014/main" id="{DD9F7D0B-29AC-4A5D-9FA6-FE502C8A5C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52002" y="1314980"/>
            <a:ext cx="4504144" cy="4770437"/>
          </a:xfrm>
        </p:spPr>
      </p:pic>
      <p:sp>
        <p:nvSpPr>
          <p:cNvPr id="3" name="Title 2">
            <a:extLst>
              <a:ext uri="{FF2B5EF4-FFF2-40B4-BE49-F238E27FC236}">
                <a16:creationId xmlns:a16="http://schemas.microsoft.com/office/drawing/2014/main" id="{7C313F79-B344-4767-8C4D-2B1E8FEEF3F6}"/>
              </a:ext>
            </a:extLst>
          </p:cNvPr>
          <p:cNvSpPr>
            <a:spLocks noGrp="1"/>
          </p:cNvSpPr>
          <p:nvPr>
            <p:ph type="title"/>
          </p:nvPr>
        </p:nvSpPr>
        <p:spPr/>
        <p:txBody>
          <a:bodyPr/>
          <a:lstStyle/>
          <a:p>
            <a:r>
              <a:rPr lang="en-US" dirty="0"/>
              <a:t>Convergences in Sustainability Discourse</a:t>
            </a:r>
          </a:p>
        </p:txBody>
      </p:sp>
      <p:sp>
        <p:nvSpPr>
          <p:cNvPr id="7" name="TextBox 6">
            <a:extLst>
              <a:ext uri="{FF2B5EF4-FFF2-40B4-BE49-F238E27FC236}">
                <a16:creationId xmlns:a16="http://schemas.microsoft.com/office/drawing/2014/main" id="{9DAF5342-C661-486A-A615-28D7BF4B8E19}"/>
              </a:ext>
            </a:extLst>
          </p:cNvPr>
          <p:cNvSpPr txBox="1"/>
          <p:nvPr/>
        </p:nvSpPr>
        <p:spPr>
          <a:xfrm>
            <a:off x="6352002" y="6185168"/>
            <a:ext cx="4504144" cy="646331"/>
          </a:xfrm>
          <a:prstGeom prst="rect">
            <a:avLst/>
          </a:prstGeom>
          <a:noFill/>
        </p:spPr>
        <p:txBody>
          <a:bodyPr wrap="square">
            <a:spAutoFit/>
          </a:bodyPr>
          <a:lstStyle/>
          <a:p>
            <a:r>
              <a:rPr lang="en-US" sz="1200" b="0" i="0" dirty="0">
                <a:solidFill>
                  <a:srgbClr val="222222"/>
                </a:solidFill>
                <a:effectLst/>
                <a:latin typeface="Arial" panose="020B0604020202020204" pitchFamily="34" charset="0"/>
              </a:rPr>
              <a:t>Source: Ramani, T.L., 2017. </a:t>
            </a:r>
            <a:r>
              <a:rPr lang="en-US" sz="1200" b="0" i="1" dirty="0">
                <a:solidFill>
                  <a:srgbClr val="222222"/>
                </a:solidFill>
                <a:effectLst/>
                <a:latin typeface="Arial" panose="020B0604020202020204" pitchFamily="34" charset="0"/>
              </a:rPr>
              <a:t>Validating alternative conceptualizations of sustainable transportation</a:t>
            </a:r>
            <a:r>
              <a:rPr lang="en-US" sz="1200" b="0" i="0" dirty="0">
                <a:solidFill>
                  <a:srgbClr val="222222"/>
                </a:solidFill>
                <a:effectLst/>
                <a:latin typeface="Arial" panose="020B0604020202020204" pitchFamily="34" charset="0"/>
              </a:rPr>
              <a:t> (Doctoral dissertation).</a:t>
            </a:r>
            <a:endParaRPr lang="en-US" sz="1200" dirty="0"/>
          </a:p>
        </p:txBody>
      </p:sp>
      <p:sp>
        <p:nvSpPr>
          <p:cNvPr id="8" name="Text Placeholder 2">
            <a:extLst>
              <a:ext uri="{FF2B5EF4-FFF2-40B4-BE49-F238E27FC236}">
                <a16:creationId xmlns:a16="http://schemas.microsoft.com/office/drawing/2014/main" id="{4F89E672-4757-4351-83A0-7A5E52C5A552}"/>
              </a:ext>
            </a:extLst>
          </p:cNvPr>
          <p:cNvSpPr txBox="1">
            <a:spLocks/>
          </p:cNvSpPr>
          <p:nvPr/>
        </p:nvSpPr>
        <p:spPr>
          <a:xfrm>
            <a:off x="282222" y="1314980"/>
            <a:ext cx="5394678" cy="533185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dk1"/>
                </a:solidFill>
              </a:rPr>
              <a:t>Given that sustainability is such a broad concept, it has overlaps with other concepts promoted for improving transportation and the built environment </a:t>
            </a:r>
          </a:p>
          <a:p>
            <a:r>
              <a:rPr lang="en-US" sz="2400" dirty="0">
                <a:solidFill>
                  <a:schemeClr val="dk1"/>
                </a:solidFill>
              </a:rPr>
              <a:t>For example, policies and programs addressing the following often overlap with sustainability concerns: </a:t>
            </a:r>
          </a:p>
          <a:p>
            <a:pPr lvl="1"/>
            <a:r>
              <a:rPr lang="en-US" dirty="0"/>
              <a:t>Climate change</a:t>
            </a:r>
          </a:p>
          <a:p>
            <a:pPr lvl="1"/>
            <a:r>
              <a:rPr lang="en-US" dirty="0"/>
              <a:t>Resilience</a:t>
            </a:r>
          </a:p>
          <a:p>
            <a:pPr lvl="1"/>
            <a:r>
              <a:rPr lang="en-US" dirty="0"/>
              <a:t>Context-sensitive solutions</a:t>
            </a:r>
          </a:p>
          <a:p>
            <a:pPr lvl="1"/>
            <a:r>
              <a:rPr lang="en-US" b="1" dirty="0"/>
              <a:t>Health </a:t>
            </a:r>
          </a:p>
          <a:p>
            <a:pPr lvl="1"/>
            <a:r>
              <a:rPr lang="en-US" dirty="0"/>
              <a:t>Equity/environmental justice</a:t>
            </a:r>
          </a:p>
          <a:p>
            <a:pPr lvl="1"/>
            <a:r>
              <a:rPr lang="en-US" dirty="0"/>
              <a:t>Environment </a:t>
            </a:r>
          </a:p>
          <a:p>
            <a:pPr lvl="1"/>
            <a:r>
              <a:rPr lang="en-US" dirty="0"/>
              <a:t>Connectivity</a:t>
            </a:r>
          </a:p>
          <a:p>
            <a:pPr lvl="1"/>
            <a:r>
              <a:rPr lang="en-US" dirty="0"/>
              <a:t>Neighborhood revitalization </a:t>
            </a:r>
          </a:p>
          <a:p>
            <a:pPr lvl="1"/>
            <a:r>
              <a:rPr lang="en-US" dirty="0"/>
              <a:t>Smart growth </a:t>
            </a:r>
          </a:p>
          <a:p>
            <a:pPr lvl="1"/>
            <a:r>
              <a:rPr lang="en-US" dirty="0"/>
              <a:t>Multimodal transportation</a:t>
            </a:r>
          </a:p>
          <a:p>
            <a:endParaRPr lang="en-US" dirty="0"/>
          </a:p>
        </p:txBody>
      </p:sp>
    </p:spTree>
    <p:extLst>
      <p:ext uri="{BB962C8B-B14F-4D97-AF65-F5344CB8AC3E}">
        <p14:creationId xmlns:p14="http://schemas.microsoft.com/office/powerpoint/2010/main" val="897611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6C2EEF-6FEE-4E64-92E2-BC49EDBD1F80}"/>
              </a:ext>
            </a:extLst>
          </p:cNvPr>
          <p:cNvSpPr>
            <a:spLocks noGrp="1"/>
          </p:cNvSpPr>
          <p:nvPr>
            <p:ph type="title"/>
          </p:nvPr>
        </p:nvSpPr>
        <p:spPr>
          <a:xfrm>
            <a:off x="838200" y="81845"/>
            <a:ext cx="10515600" cy="931207"/>
          </a:xfrm>
        </p:spPr>
        <p:txBody>
          <a:bodyPr>
            <a:normAutofit fontScale="90000"/>
          </a:bodyPr>
          <a:lstStyle/>
          <a:p>
            <a:r>
              <a:rPr lang="en-US"/>
              <a:t>Health </a:t>
            </a:r>
            <a:r>
              <a:rPr lang="en-US" dirty="0"/>
              <a:t>and Sustainability Considerations in Transportation</a:t>
            </a:r>
          </a:p>
        </p:txBody>
      </p:sp>
      <p:pic>
        <p:nvPicPr>
          <p:cNvPr id="4" name="Content Placeholder 3">
            <a:extLst>
              <a:ext uri="{FF2B5EF4-FFF2-40B4-BE49-F238E27FC236}">
                <a16:creationId xmlns:a16="http://schemas.microsoft.com/office/drawing/2014/main" id="{46E905A9-4F41-41CC-90D7-6244EC31181C}"/>
              </a:ext>
            </a:extLst>
          </p:cNvPr>
          <p:cNvPicPr>
            <a:picLocks noGrp="1" noChangeAspect="1"/>
          </p:cNvPicPr>
          <p:nvPr>
            <p:ph idx="1"/>
          </p:nvPr>
        </p:nvPicPr>
        <p:blipFill rotWithShape="1">
          <a:blip r:embed="rId3"/>
          <a:srcRect l="24734" t="37341" r="6554" b="35782"/>
          <a:stretch/>
        </p:blipFill>
        <p:spPr>
          <a:xfrm>
            <a:off x="6615137" y="2314633"/>
            <a:ext cx="5340571" cy="2703396"/>
          </a:xfrm>
          <a:prstGeom prst="rect">
            <a:avLst/>
          </a:prstGeom>
        </p:spPr>
      </p:pic>
      <p:pic>
        <p:nvPicPr>
          <p:cNvPr id="5" name="Google Shape;98;p19">
            <a:extLst>
              <a:ext uri="{FF2B5EF4-FFF2-40B4-BE49-F238E27FC236}">
                <a16:creationId xmlns:a16="http://schemas.microsoft.com/office/drawing/2014/main" id="{342437CC-64C7-4CB0-9C86-036D24DCD276}"/>
              </a:ext>
            </a:extLst>
          </p:cNvPr>
          <p:cNvPicPr preferRelativeResize="0">
            <a:picLocks/>
          </p:cNvPicPr>
          <p:nvPr/>
        </p:nvPicPr>
        <p:blipFill rotWithShape="1">
          <a:blip r:embed="rId4">
            <a:alphaModFix/>
          </a:blip>
          <a:stretch/>
        </p:blipFill>
        <p:spPr>
          <a:xfrm>
            <a:off x="236292" y="1524000"/>
            <a:ext cx="6074196" cy="4786551"/>
          </a:xfrm>
          <a:prstGeom prst="rect">
            <a:avLst/>
          </a:prstGeom>
          <a:noFill/>
          <a:ln>
            <a:noFill/>
          </a:ln>
        </p:spPr>
      </p:pic>
    </p:spTree>
    <p:extLst>
      <p:ext uri="{BB962C8B-B14F-4D97-AF65-F5344CB8AC3E}">
        <p14:creationId xmlns:p14="http://schemas.microsoft.com/office/powerpoint/2010/main" val="769878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a:extLst>
              <a:ext uri="{FF2B5EF4-FFF2-40B4-BE49-F238E27FC236}">
                <a16:creationId xmlns:a16="http://schemas.microsoft.com/office/drawing/2014/main" id="{A7321A0E-B8C9-4E1A-B1EE-6642FB1FF4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63659" y="1368326"/>
            <a:ext cx="4297680" cy="2574943"/>
          </a:xfrm>
        </p:spPr>
      </p:pic>
      <p:sp>
        <p:nvSpPr>
          <p:cNvPr id="3" name="Title 2">
            <a:extLst>
              <a:ext uri="{FF2B5EF4-FFF2-40B4-BE49-F238E27FC236}">
                <a16:creationId xmlns:a16="http://schemas.microsoft.com/office/drawing/2014/main" id="{D7E351D7-D589-4B89-9CF5-79004D08F4C6}"/>
              </a:ext>
            </a:extLst>
          </p:cNvPr>
          <p:cNvSpPr>
            <a:spLocks noGrp="1"/>
          </p:cNvSpPr>
          <p:nvPr>
            <p:ph type="title"/>
          </p:nvPr>
        </p:nvSpPr>
        <p:spPr/>
        <p:txBody>
          <a:bodyPr>
            <a:normAutofit fontScale="90000"/>
          </a:bodyPr>
          <a:lstStyle/>
          <a:p>
            <a:r>
              <a:rPr lang="en-US" dirty="0"/>
              <a:t>Case Study – Contrasting Health and Sustainability for Transportation</a:t>
            </a:r>
          </a:p>
        </p:txBody>
      </p:sp>
      <p:pic>
        <p:nvPicPr>
          <p:cNvPr id="7" name="Picture 6" descr="Map&#10;&#10;Description automatically generated">
            <a:extLst>
              <a:ext uri="{FF2B5EF4-FFF2-40B4-BE49-F238E27FC236}">
                <a16:creationId xmlns:a16="http://schemas.microsoft.com/office/drawing/2014/main" id="{FA6CFF88-D468-49C5-BE0A-205C9F805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3659" y="3928646"/>
            <a:ext cx="4297680" cy="2591857"/>
          </a:xfrm>
          <a:prstGeom prst="rect">
            <a:avLst/>
          </a:prstGeom>
        </p:spPr>
      </p:pic>
      <p:sp>
        <p:nvSpPr>
          <p:cNvPr id="11" name="TextBox 10">
            <a:extLst>
              <a:ext uri="{FF2B5EF4-FFF2-40B4-BE49-F238E27FC236}">
                <a16:creationId xmlns:a16="http://schemas.microsoft.com/office/drawing/2014/main" id="{F121D61E-1C0F-4994-BC51-C9DEBD8F4FC1}"/>
              </a:ext>
            </a:extLst>
          </p:cNvPr>
          <p:cNvSpPr txBox="1"/>
          <p:nvPr/>
        </p:nvSpPr>
        <p:spPr>
          <a:xfrm>
            <a:off x="6663659" y="6520503"/>
            <a:ext cx="4297680" cy="307777"/>
          </a:xfrm>
          <a:prstGeom prst="rect">
            <a:avLst/>
          </a:prstGeom>
          <a:noFill/>
        </p:spPr>
        <p:txBody>
          <a:bodyPr wrap="square">
            <a:spAutoFit/>
          </a:bodyPr>
          <a:lstStyle/>
          <a:p>
            <a:r>
              <a:rPr lang="en-US" sz="700" b="0" i="0" dirty="0">
                <a:solidFill>
                  <a:srgbClr val="222222"/>
                </a:solidFill>
                <a:effectLst/>
                <a:latin typeface="Arial" panose="020B0604020202020204" pitchFamily="34" charset="0"/>
              </a:rPr>
              <a:t>Source: Ramani, T., 2018. Using indicators to assess sustainable transportation and related concepts. </a:t>
            </a:r>
            <a:r>
              <a:rPr lang="en-US" sz="700" b="0" i="1" dirty="0">
                <a:solidFill>
                  <a:srgbClr val="222222"/>
                </a:solidFill>
                <a:effectLst/>
                <a:latin typeface="Arial" panose="020B0604020202020204" pitchFamily="34" charset="0"/>
              </a:rPr>
              <a:t>Transportation research record</a:t>
            </a:r>
            <a:r>
              <a:rPr lang="en-US" sz="700" b="0" i="0" dirty="0">
                <a:solidFill>
                  <a:srgbClr val="222222"/>
                </a:solidFill>
                <a:effectLst/>
                <a:latin typeface="Arial" panose="020B0604020202020204" pitchFamily="34" charset="0"/>
              </a:rPr>
              <a:t>, </a:t>
            </a:r>
            <a:r>
              <a:rPr lang="en-US" sz="700" b="0" i="1" dirty="0">
                <a:solidFill>
                  <a:srgbClr val="222222"/>
                </a:solidFill>
                <a:effectLst/>
                <a:latin typeface="Arial" panose="020B0604020202020204" pitchFamily="34" charset="0"/>
              </a:rPr>
              <a:t>2672</a:t>
            </a:r>
            <a:r>
              <a:rPr lang="en-US" sz="700" b="0" i="0" dirty="0">
                <a:solidFill>
                  <a:srgbClr val="222222"/>
                </a:solidFill>
                <a:effectLst/>
                <a:latin typeface="Arial" panose="020B0604020202020204" pitchFamily="34" charset="0"/>
              </a:rPr>
              <a:t>(3), pp.92-103.</a:t>
            </a:r>
            <a:endParaRPr lang="en-US" sz="700" dirty="0"/>
          </a:p>
        </p:txBody>
      </p:sp>
      <p:sp>
        <p:nvSpPr>
          <p:cNvPr id="12" name="Text Placeholder 2">
            <a:extLst>
              <a:ext uri="{FF2B5EF4-FFF2-40B4-BE49-F238E27FC236}">
                <a16:creationId xmlns:a16="http://schemas.microsoft.com/office/drawing/2014/main" id="{52CEA7B5-D09A-487B-8D6D-8E167464D520}"/>
              </a:ext>
            </a:extLst>
          </p:cNvPr>
          <p:cNvSpPr txBox="1">
            <a:spLocks/>
          </p:cNvSpPr>
          <p:nvPr/>
        </p:nvSpPr>
        <p:spPr>
          <a:xfrm>
            <a:off x="282222" y="1314980"/>
            <a:ext cx="5394678" cy="53318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dk1"/>
                </a:solidFill>
              </a:rPr>
              <a:t>While there are several conceptual overlaps between health and sustainable transportation, the concepts are not necessarily interchangeable</a:t>
            </a:r>
          </a:p>
          <a:p>
            <a:r>
              <a:rPr lang="en-US" sz="2400" dirty="0">
                <a:solidFill>
                  <a:schemeClr val="dk1"/>
                </a:solidFill>
              </a:rPr>
              <a:t>In the example case study shown here, a set of “sustainability indicators” and “health indicators” were developed for a regional transportation system and aggregated into a composite index  </a:t>
            </a:r>
          </a:p>
          <a:p>
            <a:pPr lvl="1"/>
            <a:r>
              <a:rPr lang="en-US" dirty="0">
                <a:solidFill>
                  <a:schemeClr val="dk1"/>
                </a:solidFill>
              </a:rPr>
              <a:t>There was low correlation between the two indices</a:t>
            </a:r>
          </a:p>
          <a:p>
            <a:pPr lvl="1"/>
            <a:r>
              <a:rPr lang="en-US" dirty="0">
                <a:solidFill>
                  <a:schemeClr val="dk1"/>
                </a:solidFill>
              </a:rPr>
              <a:t>Areas scoring well from a health perspective tended to be located closer to downtown and urbanized areas </a:t>
            </a:r>
            <a:endParaRPr lang="en-US" dirty="0"/>
          </a:p>
        </p:txBody>
      </p:sp>
    </p:spTree>
    <p:extLst>
      <p:ext uri="{BB962C8B-B14F-4D97-AF65-F5344CB8AC3E}">
        <p14:creationId xmlns:p14="http://schemas.microsoft.com/office/powerpoint/2010/main" val="210239231"/>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TotalTime>
  <Words>2741</Words>
  <Application>Microsoft Office PowerPoint</Application>
  <PresentationFormat>Widescreen</PresentationFormat>
  <Paragraphs>118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AdvTimes</vt:lpstr>
      <vt:lpstr>Arial</vt:lpstr>
      <vt:lpstr>Calibri</vt:lpstr>
      <vt:lpstr>Calibri Light</vt:lpstr>
      <vt:lpstr>Office Theme</vt:lpstr>
      <vt:lpstr>PowerPoint Presentation</vt:lpstr>
      <vt:lpstr>Lecture #51: Overlap with Sustainable Transportation and Built Environment Policies</vt:lpstr>
      <vt:lpstr>Introduction</vt:lpstr>
      <vt:lpstr>What is Sustainability?</vt:lpstr>
      <vt:lpstr>Sustainability Principles  </vt:lpstr>
      <vt:lpstr>Transportation and Sustainability</vt:lpstr>
      <vt:lpstr>Convergences in Sustainability Discourse</vt:lpstr>
      <vt:lpstr>Health and Sustainability Considerations in Transportation</vt:lpstr>
      <vt:lpstr>Case Study – Contrasting Health and Sustainability for Transportation</vt:lpstr>
      <vt:lpstr>Discussion</vt:lpstr>
      <vt:lpstr>Research Gaps and Future Directions</vt:lpstr>
      <vt:lpstr>Take-Home Messages</vt:lpstr>
      <vt:lpstr>References </vt:lpstr>
      <vt:lpstr>Reading List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Ramani, Tara</cp:lastModifiedBy>
  <cp:revision>162</cp:revision>
  <dcterms:created xsi:type="dcterms:W3CDTF">2019-05-01T18:04:34Z</dcterms:created>
  <dcterms:modified xsi:type="dcterms:W3CDTF">2021-06-14T13:59:16Z</dcterms:modified>
</cp:coreProperties>
</file>