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45" r:id="rId2"/>
    <p:sldId id="446" r:id="rId3"/>
    <p:sldId id="457" r:id="rId4"/>
    <p:sldId id="562" r:id="rId5"/>
    <p:sldId id="588" r:id="rId6"/>
    <p:sldId id="589" r:id="rId7"/>
    <p:sldId id="590" r:id="rId8"/>
    <p:sldId id="591" r:id="rId9"/>
    <p:sldId id="600" r:id="rId10"/>
    <p:sldId id="601" r:id="rId11"/>
    <p:sldId id="597" r:id="rId12"/>
    <p:sldId id="603" r:id="rId13"/>
    <p:sldId id="595" r:id="rId14"/>
    <p:sldId id="602" r:id="rId15"/>
    <p:sldId id="615" r:id="rId16"/>
    <p:sldId id="616" r:id="rId17"/>
    <p:sldId id="609" r:id="rId18"/>
    <p:sldId id="610" r:id="rId19"/>
    <p:sldId id="607" r:id="rId20"/>
    <p:sldId id="599" r:id="rId21"/>
    <p:sldId id="612" r:id="rId22"/>
    <p:sldId id="604" r:id="rId23"/>
    <p:sldId id="613" r:id="rId24"/>
    <p:sldId id="461" r:id="rId25"/>
    <p:sldId id="462" r:id="rId26"/>
    <p:sldId id="611" r:id="rId27"/>
    <p:sldId id="6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Khreis, Haneen" initials="KH" lastIdx="8" clrIdx="2">
    <p:extLst>
      <p:ext uri="{19B8F6BF-5375-455C-9EA6-DF929625EA0E}">
        <p15:presenceInfo xmlns:p15="http://schemas.microsoft.com/office/powerpoint/2012/main" userId="S::H-Khreis@tti.tamu.edu::9c1ee4bb-b1fc-461e-8e38-86cdff70d322" providerId="AD"/>
      </p:ext>
    </p:extLst>
  </p:cmAuthor>
  <p:cmAuthor id="4" name="Vallamsundar, Suriya" initials="VS" lastIdx="6" clrIdx="3">
    <p:extLst>
      <p:ext uri="{19B8F6BF-5375-455C-9EA6-DF929625EA0E}">
        <p15:presenceInfo xmlns:p15="http://schemas.microsoft.com/office/powerpoint/2012/main" userId="Vallamsundar, Suri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2598" autoAdjust="0"/>
  </p:normalViewPr>
  <p:slideViewPr>
    <p:cSldViewPr snapToGrid="0">
      <p:cViewPr varScale="1">
        <p:scale>
          <a:sx n="88" d="100"/>
          <a:sy n="88"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9B317-9831-4E55-9854-1963E8964B38}"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8248675F-88A7-48BA-92A1-6AED5026D62C}">
      <dgm:prSet/>
      <dgm:spPr/>
      <dgm:t>
        <a:bodyPr/>
        <a:lstStyle/>
        <a:p>
          <a:pPr>
            <a:defRPr b="1"/>
          </a:pPr>
          <a:r>
            <a:rPr lang="en-US" dirty="0"/>
            <a:t>1959</a:t>
          </a:r>
        </a:p>
      </dgm:t>
    </dgm:pt>
    <dgm:pt modelId="{01ADFC94-3D18-4E51-8422-6D63710415D1}" type="parTrans" cxnId="{7170A7BC-8293-4B15-9233-A886A041BC5C}">
      <dgm:prSet/>
      <dgm:spPr/>
      <dgm:t>
        <a:bodyPr/>
        <a:lstStyle/>
        <a:p>
          <a:endParaRPr lang="en-US"/>
        </a:p>
      </dgm:t>
    </dgm:pt>
    <dgm:pt modelId="{4DF7F027-560A-4EE3-BD52-6EBED22B4DAB}" type="sibTrans" cxnId="{7170A7BC-8293-4B15-9233-A886A041BC5C}">
      <dgm:prSet/>
      <dgm:spPr/>
      <dgm:t>
        <a:bodyPr/>
        <a:lstStyle/>
        <a:p>
          <a:endParaRPr lang="en-US"/>
        </a:p>
      </dgm:t>
    </dgm:pt>
    <dgm:pt modelId="{AB260AB1-E4F0-4D97-B44E-C57F0E39541E}">
      <dgm:prSet/>
      <dgm:spPr/>
      <dgm:t>
        <a:bodyPr/>
        <a:lstStyle/>
        <a:p>
          <a:r>
            <a:rPr lang="en-US" dirty="0"/>
            <a:t>California formed Motor Vehicle Pollution Control Board</a:t>
          </a:r>
        </a:p>
      </dgm:t>
    </dgm:pt>
    <dgm:pt modelId="{748711FF-BEF3-4AA2-9CAE-F65CFBA01FAA}" type="parTrans" cxnId="{AFE0B8B8-13C5-4F22-88D8-FBAF8E166CD4}">
      <dgm:prSet/>
      <dgm:spPr/>
      <dgm:t>
        <a:bodyPr/>
        <a:lstStyle/>
        <a:p>
          <a:endParaRPr lang="en-US"/>
        </a:p>
      </dgm:t>
    </dgm:pt>
    <dgm:pt modelId="{DF2EF29B-D95E-45FB-B334-856F44C6FC79}" type="sibTrans" cxnId="{AFE0B8B8-13C5-4F22-88D8-FBAF8E166CD4}">
      <dgm:prSet/>
      <dgm:spPr/>
      <dgm:t>
        <a:bodyPr/>
        <a:lstStyle/>
        <a:p>
          <a:endParaRPr lang="en-US"/>
        </a:p>
      </dgm:t>
    </dgm:pt>
    <dgm:pt modelId="{693870C4-5558-4897-B62E-0A95CD409767}">
      <dgm:prSet/>
      <dgm:spPr/>
      <dgm:t>
        <a:bodyPr/>
        <a:lstStyle/>
        <a:p>
          <a:pPr>
            <a:defRPr b="1"/>
          </a:pPr>
          <a:r>
            <a:rPr lang="en-US" dirty="0"/>
            <a:t>1967</a:t>
          </a:r>
        </a:p>
      </dgm:t>
    </dgm:pt>
    <dgm:pt modelId="{D1D1943C-9AAF-4299-A2AD-2FA376017BE2}" type="parTrans" cxnId="{7565AA59-869F-45D3-BAC5-B4896BDA4879}">
      <dgm:prSet/>
      <dgm:spPr/>
      <dgm:t>
        <a:bodyPr/>
        <a:lstStyle/>
        <a:p>
          <a:endParaRPr lang="en-US"/>
        </a:p>
      </dgm:t>
    </dgm:pt>
    <dgm:pt modelId="{4AADD3BD-7725-4E2B-A74B-4C646D012B3B}" type="sibTrans" cxnId="{7565AA59-869F-45D3-BAC5-B4896BDA4879}">
      <dgm:prSet/>
      <dgm:spPr/>
      <dgm:t>
        <a:bodyPr/>
        <a:lstStyle/>
        <a:p>
          <a:endParaRPr lang="en-US"/>
        </a:p>
      </dgm:t>
    </dgm:pt>
    <dgm:pt modelId="{4927374A-836C-4C21-B960-247E93EAB7B9}">
      <dgm:prSet/>
      <dgm:spPr/>
      <dgm:t>
        <a:bodyPr/>
        <a:lstStyle/>
        <a:p>
          <a:r>
            <a:rPr lang="en-US" dirty="0"/>
            <a:t>California Air Resources Board (CARB) was established </a:t>
          </a:r>
        </a:p>
      </dgm:t>
    </dgm:pt>
    <dgm:pt modelId="{6FF3D329-E9EC-4D8D-A134-1E55D3E94F52}" type="parTrans" cxnId="{E1F9A0CA-5551-4ED6-A39F-3D057EC2E25A}">
      <dgm:prSet/>
      <dgm:spPr/>
      <dgm:t>
        <a:bodyPr/>
        <a:lstStyle/>
        <a:p>
          <a:endParaRPr lang="en-US"/>
        </a:p>
      </dgm:t>
    </dgm:pt>
    <dgm:pt modelId="{B6F090A9-BBF6-45DB-9638-2D56ABB368D8}" type="sibTrans" cxnId="{E1F9A0CA-5551-4ED6-A39F-3D057EC2E25A}">
      <dgm:prSet/>
      <dgm:spPr/>
      <dgm:t>
        <a:bodyPr/>
        <a:lstStyle/>
        <a:p>
          <a:endParaRPr lang="en-US"/>
        </a:p>
      </dgm:t>
    </dgm:pt>
    <dgm:pt modelId="{29D03C2A-7490-4992-B5C3-AB4C902DEFCC}">
      <dgm:prSet/>
      <dgm:spPr/>
      <dgm:t>
        <a:bodyPr/>
        <a:lstStyle/>
        <a:p>
          <a:pPr>
            <a:defRPr b="1"/>
          </a:pPr>
          <a:r>
            <a:rPr lang="en-US" dirty="0"/>
            <a:t>1970</a:t>
          </a:r>
        </a:p>
      </dgm:t>
    </dgm:pt>
    <dgm:pt modelId="{65320DED-7496-4571-912D-E62C673425C8}" type="parTrans" cxnId="{15F6BEC8-1709-49AA-9264-5C8EEC7F0B43}">
      <dgm:prSet/>
      <dgm:spPr/>
      <dgm:t>
        <a:bodyPr/>
        <a:lstStyle/>
        <a:p>
          <a:endParaRPr lang="en-US"/>
        </a:p>
      </dgm:t>
    </dgm:pt>
    <dgm:pt modelId="{036D206A-6F42-4E54-B842-F03DF03C5910}" type="sibTrans" cxnId="{15F6BEC8-1709-49AA-9264-5C8EEC7F0B43}">
      <dgm:prSet/>
      <dgm:spPr/>
      <dgm:t>
        <a:bodyPr/>
        <a:lstStyle/>
        <a:p>
          <a:endParaRPr lang="en-US"/>
        </a:p>
      </dgm:t>
    </dgm:pt>
    <dgm:pt modelId="{907717E0-FF03-4BC5-AE9E-B413A4DB9A3B}">
      <dgm:prSet/>
      <dgm:spPr/>
      <dgm:t>
        <a:bodyPr/>
        <a:lstStyle/>
        <a:p>
          <a:r>
            <a:rPr lang="en-US" dirty="0"/>
            <a:t>US Environmental Protection Agency (EPA) Created</a:t>
          </a:r>
        </a:p>
      </dgm:t>
    </dgm:pt>
    <dgm:pt modelId="{779772C1-229D-4F31-81A5-762419E0846A}" type="parTrans" cxnId="{6C06A0FF-6288-4AE1-9FCB-BCECF68F32EF}">
      <dgm:prSet/>
      <dgm:spPr/>
      <dgm:t>
        <a:bodyPr/>
        <a:lstStyle/>
        <a:p>
          <a:endParaRPr lang="en-US"/>
        </a:p>
      </dgm:t>
    </dgm:pt>
    <dgm:pt modelId="{B2ED5900-D363-4E9A-9465-E48B0F17B51B}" type="sibTrans" cxnId="{6C06A0FF-6288-4AE1-9FCB-BCECF68F32EF}">
      <dgm:prSet/>
      <dgm:spPr/>
      <dgm:t>
        <a:bodyPr/>
        <a:lstStyle/>
        <a:p>
          <a:endParaRPr lang="en-US"/>
        </a:p>
      </dgm:t>
    </dgm:pt>
    <dgm:pt modelId="{77015A4C-0E2F-4034-A139-CFE1756FB0C7}">
      <dgm:prSet/>
      <dgm:spPr/>
      <dgm:t>
        <a:bodyPr/>
        <a:lstStyle/>
        <a:p>
          <a:pPr>
            <a:defRPr b="1"/>
          </a:pPr>
          <a:r>
            <a:rPr lang="en-US" dirty="0"/>
            <a:t>1970</a:t>
          </a:r>
        </a:p>
      </dgm:t>
    </dgm:pt>
    <dgm:pt modelId="{C60DC532-6B86-436E-B669-30FCEDEE780B}" type="parTrans" cxnId="{D0A81D0A-1169-4D1D-9C6C-A86DA0F2A297}">
      <dgm:prSet/>
      <dgm:spPr/>
      <dgm:t>
        <a:bodyPr/>
        <a:lstStyle/>
        <a:p>
          <a:endParaRPr lang="en-US"/>
        </a:p>
      </dgm:t>
    </dgm:pt>
    <dgm:pt modelId="{D5B2F628-D8B1-4E66-895C-29B9F8F727C6}" type="sibTrans" cxnId="{D0A81D0A-1169-4D1D-9C6C-A86DA0F2A297}">
      <dgm:prSet/>
      <dgm:spPr/>
      <dgm:t>
        <a:bodyPr/>
        <a:lstStyle/>
        <a:p>
          <a:endParaRPr lang="en-US"/>
        </a:p>
      </dgm:t>
    </dgm:pt>
    <dgm:pt modelId="{7A5ACDD6-E755-4CFF-86FB-18B45CDD06BA}">
      <dgm:prSet custT="1"/>
      <dgm:spPr/>
      <dgm:t>
        <a:bodyPr/>
        <a:lstStyle/>
        <a:p>
          <a:r>
            <a:rPr lang="en-US" sz="1500" dirty="0"/>
            <a:t>Clean Air Act Amended</a:t>
          </a:r>
        </a:p>
      </dgm:t>
    </dgm:pt>
    <dgm:pt modelId="{26D78AD6-F3BD-4080-9591-86B64502DF70}" type="parTrans" cxnId="{ED1A9FC4-9054-46C1-9C32-F0A30AD5297B}">
      <dgm:prSet/>
      <dgm:spPr/>
      <dgm:t>
        <a:bodyPr/>
        <a:lstStyle/>
        <a:p>
          <a:endParaRPr lang="en-US"/>
        </a:p>
      </dgm:t>
    </dgm:pt>
    <dgm:pt modelId="{808A1FBD-EE74-49FD-9D83-685EEC539F3C}" type="sibTrans" cxnId="{ED1A9FC4-9054-46C1-9C32-F0A30AD5297B}">
      <dgm:prSet/>
      <dgm:spPr/>
      <dgm:t>
        <a:bodyPr/>
        <a:lstStyle/>
        <a:p>
          <a:endParaRPr lang="en-US"/>
        </a:p>
      </dgm:t>
    </dgm:pt>
    <dgm:pt modelId="{0897A8DB-B870-4E2E-B16E-6A6E0502BB94}">
      <dgm:prSet custT="1"/>
      <dgm:spPr/>
      <dgm:t>
        <a:bodyPr/>
        <a:lstStyle/>
        <a:p>
          <a:r>
            <a:rPr lang="en-US" sz="1200" dirty="0"/>
            <a:t>Health based National Ambient Air Quality Standards (NAAQS)</a:t>
          </a:r>
        </a:p>
      </dgm:t>
    </dgm:pt>
    <dgm:pt modelId="{0F536B80-7C13-44C7-9187-FA0AEBB8592E}" type="parTrans" cxnId="{117F0084-B91E-4D18-A468-2E20A0DB5CE8}">
      <dgm:prSet/>
      <dgm:spPr/>
      <dgm:t>
        <a:bodyPr/>
        <a:lstStyle/>
        <a:p>
          <a:endParaRPr lang="en-US"/>
        </a:p>
      </dgm:t>
    </dgm:pt>
    <dgm:pt modelId="{E5A10308-73CD-4A15-9CB3-471CF5F0D2C8}" type="sibTrans" cxnId="{117F0084-B91E-4D18-A468-2E20A0DB5CE8}">
      <dgm:prSet/>
      <dgm:spPr/>
      <dgm:t>
        <a:bodyPr/>
        <a:lstStyle/>
        <a:p>
          <a:endParaRPr lang="en-US"/>
        </a:p>
      </dgm:t>
    </dgm:pt>
    <dgm:pt modelId="{C16B3C09-D355-4E86-9527-3315A13C2F60}">
      <dgm:prSet custT="1"/>
      <dgm:spPr/>
      <dgm:t>
        <a:bodyPr/>
        <a:lstStyle/>
        <a:p>
          <a:r>
            <a:rPr lang="en-US" sz="1200" dirty="0"/>
            <a:t>90% reduction in emissions from new cars</a:t>
          </a:r>
        </a:p>
      </dgm:t>
    </dgm:pt>
    <dgm:pt modelId="{048FCF87-68FE-4A38-ABBD-ED6B5FBB4A58}" type="parTrans" cxnId="{1328A8B5-F517-4952-A4AA-F611F860E35B}">
      <dgm:prSet/>
      <dgm:spPr/>
      <dgm:t>
        <a:bodyPr/>
        <a:lstStyle/>
        <a:p>
          <a:endParaRPr lang="en-US"/>
        </a:p>
      </dgm:t>
    </dgm:pt>
    <dgm:pt modelId="{48F62D54-F297-4CAB-A816-581AE0758356}" type="sibTrans" cxnId="{1328A8B5-F517-4952-A4AA-F611F860E35B}">
      <dgm:prSet/>
      <dgm:spPr/>
      <dgm:t>
        <a:bodyPr/>
        <a:lstStyle/>
        <a:p>
          <a:endParaRPr lang="en-US"/>
        </a:p>
      </dgm:t>
    </dgm:pt>
    <dgm:pt modelId="{D3BD6A58-30C9-4DEA-8F73-51321E8AF405}">
      <dgm:prSet/>
      <dgm:spPr/>
      <dgm:t>
        <a:bodyPr/>
        <a:lstStyle/>
        <a:p>
          <a:pPr>
            <a:defRPr b="1"/>
          </a:pPr>
          <a:r>
            <a:rPr lang="en-US" dirty="0"/>
            <a:t>1975</a:t>
          </a:r>
        </a:p>
      </dgm:t>
    </dgm:pt>
    <dgm:pt modelId="{D95DFFCB-DE8B-431F-B4EF-AC34D9C94FFF}" type="parTrans" cxnId="{A53FCC38-95CC-4837-9207-4DFF3210D81D}">
      <dgm:prSet/>
      <dgm:spPr/>
      <dgm:t>
        <a:bodyPr/>
        <a:lstStyle/>
        <a:p>
          <a:endParaRPr lang="en-US"/>
        </a:p>
      </dgm:t>
    </dgm:pt>
    <dgm:pt modelId="{C5A341D4-213E-4DF0-8589-46D3CAA74D26}" type="sibTrans" cxnId="{A53FCC38-95CC-4837-9207-4DFF3210D81D}">
      <dgm:prSet/>
      <dgm:spPr/>
      <dgm:t>
        <a:bodyPr/>
        <a:lstStyle/>
        <a:p>
          <a:endParaRPr lang="en-US"/>
        </a:p>
      </dgm:t>
    </dgm:pt>
    <dgm:pt modelId="{B198ADE6-38A8-41A0-8D60-4279F977B924}">
      <dgm:prSet/>
      <dgm:spPr/>
      <dgm:t>
        <a:bodyPr/>
        <a:lstStyle/>
        <a:p>
          <a:r>
            <a:rPr lang="en-US" dirty="0"/>
            <a:t>Catalysts introduced on new cars</a:t>
          </a:r>
        </a:p>
      </dgm:t>
    </dgm:pt>
    <dgm:pt modelId="{6123A72C-D352-4E27-B0DC-2EDBFFF3D76C}" type="parTrans" cxnId="{562BB08A-AA5D-453F-8655-AA28A28FCC17}">
      <dgm:prSet/>
      <dgm:spPr/>
      <dgm:t>
        <a:bodyPr/>
        <a:lstStyle/>
        <a:p>
          <a:endParaRPr lang="en-US"/>
        </a:p>
      </dgm:t>
    </dgm:pt>
    <dgm:pt modelId="{E213A195-7A24-46AB-84A6-D405DF96DA8A}" type="sibTrans" cxnId="{562BB08A-AA5D-453F-8655-AA28A28FCC17}">
      <dgm:prSet/>
      <dgm:spPr/>
      <dgm:t>
        <a:bodyPr/>
        <a:lstStyle/>
        <a:p>
          <a:endParaRPr lang="en-US"/>
        </a:p>
      </dgm:t>
    </dgm:pt>
    <dgm:pt modelId="{FF08FE32-5EEB-46EC-A7F7-8E5709374398}" type="pres">
      <dgm:prSet presAssocID="{3689B317-9831-4E55-9854-1963E8964B38}" presName="root" presStyleCnt="0">
        <dgm:presLayoutVars>
          <dgm:chMax/>
          <dgm:chPref/>
          <dgm:animLvl val="lvl"/>
        </dgm:presLayoutVars>
      </dgm:prSet>
      <dgm:spPr/>
    </dgm:pt>
    <dgm:pt modelId="{0D51E405-55F8-495A-B243-B062F88E5EF9}" type="pres">
      <dgm:prSet presAssocID="{3689B317-9831-4E55-9854-1963E8964B38}"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0A0A3B84-D116-4AD0-BCCC-92E9CB7052F5}" type="pres">
      <dgm:prSet presAssocID="{3689B317-9831-4E55-9854-1963E8964B38}" presName="nodes" presStyleCnt="0">
        <dgm:presLayoutVars>
          <dgm:chMax/>
          <dgm:chPref/>
          <dgm:animLvl val="lvl"/>
        </dgm:presLayoutVars>
      </dgm:prSet>
      <dgm:spPr/>
    </dgm:pt>
    <dgm:pt modelId="{59B320ED-9C9C-4307-BC2C-8B28BA9E1ED3}" type="pres">
      <dgm:prSet presAssocID="{8248675F-88A7-48BA-92A1-6AED5026D62C}" presName="composite" presStyleCnt="0"/>
      <dgm:spPr/>
    </dgm:pt>
    <dgm:pt modelId="{7B98B390-1E44-4221-B441-0061B0BCE3B5}" type="pres">
      <dgm:prSet presAssocID="{8248675F-88A7-48BA-92A1-6AED5026D62C}"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FBBBD48-60F8-4B26-8FFF-448F8FC5EC78}" type="pres">
      <dgm:prSet presAssocID="{8248675F-88A7-48BA-92A1-6AED5026D62C}" presName="DropPinPlaceHolder" presStyleCnt="0"/>
      <dgm:spPr/>
    </dgm:pt>
    <dgm:pt modelId="{BC57E361-5FAF-473A-A742-924F826EB3CA}" type="pres">
      <dgm:prSet presAssocID="{8248675F-88A7-48BA-92A1-6AED5026D62C}" presName="DropPin" presStyleLbl="alignNode1" presStyleIdx="0" presStyleCnt="5"/>
      <dgm:spPr/>
    </dgm:pt>
    <dgm:pt modelId="{CEC3A14E-E1B1-4110-87EE-9B2968E49A76}" type="pres">
      <dgm:prSet presAssocID="{8248675F-88A7-48BA-92A1-6AED5026D62C}"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EFBAB078-2737-4388-A092-059D63322AB9}" type="pres">
      <dgm:prSet presAssocID="{8248675F-88A7-48BA-92A1-6AED5026D62C}" presName="L2TextContainer" presStyleLbl="revTx" presStyleIdx="0" presStyleCnt="10">
        <dgm:presLayoutVars>
          <dgm:bulletEnabled val="1"/>
        </dgm:presLayoutVars>
      </dgm:prSet>
      <dgm:spPr/>
    </dgm:pt>
    <dgm:pt modelId="{B760EE08-0C0F-4515-B161-803C54D6B3DF}" type="pres">
      <dgm:prSet presAssocID="{8248675F-88A7-48BA-92A1-6AED5026D62C}" presName="L1TextContainer" presStyleLbl="revTx" presStyleIdx="1" presStyleCnt="10">
        <dgm:presLayoutVars>
          <dgm:chMax val="1"/>
          <dgm:chPref val="1"/>
          <dgm:bulletEnabled val="1"/>
        </dgm:presLayoutVars>
      </dgm:prSet>
      <dgm:spPr/>
    </dgm:pt>
    <dgm:pt modelId="{FAB3F67A-BD16-44DF-8776-EB95BED52C89}" type="pres">
      <dgm:prSet presAssocID="{8248675F-88A7-48BA-92A1-6AED5026D62C}"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41CF25AE-FFB0-4FC4-BC3D-76E83361FFD3}" type="pres">
      <dgm:prSet presAssocID="{8248675F-88A7-48BA-92A1-6AED5026D62C}" presName="EmptyPlaceHolder" presStyleCnt="0"/>
      <dgm:spPr/>
    </dgm:pt>
    <dgm:pt modelId="{8DE53138-FDDB-4A97-AE06-785D1843B66D}" type="pres">
      <dgm:prSet presAssocID="{4DF7F027-560A-4EE3-BD52-6EBED22B4DAB}" presName="spaceBetweenRectangles" presStyleCnt="0"/>
      <dgm:spPr/>
    </dgm:pt>
    <dgm:pt modelId="{DF07A7DD-309A-4A39-9C56-8A9C877100F7}" type="pres">
      <dgm:prSet presAssocID="{693870C4-5558-4897-B62E-0A95CD409767}" presName="composite" presStyleCnt="0"/>
      <dgm:spPr/>
    </dgm:pt>
    <dgm:pt modelId="{6C86C2F0-6866-4322-8319-8FF9744FB338}" type="pres">
      <dgm:prSet presAssocID="{693870C4-5558-4897-B62E-0A95CD409767}" presName="ConnectorPoint" presStyleLbl="lnNode1" presStyleIdx="1" presStyleCnt="5"/>
      <dgm:spPr>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gm:spPr>
    </dgm:pt>
    <dgm:pt modelId="{225BE70D-39EC-45D5-89D1-97645F11B5BA}" type="pres">
      <dgm:prSet presAssocID="{693870C4-5558-4897-B62E-0A95CD409767}" presName="DropPinPlaceHolder" presStyleCnt="0"/>
      <dgm:spPr/>
    </dgm:pt>
    <dgm:pt modelId="{9C79CD17-605B-46F4-B0EE-2AF61C19D4FF}" type="pres">
      <dgm:prSet presAssocID="{693870C4-5558-4897-B62E-0A95CD409767}" presName="DropPin" presStyleLbl="alignNode1" presStyleIdx="1" presStyleCnt="5"/>
      <dgm:spPr/>
    </dgm:pt>
    <dgm:pt modelId="{B08973FC-AF69-4192-B2A4-7BF46A7CB771}" type="pres">
      <dgm:prSet presAssocID="{693870C4-5558-4897-B62E-0A95CD409767}"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75736BF1-63BE-48C0-B47B-A8BDD3764509}" type="pres">
      <dgm:prSet presAssocID="{693870C4-5558-4897-B62E-0A95CD409767}" presName="L2TextContainer" presStyleLbl="revTx" presStyleIdx="2" presStyleCnt="10">
        <dgm:presLayoutVars>
          <dgm:bulletEnabled val="1"/>
        </dgm:presLayoutVars>
      </dgm:prSet>
      <dgm:spPr/>
    </dgm:pt>
    <dgm:pt modelId="{4CC136CD-7092-474F-AD4C-227D0BAD9DCC}" type="pres">
      <dgm:prSet presAssocID="{693870C4-5558-4897-B62E-0A95CD409767}" presName="L1TextContainer" presStyleLbl="revTx" presStyleIdx="3" presStyleCnt="10">
        <dgm:presLayoutVars>
          <dgm:chMax val="1"/>
          <dgm:chPref val="1"/>
          <dgm:bulletEnabled val="1"/>
        </dgm:presLayoutVars>
      </dgm:prSet>
      <dgm:spPr/>
    </dgm:pt>
    <dgm:pt modelId="{94D956A7-2931-4F4A-B310-7900885A51F4}" type="pres">
      <dgm:prSet presAssocID="{693870C4-5558-4897-B62E-0A95CD409767}" presName="ConnectLine" presStyleLbl="sibTrans1D1" presStyleIdx="1" presStyleCnt="5"/>
      <dgm:spPr>
        <a:noFill/>
        <a:ln w="12700" cap="flat" cmpd="sng" algn="ctr">
          <a:solidFill>
            <a:schemeClr val="accent2">
              <a:hueOff val="-1065601"/>
              <a:satOff val="-12967"/>
              <a:lumOff val="4363"/>
              <a:alphaOff val="0"/>
            </a:schemeClr>
          </a:solidFill>
          <a:prstDash val="dash"/>
          <a:miter lim="800000"/>
        </a:ln>
        <a:effectLst/>
      </dgm:spPr>
    </dgm:pt>
    <dgm:pt modelId="{75D1DAB5-100A-44C9-B685-419236386B92}" type="pres">
      <dgm:prSet presAssocID="{693870C4-5558-4897-B62E-0A95CD409767}" presName="EmptyPlaceHolder" presStyleCnt="0"/>
      <dgm:spPr/>
    </dgm:pt>
    <dgm:pt modelId="{7B94578E-4139-439D-9494-BCDDEBEAB61C}" type="pres">
      <dgm:prSet presAssocID="{4AADD3BD-7725-4E2B-A74B-4C646D012B3B}" presName="spaceBetweenRectangles" presStyleCnt="0"/>
      <dgm:spPr/>
    </dgm:pt>
    <dgm:pt modelId="{34C215AC-B2D5-42AE-B100-63E3E324A743}" type="pres">
      <dgm:prSet presAssocID="{29D03C2A-7490-4992-B5C3-AB4C902DEFCC}" presName="composite" presStyleCnt="0"/>
      <dgm:spPr/>
    </dgm:pt>
    <dgm:pt modelId="{6CB69B70-7114-4756-AFED-D9C97AFCFB76}" type="pres">
      <dgm:prSet presAssocID="{29D03C2A-7490-4992-B5C3-AB4C902DEFCC}" presName="ConnectorPoint" presStyleLbl="lnNode1" presStyleIdx="2" presStyleCnt="5"/>
      <dgm:spPr>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gm:spPr>
    </dgm:pt>
    <dgm:pt modelId="{F870F852-B017-465A-9D8E-78C2DF8B951D}" type="pres">
      <dgm:prSet presAssocID="{29D03C2A-7490-4992-B5C3-AB4C902DEFCC}" presName="DropPinPlaceHolder" presStyleCnt="0"/>
      <dgm:spPr/>
    </dgm:pt>
    <dgm:pt modelId="{408F3537-DB7F-4076-BFE4-B464D7A20C21}" type="pres">
      <dgm:prSet presAssocID="{29D03C2A-7490-4992-B5C3-AB4C902DEFCC}" presName="DropPin" presStyleLbl="alignNode1" presStyleIdx="2" presStyleCnt="5"/>
      <dgm:spPr/>
    </dgm:pt>
    <dgm:pt modelId="{1A12E573-1F67-4B2B-8D8F-AD095B4E824B}" type="pres">
      <dgm:prSet presAssocID="{29D03C2A-7490-4992-B5C3-AB4C902DEFCC}"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92C9AC61-AEA8-4220-B90B-BB30A142D7D7}" type="pres">
      <dgm:prSet presAssocID="{29D03C2A-7490-4992-B5C3-AB4C902DEFCC}" presName="L2TextContainer" presStyleLbl="revTx" presStyleIdx="4" presStyleCnt="10">
        <dgm:presLayoutVars>
          <dgm:bulletEnabled val="1"/>
        </dgm:presLayoutVars>
      </dgm:prSet>
      <dgm:spPr/>
    </dgm:pt>
    <dgm:pt modelId="{C6D79F59-0921-40D0-89A0-5E0BF9796ABB}" type="pres">
      <dgm:prSet presAssocID="{29D03C2A-7490-4992-B5C3-AB4C902DEFCC}" presName="L1TextContainer" presStyleLbl="revTx" presStyleIdx="5" presStyleCnt="10">
        <dgm:presLayoutVars>
          <dgm:chMax val="1"/>
          <dgm:chPref val="1"/>
          <dgm:bulletEnabled val="1"/>
        </dgm:presLayoutVars>
      </dgm:prSet>
      <dgm:spPr/>
    </dgm:pt>
    <dgm:pt modelId="{020A1DB0-B21C-4B02-B261-90FEFD803FEB}" type="pres">
      <dgm:prSet presAssocID="{29D03C2A-7490-4992-B5C3-AB4C902DEFCC}" presName="ConnectLine" presStyleLbl="sibTrans1D1" presStyleIdx="2" presStyleCnt="5"/>
      <dgm:spPr>
        <a:noFill/>
        <a:ln w="12700" cap="flat" cmpd="sng" algn="ctr">
          <a:solidFill>
            <a:schemeClr val="accent2">
              <a:hueOff val="-2131202"/>
              <a:satOff val="-25934"/>
              <a:lumOff val="8725"/>
              <a:alphaOff val="0"/>
            </a:schemeClr>
          </a:solidFill>
          <a:prstDash val="dash"/>
          <a:miter lim="800000"/>
        </a:ln>
        <a:effectLst/>
      </dgm:spPr>
    </dgm:pt>
    <dgm:pt modelId="{742430C1-B4F1-421A-8439-9442836FF571}" type="pres">
      <dgm:prSet presAssocID="{29D03C2A-7490-4992-B5C3-AB4C902DEFCC}" presName="EmptyPlaceHolder" presStyleCnt="0"/>
      <dgm:spPr/>
    </dgm:pt>
    <dgm:pt modelId="{D3711EA1-65D1-49D7-A5C6-E1D337999DA0}" type="pres">
      <dgm:prSet presAssocID="{036D206A-6F42-4E54-B842-F03DF03C5910}" presName="spaceBetweenRectangles" presStyleCnt="0"/>
      <dgm:spPr/>
    </dgm:pt>
    <dgm:pt modelId="{2D1C7B13-2D0F-412F-9946-C9B5B15BBF7B}" type="pres">
      <dgm:prSet presAssocID="{77015A4C-0E2F-4034-A139-CFE1756FB0C7}" presName="composite" presStyleCnt="0"/>
      <dgm:spPr/>
    </dgm:pt>
    <dgm:pt modelId="{0BE6358C-D773-4873-B6DD-B50ED4A89AF3}" type="pres">
      <dgm:prSet presAssocID="{77015A4C-0E2F-4034-A139-CFE1756FB0C7}" presName="ConnectorPoint" presStyleLbl="lnNode1" presStyleIdx="3" presStyleCnt="5"/>
      <dgm:spPr>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gm:spPr>
    </dgm:pt>
    <dgm:pt modelId="{801C20D7-9BB7-4C59-8DC1-3E07C44C9B3C}" type="pres">
      <dgm:prSet presAssocID="{77015A4C-0E2F-4034-A139-CFE1756FB0C7}" presName="DropPinPlaceHolder" presStyleCnt="0"/>
      <dgm:spPr/>
    </dgm:pt>
    <dgm:pt modelId="{ED6BDF32-9BC5-4389-81C2-85A407741BD8}" type="pres">
      <dgm:prSet presAssocID="{77015A4C-0E2F-4034-A139-CFE1756FB0C7}" presName="DropPin" presStyleLbl="alignNode1" presStyleIdx="3" presStyleCnt="5"/>
      <dgm:spPr/>
    </dgm:pt>
    <dgm:pt modelId="{B0C03616-A76B-4A00-A744-31CDAA5EB054}" type="pres">
      <dgm:prSet presAssocID="{77015A4C-0E2F-4034-A139-CFE1756FB0C7}"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3FB187FD-58CE-4DFE-A85E-10D0349A9682}" type="pres">
      <dgm:prSet presAssocID="{77015A4C-0E2F-4034-A139-CFE1756FB0C7}" presName="L2TextContainer" presStyleLbl="revTx" presStyleIdx="6" presStyleCnt="10">
        <dgm:presLayoutVars>
          <dgm:bulletEnabled val="1"/>
        </dgm:presLayoutVars>
      </dgm:prSet>
      <dgm:spPr/>
    </dgm:pt>
    <dgm:pt modelId="{F37262E6-C1F6-4F28-A4AF-4DDD90719378}" type="pres">
      <dgm:prSet presAssocID="{77015A4C-0E2F-4034-A139-CFE1756FB0C7}" presName="L1TextContainer" presStyleLbl="revTx" presStyleIdx="7" presStyleCnt="10">
        <dgm:presLayoutVars>
          <dgm:chMax val="1"/>
          <dgm:chPref val="1"/>
          <dgm:bulletEnabled val="1"/>
        </dgm:presLayoutVars>
      </dgm:prSet>
      <dgm:spPr/>
    </dgm:pt>
    <dgm:pt modelId="{0ED3DA1A-3582-4761-97A0-90D01475DBBD}" type="pres">
      <dgm:prSet presAssocID="{77015A4C-0E2F-4034-A139-CFE1756FB0C7}" presName="ConnectLine" presStyleLbl="sibTrans1D1" presStyleIdx="3" presStyleCnt="5"/>
      <dgm:spPr>
        <a:noFill/>
        <a:ln w="12700" cap="flat" cmpd="sng" algn="ctr">
          <a:solidFill>
            <a:schemeClr val="accent2">
              <a:hueOff val="-3196803"/>
              <a:satOff val="-38901"/>
              <a:lumOff val="13088"/>
              <a:alphaOff val="0"/>
            </a:schemeClr>
          </a:solidFill>
          <a:prstDash val="dash"/>
          <a:miter lim="800000"/>
        </a:ln>
        <a:effectLst/>
      </dgm:spPr>
    </dgm:pt>
    <dgm:pt modelId="{082B3B89-C15F-4267-ACA3-4DECE89E75CC}" type="pres">
      <dgm:prSet presAssocID="{77015A4C-0E2F-4034-A139-CFE1756FB0C7}" presName="EmptyPlaceHolder" presStyleCnt="0"/>
      <dgm:spPr/>
    </dgm:pt>
    <dgm:pt modelId="{0FA10120-70E3-46A2-9673-F2C9A2BB0A45}" type="pres">
      <dgm:prSet presAssocID="{D5B2F628-D8B1-4E66-895C-29B9F8F727C6}" presName="spaceBetweenRectangles" presStyleCnt="0"/>
      <dgm:spPr/>
    </dgm:pt>
    <dgm:pt modelId="{40FEF894-810C-4956-82E0-D4608FCA3707}" type="pres">
      <dgm:prSet presAssocID="{D3BD6A58-30C9-4DEA-8F73-51321E8AF405}" presName="composite" presStyleCnt="0"/>
      <dgm:spPr/>
    </dgm:pt>
    <dgm:pt modelId="{DF454894-87B9-4314-913A-479778056FE2}" type="pres">
      <dgm:prSet presAssocID="{D3BD6A58-30C9-4DEA-8F73-51321E8AF405}" presName="ConnectorPoint" presStyleLbl="lnNode1" presStyleIdx="4" presStyleCnt="5"/>
      <dgm:spPr>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gm:spPr>
    </dgm:pt>
    <dgm:pt modelId="{C9790FDA-E397-4ED8-8CFF-3A294A25AD3C}" type="pres">
      <dgm:prSet presAssocID="{D3BD6A58-30C9-4DEA-8F73-51321E8AF405}" presName="DropPinPlaceHolder" presStyleCnt="0"/>
      <dgm:spPr/>
    </dgm:pt>
    <dgm:pt modelId="{423F9C34-4DD5-4E5A-915C-475F55C71868}" type="pres">
      <dgm:prSet presAssocID="{D3BD6A58-30C9-4DEA-8F73-51321E8AF405}" presName="DropPin" presStyleLbl="alignNode1" presStyleIdx="4" presStyleCnt="5"/>
      <dgm:spPr/>
    </dgm:pt>
    <dgm:pt modelId="{5D4496CE-D0C9-4531-9543-409E6A8915E7}" type="pres">
      <dgm:prSet presAssocID="{D3BD6A58-30C9-4DEA-8F73-51321E8AF405}"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889AB4E4-9B26-41F6-8F18-080FCB00525E}" type="pres">
      <dgm:prSet presAssocID="{D3BD6A58-30C9-4DEA-8F73-51321E8AF405}" presName="L2TextContainer" presStyleLbl="revTx" presStyleIdx="8" presStyleCnt="10">
        <dgm:presLayoutVars>
          <dgm:bulletEnabled val="1"/>
        </dgm:presLayoutVars>
      </dgm:prSet>
      <dgm:spPr/>
    </dgm:pt>
    <dgm:pt modelId="{6C9FBA11-E80F-4875-AB90-A8F440E5B7EC}" type="pres">
      <dgm:prSet presAssocID="{D3BD6A58-30C9-4DEA-8F73-51321E8AF405}" presName="L1TextContainer" presStyleLbl="revTx" presStyleIdx="9" presStyleCnt="10">
        <dgm:presLayoutVars>
          <dgm:chMax val="1"/>
          <dgm:chPref val="1"/>
          <dgm:bulletEnabled val="1"/>
        </dgm:presLayoutVars>
      </dgm:prSet>
      <dgm:spPr/>
    </dgm:pt>
    <dgm:pt modelId="{5B615CA1-49FA-4F2A-89F3-28C7AB8095E8}" type="pres">
      <dgm:prSet presAssocID="{D3BD6A58-30C9-4DEA-8F73-51321E8AF405}" presName="ConnectLine" presStyleLbl="sibTrans1D1" presStyleIdx="4" presStyleCnt="5"/>
      <dgm:spPr>
        <a:noFill/>
        <a:ln w="12700" cap="flat" cmpd="sng" algn="ctr">
          <a:solidFill>
            <a:schemeClr val="accent2">
              <a:hueOff val="-4262404"/>
              <a:satOff val="-51868"/>
              <a:lumOff val="17451"/>
              <a:alphaOff val="0"/>
            </a:schemeClr>
          </a:solidFill>
          <a:prstDash val="dash"/>
          <a:miter lim="800000"/>
        </a:ln>
        <a:effectLst/>
      </dgm:spPr>
    </dgm:pt>
    <dgm:pt modelId="{A4426487-45B8-43FC-B1AA-985E6F096696}" type="pres">
      <dgm:prSet presAssocID="{D3BD6A58-30C9-4DEA-8F73-51321E8AF405}" presName="EmptyPlaceHolder" presStyleCnt="0"/>
      <dgm:spPr/>
    </dgm:pt>
  </dgm:ptLst>
  <dgm:cxnLst>
    <dgm:cxn modelId="{55093405-0A49-4F0D-B7C0-E85D8309412D}" type="presOf" srcId="{3689B317-9831-4E55-9854-1963E8964B38}" destId="{FF08FE32-5EEB-46EC-A7F7-8E5709374398}" srcOrd="0" destOrd="0" presId="urn:microsoft.com/office/officeart/2017/3/layout/DropPinTimeline"/>
    <dgm:cxn modelId="{D0A81D0A-1169-4D1D-9C6C-A86DA0F2A297}" srcId="{3689B317-9831-4E55-9854-1963E8964B38}" destId="{77015A4C-0E2F-4034-A139-CFE1756FB0C7}" srcOrd="3" destOrd="0" parTransId="{C60DC532-6B86-436E-B669-30FCEDEE780B}" sibTransId="{D5B2F628-D8B1-4E66-895C-29B9F8F727C6}"/>
    <dgm:cxn modelId="{8E51021D-23A9-4FD6-8DCF-23C3E087CB3A}" type="presOf" srcId="{D3BD6A58-30C9-4DEA-8F73-51321E8AF405}" destId="{6C9FBA11-E80F-4875-AB90-A8F440E5B7EC}" srcOrd="0" destOrd="0" presId="urn:microsoft.com/office/officeart/2017/3/layout/DropPinTimeline"/>
    <dgm:cxn modelId="{A53FCC38-95CC-4837-9207-4DFF3210D81D}" srcId="{3689B317-9831-4E55-9854-1963E8964B38}" destId="{D3BD6A58-30C9-4DEA-8F73-51321E8AF405}" srcOrd="4" destOrd="0" parTransId="{D95DFFCB-DE8B-431F-B4EF-AC34D9C94FFF}" sibTransId="{C5A341D4-213E-4DF0-8589-46D3CAA74D26}"/>
    <dgm:cxn modelId="{22C02A5C-7802-468A-95EF-1B6B6207A653}" type="presOf" srcId="{29D03C2A-7490-4992-B5C3-AB4C902DEFCC}" destId="{C6D79F59-0921-40D0-89A0-5E0BF9796ABB}" srcOrd="0" destOrd="0" presId="urn:microsoft.com/office/officeart/2017/3/layout/DropPinTimeline"/>
    <dgm:cxn modelId="{6E5C786D-E26D-4EF2-979D-CC0958FDA5FF}" type="presOf" srcId="{8248675F-88A7-48BA-92A1-6AED5026D62C}" destId="{B760EE08-0C0F-4515-B161-803C54D6B3DF}" srcOrd="0" destOrd="0" presId="urn:microsoft.com/office/officeart/2017/3/layout/DropPinTimeline"/>
    <dgm:cxn modelId="{7565AA59-869F-45D3-BAC5-B4896BDA4879}" srcId="{3689B317-9831-4E55-9854-1963E8964B38}" destId="{693870C4-5558-4897-B62E-0A95CD409767}" srcOrd="1" destOrd="0" parTransId="{D1D1943C-9AAF-4299-A2AD-2FA376017BE2}" sibTransId="{4AADD3BD-7725-4E2B-A74B-4C646D012B3B}"/>
    <dgm:cxn modelId="{117F0084-B91E-4D18-A468-2E20A0DB5CE8}" srcId="{7A5ACDD6-E755-4CFF-86FB-18B45CDD06BA}" destId="{0897A8DB-B870-4E2E-B16E-6A6E0502BB94}" srcOrd="0" destOrd="0" parTransId="{0F536B80-7C13-44C7-9187-FA0AEBB8592E}" sibTransId="{E5A10308-73CD-4A15-9CB3-471CF5F0D2C8}"/>
    <dgm:cxn modelId="{54E2D188-97EF-4A15-BFB5-6E8A182CE6C8}" type="presOf" srcId="{C16B3C09-D355-4E86-9527-3315A13C2F60}" destId="{3FB187FD-58CE-4DFE-A85E-10D0349A9682}" srcOrd="0" destOrd="2" presId="urn:microsoft.com/office/officeart/2017/3/layout/DropPinTimeline"/>
    <dgm:cxn modelId="{562BB08A-AA5D-453F-8655-AA28A28FCC17}" srcId="{D3BD6A58-30C9-4DEA-8F73-51321E8AF405}" destId="{B198ADE6-38A8-41A0-8D60-4279F977B924}" srcOrd="0" destOrd="0" parTransId="{6123A72C-D352-4E27-B0DC-2EDBFFF3D76C}" sibTransId="{E213A195-7A24-46AB-84A6-D405DF96DA8A}"/>
    <dgm:cxn modelId="{5BEF308E-2D3A-4061-B4E2-B778D0B55B4C}" type="presOf" srcId="{907717E0-FF03-4BC5-AE9E-B413A4DB9A3B}" destId="{92C9AC61-AEA8-4220-B90B-BB30A142D7D7}" srcOrd="0" destOrd="0" presId="urn:microsoft.com/office/officeart/2017/3/layout/DropPinTimeline"/>
    <dgm:cxn modelId="{9EEFD896-2B46-4322-A8EF-14A3BF94BBA2}" type="presOf" srcId="{7A5ACDD6-E755-4CFF-86FB-18B45CDD06BA}" destId="{3FB187FD-58CE-4DFE-A85E-10D0349A9682}" srcOrd="0" destOrd="0" presId="urn:microsoft.com/office/officeart/2017/3/layout/DropPinTimeline"/>
    <dgm:cxn modelId="{7543EA9C-557D-4179-AD4F-6FEC63539C7E}" type="presOf" srcId="{77015A4C-0E2F-4034-A139-CFE1756FB0C7}" destId="{F37262E6-C1F6-4F28-A4AF-4DDD90719378}" srcOrd="0" destOrd="0" presId="urn:microsoft.com/office/officeart/2017/3/layout/DropPinTimeline"/>
    <dgm:cxn modelId="{C68C6B9D-38B8-47B8-A991-61A8068B6DF4}" type="presOf" srcId="{693870C4-5558-4897-B62E-0A95CD409767}" destId="{4CC136CD-7092-474F-AD4C-227D0BAD9DCC}" srcOrd="0" destOrd="0" presId="urn:microsoft.com/office/officeart/2017/3/layout/DropPinTimeline"/>
    <dgm:cxn modelId="{6E559EA6-E547-4A4F-AACD-6A25897BB9EA}" type="presOf" srcId="{4927374A-836C-4C21-B960-247E93EAB7B9}" destId="{75736BF1-63BE-48C0-B47B-A8BDD3764509}" srcOrd="0" destOrd="0" presId="urn:microsoft.com/office/officeart/2017/3/layout/DropPinTimeline"/>
    <dgm:cxn modelId="{6587E7A9-440A-45CF-B3EB-22089842DDBB}" type="presOf" srcId="{AB260AB1-E4F0-4D97-B44E-C57F0E39541E}" destId="{EFBAB078-2737-4388-A092-059D63322AB9}" srcOrd="0" destOrd="0" presId="urn:microsoft.com/office/officeart/2017/3/layout/DropPinTimeline"/>
    <dgm:cxn modelId="{1328A8B5-F517-4952-A4AA-F611F860E35B}" srcId="{7A5ACDD6-E755-4CFF-86FB-18B45CDD06BA}" destId="{C16B3C09-D355-4E86-9527-3315A13C2F60}" srcOrd="1" destOrd="0" parTransId="{048FCF87-68FE-4A38-ABBD-ED6B5FBB4A58}" sibTransId="{48F62D54-F297-4CAB-A816-581AE0758356}"/>
    <dgm:cxn modelId="{AFE0B8B8-13C5-4F22-88D8-FBAF8E166CD4}" srcId="{8248675F-88A7-48BA-92A1-6AED5026D62C}" destId="{AB260AB1-E4F0-4D97-B44E-C57F0E39541E}" srcOrd="0" destOrd="0" parTransId="{748711FF-BEF3-4AA2-9CAE-F65CFBA01FAA}" sibTransId="{DF2EF29B-D95E-45FB-B334-856F44C6FC79}"/>
    <dgm:cxn modelId="{5CB9D7BB-F483-4DFF-A973-0918DFFE114F}" type="presOf" srcId="{B198ADE6-38A8-41A0-8D60-4279F977B924}" destId="{889AB4E4-9B26-41F6-8F18-080FCB00525E}" srcOrd="0" destOrd="0" presId="urn:microsoft.com/office/officeart/2017/3/layout/DropPinTimeline"/>
    <dgm:cxn modelId="{7170A7BC-8293-4B15-9233-A886A041BC5C}" srcId="{3689B317-9831-4E55-9854-1963E8964B38}" destId="{8248675F-88A7-48BA-92A1-6AED5026D62C}" srcOrd="0" destOrd="0" parTransId="{01ADFC94-3D18-4E51-8422-6D63710415D1}" sibTransId="{4DF7F027-560A-4EE3-BD52-6EBED22B4DAB}"/>
    <dgm:cxn modelId="{ED1A9FC4-9054-46C1-9C32-F0A30AD5297B}" srcId="{77015A4C-0E2F-4034-A139-CFE1756FB0C7}" destId="{7A5ACDD6-E755-4CFF-86FB-18B45CDD06BA}" srcOrd="0" destOrd="0" parTransId="{26D78AD6-F3BD-4080-9591-86B64502DF70}" sibTransId="{808A1FBD-EE74-49FD-9D83-685EEC539F3C}"/>
    <dgm:cxn modelId="{15F6BEC8-1709-49AA-9264-5C8EEC7F0B43}" srcId="{3689B317-9831-4E55-9854-1963E8964B38}" destId="{29D03C2A-7490-4992-B5C3-AB4C902DEFCC}" srcOrd="2" destOrd="0" parTransId="{65320DED-7496-4571-912D-E62C673425C8}" sibTransId="{036D206A-6F42-4E54-B842-F03DF03C5910}"/>
    <dgm:cxn modelId="{E1F9A0CA-5551-4ED6-A39F-3D057EC2E25A}" srcId="{693870C4-5558-4897-B62E-0A95CD409767}" destId="{4927374A-836C-4C21-B960-247E93EAB7B9}" srcOrd="0" destOrd="0" parTransId="{6FF3D329-E9EC-4D8D-A134-1E55D3E94F52}" sibTransId="{B6F090A9-BBF6-45DB-9638-2D56ABB368D8}"/>
    <dgm:cxn modelId="{0010E1D4-5075-4D67-92B8-3F1C81C4350A}" type="presOf" srcId="{0897A8DB-B870-4E2E-B16E-6A6E0502BB94}" destId="{3FB187FD-58CE-4DFE-A85E-10D0349A9682}" srcOrd="0" destOrd="1" presId="urn:microsoft.com/office/officeart/2017/3/layout/DropPinTimeline"/>
    <dgm:cxn modelId="{6C06A0FF-6288-4AE1-9FCB-BCECF68F32EF}" srcId="{29D03C2A-7490-4992-B5C3-AB4C902DEFCC}" destId="{907717E0-FF03-4BC5-AE9E-B413A4DB9A3B}" srcOrd="0" destOrd="0" parTransId="{779772C1-229D-4F31-81A5-762419E0846A}" sibTransId="{B2ED5900-D363-4E9A-9465-E48B0F17B51B}"/>
    <dgm:cxn modelId="{8A431F69-7AB3-4DAD-A25C-50508A28F5D5}" type="presParOf" srcId="{FF08FE32-5EEB-46EC-A7F7-8E5709374398}" destId="{0D51E405-55F8-495A-B243-B062F88E5EF9}" srcOrd="0" destOrd="0" presId="urn:microsoft.com/office/officeart/2017/3/layout/DropPinTimeline"/>
    <dgm:cxn modelId="{52902E09-696E-46C3-8016-0CBF91EF3B77}" type="presParOf" srcId="{FF08FE32-5EEB-46EC-A7F7-8E5709374398}" destId="{0A0A3B84-D116-4AD0-BCCC-92E9CB7052F5}" srcOrd="1" destOrd="0" presId="urn:microsoft.com/office/officeart/2017/3/layout/DropPinTimeline"/>
    <dgm:cxn modelId="{59D258F0-E454-4676-9CC4-9FDC455BD1F9}" type="presParOf" srcId="{0A0A3B84-D116-4AD0-BCCC-92E9CB7052F5}" destId="{59B320ED-9C9C-4307-BC2C-8B28BA9E1ED3}" srcOrd="0" destOrd="0" presId="urn:microsoft.com/office/officeart/2017/3/layout/DropPinTimeline"/>
    <dgm:cxn modelId="{5D192A10-09E3-459A-9165-FD49A0F2D695}" type="presParOf" srcId="{59B320ED-9C9C-4307-BC2C-8B28BA9E1ED3}" destId="{7B98B390-1E44-4221-B441-0061B0BCE3B5}" srcOrd="0" destOrd="0" presId="urn:microsoft.com/office/officeart/2017/3/layout/DropPinTimeline"/>
    <dgm:cxn modelId="{7B5AB3F7-1D00-4858-9F41-CD066EDB4A6D}" type="presParOf" srcId="{59B320ED-9C9C-4307-BC2C-8B28BA9E1ED3}" destId="{1FBBBD48-60F8-4B26-8FFF-448F8FC5EC78}" srcOrd="1" destOrd="0" presId="urn:microsoft.com/office/officeart/2017/3/layout/DropPinTimeline"/>
    <dgm:cxn modelId="{C8689D56-84A3-4C2A-BC3F-7BF84EA0C57C}" type="presParOf" srcId="{1FBBBD48-60F8-4B26-8FFF-448F8FC5EC78}" destId="{BC57E361-5FAF-473A-A742-924F826EB3CA}" srcOrd="0" destOrd="0" presId="urn:microsoft.com/office/officeart/2017/3/layout/DropPinTimeline"/>
    <dgm:cxn modelId="{D218C3B8-BA9F-4940-9AFB-49A393EDECEC}" type="presParOf" srcId="{1FBBBD48-60F8-4B26-8FFF-448F8FC5EC78}" destId="{CEC3A14E-E1B1-4110-87EE-9B2968E49A76}" srcOrd="1" destOrd="0" presId="urn:microsoft.com/office/officeart/2017/3/layout/DropPinTimeline"/>
    <dgm:cxn modelId="{9A61CD21-C4A8-4358-8445-29A7A55336F8}" type="presParOf" srcId="{59B320ED-9C9C-4307-BC2C-8B28BA9E1ED3}" destId="{EFBAB078-2737-4388-A092-059D63322AB9}" srcOrd="2" destOrd="0" presId="urn:microsoft.com/office/officeart/2017/3/layout/DropPinTimeline"/>
    <dgm:cxn modelId="{BCE5928A-140C-44B3-9D3A-060FE7FDBA63}" type="presParOf" srcId="{59B320ED-9C9C-4307-BC2C-8B28BA9E1ED3}" destId="{B760EE08-0C0F-4515-B161-803C54D6B3DF}" srcOrd="3" destOrd="0" presId="urn:microsoft.com/office/officeart/2017/3/layout/DropPinTimeline"/>
    <dgm:cxn modelId="{B25249BF-B644-4F3C-A6D1-D61895C0CEB8}" type="presParOf" srcId="{59B320ED-9C9C-4307-BC2C-8B28BA9E1ED3}" destId="{FAB3F67A-BD16-44DF-8776-EB95BED52C89}" srcOrd="4" destOrd="0" presId="urn:microsoft.com/office/officeart/2017/3/layout/DropPinTimeline"/>
    <dgm:cxn modelId="{D483BBB1-806D-4138-B0D7-8BCAE3BDC7EA}" type="presParOf" srcId="{59B320ED-9C9C-4307-BC2C-8B28BA9E1ED3}" destId="{41CF25AE-FFB0-4FC4-BC3D-76E83361FFD3}" srcOrd="5" destOrd="0" presId="urn:microsoft.com/office/officeart/2017/3/layout/DropPinTimeline"/>
    <dgm:cxn modelId="{BA31319F-6C1D-48F7-B063-C3420FAE94DF}" type="presParOf" srcId="{0A0A3B84-D116-4AD0-BCCC-92E9CB7052F5}" destId="{8DE53138-FDDB-4A97-AE06-785D1843B66D}" srcOrd="1" destOrd="0" presId="urn:microsoft.com/office/officeart/2017/3/layout/DropPinTimeline"/>
    <dgm:cxn modelId="{8DBC1EF2-7346-439E-96E8-FC87C78E3466}" type="presParOf" srcId="{0A0A3B84-D116-4AD0-BCCC-92E9CB7052F5}" destId="{DF07A7DD-309A-4A39-9C56-8A9C877100F7}" srcOrd="2" destOrd="0" presId="urn:microsoft.com/office/officeart/2017/3/layout/DropPinTimeline"/>
    <dgm:cxn modelId="{CC2E90A3-0AAD-4C49-9F78-68FD4B62721E}" type="presParOf" srcId="{DF07A7DD-309A-4A39-9C56-8A9C877100F7}" destId="{6C86C2F0-6866-4322-8319-8FF9744FB338}" srcOrd="0" destOrd="0" presId="urn:microsoft.com/office/officeart/2017/3/layout/DropPinTimeline"/>
    <dgm:cxn modelId="{B4D49B29-D867-417F-AB7C-DB76A52D22D1}" type="presParOf" srcId="{DF07A7DD-309A-4A39-9C56-8A9C877100F7}" destId="{225BE70D-39EC-45D5-89D1-97645F11B5BA}" srcOrd="1" destOrd="0" presId="urn:microsoft.com/office/officeart/2017/3/layout/DropPinTimeline"/>
    <dgm:cxn modelId="{0F2C1666-7B1C-4F2E-9194-90080EFDEBC5}" type="presParOf" srcId="{225BE70D-39EC-45D5-89D1-97645F11B5BA}" destId="{9C79CD17-605B-46F4-B0EE-2AF61C19D4FF}" srcOrd="0" destOrd="0" presId="urn:microsoft.com/office/officeart/2017/3/layout/DropPinTimeline"/>
    <dgm:cxn modelId="{79BB8890-2873-49C9-B02F-9A44248BF1F2}" type="presParOf" srcId="{225BE70D-39EC-45D5-89D1-97645F11B5BA}" destId="{B08973FC-AF69-4192-B2A4-7BF46A7CB771}" srcOrd="1" destOrd="0" presId="urn:microsoft.com/office/officeart/2017/3/layout/DropPinTimeline"/>
    <dgm:cxn modelId="{BB84B6C1-92E6-4FFF-9561-4C12BA247EF6}" type="presParOf" srcId="{DF07A7DD-309A-4A39-9C56-8A9C877100F7}" destId="{75736BF1-63BE-48C0-B47B-A8BDD3764509}" srcOrd="2" destOrd="0" presId="urn:microsoft.com/office/officeart/2017/3/layout/DropPinTimeline"/>
    <dgm:cxn modelId="{98851A65-554D-4572-87D0-0A6595785B6F}" type="presParOf" srcId="{DF07A7DD-309A-4A39-9C56-8A9C877100F7}" destId="{4CC136CD-7092-474F-AD4C-227D0BAD9DCC}" srcOrd="3" destOrd="0" presId="urn:microsoft.com/office/officeart/2017/3/layout/DropPinTimeline"/>
    <dgm:cxn modelId="{52D41406-47EA-4B29-8529-6D21AC935970}" type="presParOf" srcId="{DF07A7DD-309A-4A39-9C56-8A9C877100F7}" destId="{94D956A7-2931-4F4A-B310-7900885A51F4}" srcOrd="4" destOrd="0" presId="urn:microsoft.com/office/officeart/2017/3/layout/DropPinTimeline"/>
    <dgm:cxn modelId="{3B3D15C6-0369-4DF4-90DF-851B10107A5E}" type="presParOf" srcId="{DF07A7DD-309A-4A39-9C56-8A9C877100F7}" destId="{75D1DAB5-100A-44C9-B685-419236386B92}" srcOrd="5" destOrd="0" presId="urn:microsoft.com/office/officeart/2017/3/layout/DropPinTimeline"/>
    <dgm:cxn modelId="{3E0B6952-4DF6-4E97-B718-22F81511A161}" type="presParOf" srcId="{0A0A3B84-D116-4AD0-BCCC-92E9CB7052F5}" destId="{7B94578E-4139-439D-9494-BCDDEBEAB61C}" srcOrd="3" destOrd="0" presId="urn:microsoft.com/office/officeart/2017/3/layout/DropPinTimeline"/>
    <dgm:cxn modelId="{17354BF9-A762-400F-901A-628B1FD691D3}" type="presParOf" srcId="{0A0A3B84-D116-4AD0-BCCC-92E9CB7052F5}" destId="{34C215AC-B2D5-42AE-B100-63E3E324A743}" srcOrd="4" destOrd="0" presId="urn:microsoft.com/office/officeart/2017/3/layout/DropPinTimeline"/>
    <dgm:cxn modelId="{B597133A-5CEE-4A7E-BFDF-4B3629412B9F}" type="presParOf" srcId="{34C215AC-B2D5-42AE-B100-63E3E324A743}" destId="{6CB69B70-7114-4756-AFED-D9C97AFCFB76}" srcOrd="0" destOrd="0" presId="urn:microsoft.com/office/officeart/2017/3/layout/DropPinTimeline"/>
    <dgm:cxn modelId="{0DCCADFE-BA6E-4D48-97D1-B19487A2494C}" type="presParOf" srcId="{34C215AC-B2D5-42AE-B100-63E3E324A743}" destId="{F870F852-B017-465A-9D8E-78C2DF8B951D}" srcOrd="1" destOrd="0" presId="urn:microsoft.com/office/officeart/2017/3/layout/DropPinTimeline"/>
    <dgm:cxn modelId="{0165F6E6-A944-4B0F-8D20-436B688D302A}" type="presParOf" srcId="{F870F852-B017-465A-9D8E-78C2DF8B951D}" destId="{408F3537-DB7F-4076-BFE4-B464D7A20C21}" srcOrd="0" destOrd="0" presId="urn:microsoft.com/office/officeart/2017/3/layout/DropPinTimeline"/>
    <dgm:cxn modelId="{03B7F31C-5C74-4DC4-8F51-75828EF7E796}" type="presParOf" srcId="{F870F852-B017-465A-9D8E-78C2DF8B951D}" destId="{1A12E573-1F67-4B2B-8D8F-AD095B4E824B}" srcOrd="1" destOrd="0" presId="urn:microsoft.com/office/officeart/2017/3/layout/DropPinTimeline"/>
    <dgm:cxn modelId="{7D473859-A28C-4629-8EE4-DDD84855222D}" type="presParOf" srcId="{34C215AC-B2D5-42AE-B100-63E3E324A743}" destId="{92C9AC61-AEA8-4220-B90B-BB30A142D7D7}" srcOrd="2" destOrd="0" presId="urn:microsoft.com/office/officeart/2017/3/layout/DropPinTimeline"/>
    <dgm:cxn modelId="{7D85C77F-A517-4E9F-BBD4-BA8B76CFA814}" type="presParOf" srcId="{34C215AC-B2D5-42AE-B100-63E3E324A743}" destId="{C6D79F59-0921-40D0-89A0-5E0BF9796ABB}" srcOrd="3" destOrd="0" presId="urn:microsoft.com/office/officeart/2017/3/layout/DropPinTimeline"/>
    <dgm:cxn modelId="{C77C91E2-B783-4389-9E4A-5B75FDEA7639}" type="presParOf" srcId="{34C215AC-B2D5-42AE-B100-63E3E324A743}" destId="{020A1DB0-B21C-4B02-B261-90FEFD803FEB}" srcOrd="4" destOrd="0" presId="urn:microsoft.com/office/officeart/2017/3/layout/DropPinTimeline"/>
    <dgm:cxn modelId="{C9716CAA-6BA2-4C60-9459-0D02BF95BE56}" type="presParOf" srcId="{34C215AC-B2D5-42AE-B100-63E3E324A743}" destId="{742430C1-B4F1-421A-8439-9442836FF571}" srcOrd="5" destOrd="0" presId="urn:microsoft.com/office/officeart/2017/3/layout/DropPinTimeline"/>
    <dgm:cxn modelId="{897EEEAF-7F74-4B23-8AF5-D07F1123054D}" type="presParOf" srcId="{0A0A3B84-D116-4AD0-BCCC-92E9CB7052F5}" destId="{D3711EA1-65D1-49D7-A5C6-E1D337999DA0}" srcOrd="5" destOrd="0" presId="urn:microsoft.com/office/officeart/2017/3/layout/DropPinTimeline"/>
    <dgm:cxn modelId="{4E2775AF-9844-4091-9D02-F14469064770}" type="presParOf" srcId="{0A0A3B84-D116-4AD0-BCCC-92E9CB7052F5}" destId="{2D1C7B13-2D0F-412F-9946-C9B5B15BBF7B}" srcOrd="6" destOrd="0" presId="urn:microsoft.com/office/officeart/2017/3/layout/DropPinTimeline"/>
    <dgm:cxn modelId="{021DCAF5-FAFC-41C8-9CE1-FBBA9C9A731A}" type="presParOf" srcId="{2D1C7B13-2D0F-412F-9946-C9B5B15BBF7B}" destId="{0BE6358C-D773-4873-B6DD-B50ED4A89AF3}" srcOrd="0" destOrd="0" presId="urn:microsoft.com/office/officeart/2017/3/layout/DropPinTimeline"/>
    <dgm:cxn modelId="{AB6A79EC-EA9A-4825-92B4-7A46057EF9E5}" type="presParOf" srcId="{2D1C7B13-2D0F-412F-9946-C9B5B15BBF7B}" destId="{801C20D7-9BB7-4C59-8DC1-3E07C44C9B3C}" srcOrd="1" destOrd="0" presId="urn:microsoft.com/office/officeart/2017/3/layout/DropPinTimeline"/>
    <dgm:cxn modelId="{B9C85848-292D-4007-BA7F-43A517FC0031}" type="presParOf" srcId="{801C20D7-9BB7-4C59-8DC1-3E07C44C9B3C}" destId="{ED6BDF32-9BC5-4389-81C2-85A407741BD8}" srcOrd="0" destOrd="0" presId="urn:microsoft.com/office/officeart/2017/3/layout/DropPinTimeline"/>
    <dgm:cxn modelId="{1F0996E2-7D1B-4E50-B2C5-1CD3C97116E8}" type="presParOf" srcId="{801C20D7-9BB7-4C59-8DC1-3E07C44C9B3C}" destId="{B0C03616-A76B-4A00-A744-31CDAA5EB054}" srcOrd="1" destOrd="0" presId="urn:microsoft.com/office/officeart/2017/3/layout/DropPinTimeline"/>
    <dgm:cxn modelId="{41EF7DE1-86F5-40EC-BAE4-4698B8C322A3}" type="presParOf" srcId="{2D1C7B13-2D0F-412F-9946-C9B5B15BBF7B}" destId="{3FB187FD-58CE-4DFE-A85E-10D0349A9682}" srcOrd="2" destOrd="0" presId="urn:microsoft.com/office/officeart/2017/3/layout/DropPinTimeline"/>
    <dgm:cxn modelId="{FADFC93F-CA31-4970-90AD-DB7632DA483F}" type="presParOf" srcId="{2D1C7B13-2D0F-412F-9946-C9B5B15BBF7B}" destId="{F37262E6-C1F6-4F28-A4AF-4DDD90719378}" srcOrd="3" destOrd="0" presId="urn:microsoft.com/office/officeart/2017/3/layout/DropPinTimeline"/>
    <dgm:cxn modelId="{8A85E510-AD54-4FAD-8E6E-F7B80DB39B8C}" type="presParOf" srcId="{2D1C7B13-2D0F-412F-9946-C9B5B15BBF7B}" destId="{0ED3DA1A-3582-4761-97A0-90D01475DBBD}" srcOrd="4" destOrd="0" presId="urn:microsoft.com/office/officeart/2017/3/layout/DropPinTimeline"/>
    <dgm:cxn modelId="{2B1AEFC0-8123-4F9D-ABE1-A5DF98CF0CDB}" type="presParOf" srcId="{2D1C7B13-2D0F-412F-9946-C9B5B15BBF7B}" destId="{082B3B89-C15F-4267-ACA3-4DECE89E75CC}" srcOrd="5" destOrd="0" presId="urn:microsoft.com/office/officeart/2017/3/layout/DropPinTimeline"/>
    <dgm:cxn modelId="{05D06FD0-D480-417B-B5AD-0386220A3FBA}" type="presParOf" srcId="{0A0A3B84-D116-4AD0-BCCC-92E9CB7052F5}" destId="{0FA10120-70E3-46A2-9673-F2C9A2BB0A45}" srcOrd="7" destOrd="0" presId="urn:microsoft.com/office/officeart/2017/3/layout/DropPinTimeline"/>
    <dgm:cxn modelId="{2255BA3B-5AD8-426D-A039-C550934B5B94}" type="presParOf" srcId="{0A0A3B84-D116-4AD0-BCCC-92E9CB7052F5}" destId="{40FEF894-810C-4956-82E0-D4608FCA3707}" srcOrd="8" destOrd="0" presId="urn:microsoft.com/office/officeart/2017/3/layout/DropPinTimeline"/>
    <dgm:cxn modelId="{5256AF8E-DFE8-4C9D-BF96-EFA1EDE7FC94}" type="presParOf" srcId="{40FEF894-810C-4956-82E0-D4608FCA3707}" destId="{DF454894-87B9-4314-913A-479778056FE2}" srcOrd="0" destOrd="0" presId="urn:microsoft.com/office/officeart/2017/3/layout/DropPinTimeline"/>
    <dgm:cxn modelId="{4F30536B-D0B4-4F9D-BDD4-0E1A73020D65}" type="presParOf" srcId="{40FEF894-810C-4956-82E0-D4608FCA3707}" destId="{C9790FDA-E397-4ED8-8CFF-3A294A25AD3C}" srcOrd="1" destOrd="0" presId="urn:microsoft.com/office/officeart/2017/3/layout/DropPinTimeline"/>
    <dgm:cxn modelId="{111AFBDD-497E-4DF3-9EC5-FB85F56A0B37}" type="presParOf" srcId="{C9790FDA-E397-4ED8-8CFF-3A294A25AD3C}" destId="{423F9C34-4DD5-4E5A-915C-475F55C71868}" srcOrd="0" destOrd="0" presId="urn:microsoft.com/office/officeart/2017/3/layout/DropPinTimeline"/>
    <dgm:cxn modelId="{07BF5411-16B3-4AB0-86E9-ED075016B650}" type="presParOf" srcId="{C9790FDA-E397-4ED8-8CFF-3A294A25AD3C}" destId="{5D4496CE-D0C9-4531-9543-409E6A8915E7}" srcOrd="1" destOrd="0" presId="urn:microsoft.com/office/officeart/2017/3/layout/DropPinTimeline"/>
    <dgm:cxn modelId="{129801CA-7237-4DCA-9E74-D8DE6F040CC5}" type="presParOf" srcId="{40FEF894-810C-4956-82E0-D4608FCA3707}" destId="{889AB4E4-9B26-41F6-8F18-080FCB00525E}" srcOrd="2" destOrd="0" presId="urn:microsoft.com/office/officeart/2017/3/layout/DropPinTimeline"/>
    <dgm:cxn modelId="{F20742A4-A6B6-4B65-A902-1C498906D8B1}" type="presParOf" srcId="{40FEF894-810C-4956-82E0-D4608FCA3707}" destId="{6C9FBA11-E80F-4875-AB90-A8F440E5B7EC}" srcOrd="3" destOrd="0" presId="urn:microsoft.com/office/officeart/2017/3/layout/DropPinTimeline"/>
    <dgm:cxn modelId="{A4D59871-449D-44F2-9C7F-754417187332}" type="presParOf" srcId="{40FEF894-810C-4956-82E0-D4608FCA3707}" destId="{5B615CA1-49FA-4F2A-89F3-28C7AB8095E8}" srcOrd="4" destOrd="0" presId="urn:microsoft.com/office/officeart/2017/3/layout/DropPinTimeline"/>
    <dgm:cxn modelId="{4F458480-C843-4DEF-B0DC-BAB8A98385A7}" type="presParOf" srcId="{40FEF894-810C-4956-82E0-D4608FCA3707}" destId="{A4426487-45B8-43FC-B1AA-985E6F096696}"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9CFDBC-C5DB-495D-B624-473BB4E89440}"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E9ACD2F-64ED-48F3-BDD6-C8C09B4763E5}">
      <dgm:prSet/>
      <dgm:spPr/>
      <dgm:t>
        <a:bodyPr/>
        <a:lstStyle/>
        <a:p>
          <a:pPr>
            <a:defRPr b="1"/>
          </a:pPr>
          <a:r>
            <a:rPr lang="en-US" dirty="0"/>
            <a:t>1975</a:t>
          </a:r>
        </a:p>
      </dgm:t>
    </dgm:pt>
    <dgm:pt modelId="{13FE12B4-9E96-477B-A64C-55A85624FD41}" type="parTrans" cxnId="{66F54157-4407-4C39-A381-0130B7D1116E}">
      <dgm:prSet/>
      <dgm:spPr/>
      <dgm:t>
        <a:bodyPr/>
        <a:lstStyle/>
        <a:p>
          <a:endParaRPr lang="en-US"/>
        </a:p>
      </dgm:t>
    </dgm:pt>
    <dgm:pt modelId="{C3385B1E-175C-4B27-BFEC-D2D1C37308F4}" type="sibTrans" cxnId="{66F54157-4407-4C39-A381-0130B7D1116E}">
      <dgm:prSet/>
      <dgm:spPr/>
      <dgm:t>
        <a:bodyPr/>
        <a:lstStyle/>
        <a:p>
          <a:endParaRPr lang="en-US"/>
        </a:p>
      </dgm:t>
    </dgm:pt>
    <dgm:pt modelId="{4787EDA6-DC1E-4523-ADA6-55DF9C949EF4}">
      <dgm:prSet custT="1"/>
      <dgm:spPr/>
      <dgm:t>
        <a:bodyPr/>
        <a:lstStyle/>
        <a:p>
          <a:r>
            <a:rPr lang="en-US" sz="1500" dirty="0"/>
            <a:t>Energy Policy Conservation Act</a:t>
          </a:r>
        </a:p>
      </dgm:t>
    </dgm:pt>
    <dgm:pt modelId="{68196E79-B1B3-413A-9B08-61991F7C2CAA}" type="parTrans" cxnId="{C54BB9E3-5F41-4B49-8AEF-805E7E991C04}">
      <dgm:prSet/>
      <dgm:spPr/>
      <dgm:t>
        <a:bodyPr/>
        <a:lstStyle/>
        <a:p>
          <a:endParaRPr lang="en-US"/>
        </a:p>
      </dgm:t>
    </dgm:pt>
    <dgm:pt modelId="{6E2FF28B-99E4-407D-AF28-DA956E2FB15B}" type="sibTrans" cxnId="{C54BB9E3-5F41-4B49-8AEF-805E7E991C04}">
      <dgm:prSet/>
      <dgm:spPr/>
      <dgm:t>
        <a:bodyPr/>
        <a:lstStyle/>
        <a:p>
          <a:endParaRPr lang="en-US"/>
        </a:p>
      </dgm:t>
    </dgm:pt>
    <dgm:pt modelId="{7632BEF1-02B2-48BD-836D-CF8B5710E199}">
      <dgm:prSet custT="1"/>
      <dgm:spPr/>
      <dgm:t>
        <a:bodyPr/>
        <a:lstStyle/>
        <a:p>
          <a:r>
            <a:rPr lang="en-US" sz="1200" dirty="0"/>
            <a:t>Established CAFE program and set first fuel economy goals</a:t>
          </a:r>
        </a:p>
      </dgm:t>
    </dgm:pt>
    <dgm:pt modelId="{1C01989F-C349-482A-BE0C-9AC870C7E39A}" type="parTrans" cxnId="{CBBB2754-A47C-4086-8466-20231C3729BF}">
      <dgm:prSet/>
      <dgm:spPr/>
      <dgm:t>
        <a:bodyPr/>
        <a:lstStyle/>
        <a:p>
          <a:endParaRPr lang="en-US"/>
        </a:p>
      </dgm:t>
    </dgm:pt>
    <dgm:pt modelId="{F20591A2-D06C-467A-82DD-8CFEF46539A7}" type="sibTrans" cxnId="{CBBB2754-A47C-4086-8466-20231C3729BF}">
      <dgm:prSet/>
      <dgm:spPr/>
      <dgm:t>
        <a:bodyPr/>
        <a:lstStyle/>
        <a:p>
          <a:endParaRPr lang="en-US"/>
        </a:p>
      </dgm:t>
    </dgm:pt>
    <dgm:pt modelId="{5843B026-8E02-496A-B2BF-457FF0222305}">
      <dgm:prSet/>
      <dgm:spPr/>
      <dgm:t>
        <a:bodyPr/>
        <a:lstStyle/>
        <a:p>
          <a:pPr>
            <a:defRPr b="1"/>
          </a:pPr>
          <a:r>
            <a:rPr lang="en-US" dirty="0"/>
            <a:t>1978</a:t>
          </a:r>
        </a:p>
      </dgm:t>
    </dgm:pt>
    <dgm:pt modelId="{725BB34E-F856-4173-A626-E83F2D865D70}" type="parTrans" cxnId="{C756C954-FEDF-4D27-84C7-EEBA10E2D75F}">
      <dgm:prSet/>
      <dgm:spPr/>
      <dgm:t>
        <a:bodyPr/>
        <a:lstStyle/>
        <a:p>
          <a:endParaRPr lang="en-US"/>
        </a:p>
      </dgm:t>
    </dgm:pt>
    <dgm:pt modelId="{E0A4FC71-2AC4-4E25-862F-E88A614194F1}" type="sibTrans" cxnId="{C756C954-FEDF-4D27-84C7-EEBA10E2D75F}">
      <dgm:prSet/>
      <dgm:spPr/>
      <dgm:t>
        <a:bodyPr/>
        <a:lstStyle/>
        <a:p>
          <a:endParaRPr lang="en-US"/>
        </a:p>
      </dgm:t>
    </dgm:pt>
    <dgm:pt modelId="{355A01AE-66B1-4DFC-9767-9C5F41868FD2}">
      <dgm:prSet/>
      <dgm:spPr/>
      <dgm:t>
        <a:bodyPr/>
        <a:lstStyle/>
        <a:p>
          <a:pPr>
            <a:buNone/>
          </a:pPr>
          <a:r>
            <a:rPr lang="en-US" sz="1400" dirty="0"/>
            <a:t>Corporate Average Fuel Economy (CAFE) Standards introduced</a:t>
          </a:r>
        </a:p>
      </dgm:t>
    </dgm:pt>
    <dgm:pt modelId="{B146F4C9-BAB2-47F8-98E1-99CA6A910AC9}" type="parTrans" cxnId="{1A1715B3-873B-4CDB-8072-6D9AACF71FAD}">
      <dgm:prSet/>
      <dgm:spPr/>
      <dgm:t>
        <a:bodyPr/>
        <a:lstStyle/>
        <a:p>
          <a:endParaRPr lang="en-US"/>
        </a:p>
      </dgm:t>
    </dgm:pt>
    <dgm:pt modelId="{B202E5F8-C1B8-4D7B-B1B5-E5CD504B2DAD}" type="sibTrans" cxnId="{1A1715B3-873B-4CDB-8072-6D9AACF71FAD}">
      <dgm:prSet/>
      <dgm:spPr/>
      <dgm:t>
        <a:bodyPr/>
        <a:lstStyle/>
        <a:p>
          <a:endParaRPr lang="en-US"/>
        </a:p>
      </dgm:t>
    </dgm:pt>
    <dgm:pt modelId="{3554C522-108B-481C-AAA5-11FC258A3C72}">
      <dgm:prSet custT="1"/>
      <dgm:spPr/>
      <dgm:t>
        <a:bodyPr/>
        <a:lstStyle/>
        <a:p>
          <a:pPr>
            <a:buFont typeface="Arial" panose="020B0604020202020204" pitchFamily="34" charset="0"/>
            <a:buChar char="•"/>
          </a:pPr>
          <a:r>
            <a:rPr lang="en-US" sz="1200" dirty="0"/>
            <a:t>27.5 mpg since 1985 for passenger cars and light trucks</a:t>
          </a:r>
        </a:p>
      </dgm:t>
    </dgm:pt>
    <dgm:pt modelId="{E9853355-6AE5-417B-B1D7-ED0341D216E5}" type="parTrans" cxnId="{C831DAFB-F88B-4B96-9449-EE7F3619F7BE}">
      <dgm:prSet/>
      <dgm:spPr/>
      <dgm:t>
        <a:bodyPr/>
        <a:lstStyle/>
        <a:p>
          <a:endParaRPr lang="en-US"/>
        </a:p>
      </dgm:t>
    </dgm:pt>
    <dgm:pt modelId="{B00026B4-C8F8-4B73-9645-88D855701535}" type="sibTrans" cxnId="{C831DAFB-F88B-4B96-9449-EE7F3619F7BE}">
      <dgm:prSet/>
      <dgm:spPr/>
      <dgm:t>
        <a:bodyPr/>
        <a:lstStyle/>
        <a:p>
          <a:endParaRPr lang="en-US"/>
        </a:p>
      </dgm:t>
    </dgm:pt>
    <dgm:pt modelId="{83554AF5-2458-449B-8284-701B5515C6B6}">
      <dgm:prSet custT="1"/>
      <dgm:spPr/>
      <dgm:t>
        <a:bodyPr/>
        <a:lstStyle/>
        <a:p>
          <a:pPr>
            <a:buFont typeface="Arial" panose="020B0604020202020204" pitchFamily="34" charset="0"/>
            <a:buChar char="•"/>
          </a:pPr>
          <a:r>
            <a:rPr lang="en-US" sz="1200" dirty="0"/>
            <a:t>22.2 mpg since 2007 for light truck (including SUVs and vans)</a:t>
          </a:r>
        </a:p>
      </dgm:t>
    </dgm:pt>
    <dgm:pt modelId="{7D6D7E09-202B-4DE0-81A0-ED4965217B8E}" type="parTrans" cxnId="{5F7CACE1-72E6-4D14-B1DE-050E76434DEE}">
      <dgm:prSet/>
      <dgm:spPr/>
      <dgm:t>
        <a:bodyPr/>
        <a:lstStyle/>
        <a:p>
          <a:endParaRPr lang="en-US"/>
        </a:p>
      </dgm:t>
    </dgm:pt>
    <dgm:pt modelId="{12F50D03-56C9-4004-A955-26179738E7D2}" type="sibTrans" cxnId="{5F7CACE1-72E6-4D14-B1DE-050E76434DEE}">
      <dgm:prSet/>
      <dgm:spPr/>
      <dgm:t>
        <a:bodyPr/>
        <a:lstStyle/>
        <a:p>
          <a:endParaRPr lang="en-US"/>
        </a:p>
      </dgm:t>
    </dgm:pt>
    <dgm:pt modelId="{B42E086F-A1E9-4126-BA86-FA85CE320680}">
      <dgm:prSet/>
      <dgm:spPr/>
      <dgm:t>
        <a:bodyPr/>
        <a:lstStyle/>
        <a:p>
          <a:pPr>
            <a:defRPr b="1"/>
          </a:pPr>
          <a:r>
            <a:rPr lang="en-US" dirty="0"/>
            <a:t>1983</a:t>
          </a:r>
        </a:p>
      </dgm:t>
    </dgm:pt>
    <dgm:pt modelId="{D453B707-37E1-4414-A246-34F883F2E6DD}" type="parTrans" cxnId="{6AFF2914-FF3F-44C5-B13C-1520D6E37B24}">
      <dgm:prSet/>
      <dgm:spPr/>
      <dgm:t>
        <a:bodyPr/>
        <a:lstStyle/>
        <a:p>
          <a:endParaRPr lang="en-US"/>
        </a:p>
      </dgm:t>
    </dgm:pt>
    <dgm:pt modelId="{F597D39F-113F-4FD7-BEE1-596F30B19C96}" type="sibTrans" cxnId="{6AFF2914-FF3F-44C5-B13C-1520D6E37B24}">
      <dgm:prSet/>
      <dgm:spPr/>
      <dgm:t>
        <a:bodyPr/>
        <a:lstStyle/>
        <a:p>
          <a:endParaRPr lang="en-US"/>
        </a:p>
      </dgm:t>
    </dgm:pt>
    <dgm:pt modelId="{A38818E4-D930-4595-BBF5-79A9EA9C3BAD}">
      <dgm:prSet custT="1"/>
      <dgm:spPr/>
      <dgm:t>
        <a:bodyPr/>
        <a:lstStyle/>
        <a:p>
          <a:r>
            <a:rPr lang="en-US" sz="1500" dirty="0"/>
            <a:t>Vehicle Emissions Inspection and maintenance (I/M) programs established</a:t>
          </a:r>
        </a:p>
      </dgm:t>
    </dgm:pt>
    <dgm:pt modelId="{E8A52454-14AD-42DE-B4DA-DBBB1DB333B1}" type="parTrans" cxnId="{47545727-F947-4AE1-83FF-17B0CAA2100F}">
      <dgm:prSet/>
      <dgm:spPr/>
      <dgm:t>
        <a:bodyPr/>
        <a:lstStyle/>
        <a:p>
          <a:endParaRPr lang="en-US"/>
        </a:p>
      </dgm:t>
    </dgm:pt>
    <dgm:pt modelId="{9643D0EF-A65F-4E39-9669-99776DFDA1D1}" type="sibTrans" cxnId="{47545727-F947-4AE1-83FF-17B0CAA2100F}">
      <dgm:prSet/>
      <dgm:spPr/>
      <dgm:t>
        <a:bodyPr/>
        <a:lstStyle/>
        <a:p>
          <a:endParaRPr lang="en-US"/>
        </a:p>
      </dgm:t>
    </dgm:pt>
    <dgm:pt modelId="{E9320B1E-8219-41FF-A3A9-99093DE50B0A}">
      <dgm:prSet/>
      <dgm:spPr/>
      <dgm:t>
        <a:bodyPr/>
        <a:lstStyle/>
        <a:p>
          <a:pPr>
            <a:defRPr b="1"/>
          </a:pPr>
          <a:r>
            <a:rPr lang="en-US" dirty="0"/>
            <a:t>1985</a:t>
          </a:r>
        </a:p>
      </dgm:t>
    </dgm:pt>
    <dgm:pt modelId="{78C0E5EC-F88D-4627-9A0C-76DC4A410A0F}" type="parTrans" cxnId="{3860BA05-52DC-4FF2-AFCC-6B7768FE0952}">
      <dgm:prSet/>
      <dgm:spPr/>
      <dgm:t>
        <a:bodyPr/>
        <a:lstStyle/>
        <a:p>
          <a:endParaRPr lang="en-US"/>
        </a:p>
      </dgm:t>
    </dgm:pt>
    <dgm:pt modelId="{2F0A8546-83A5-405F-9650-557418F7DB37}" type="sibTrans" cxnId="{3860BA05-52DC-4FF2-AFCC-6B7768FE0952}">
      <dgm:prSet/>
      <dgm:spPr/>
      <dgm:t>
        <a:bodyPr/>
        <a:lstStyle/>
        <a:p>
          <a:endParaRPr lang="en-US"/>
        </a:p>
      </dgm:t>
    </dgm:pt>
    <dgm:pt modelId="{7CC5A296-9FC6-4747-B5EB-FEDB49F497F2}">
      <dgm:prSet/>
      <dgm:spPr/>
      <dgm:t>
        <a:bodyPr/>
        <a:lstStyle/>
        <a:p>
          <a:r>
            <a:rPr lang="en-US" dirty="0"/>
            <a:t>EPA final regulations to cut lead by 90% starting Jan 1, 1986</a:t>
          </a:r>
        </a:p>
      </dgm:t>
    </dgm:pt>
    <dgm:pt modelId="{3C82A810-914E-4468-A6B7-37454025C8A7}" type="parTrans" cxnId="{62BA5354-E49B-4AA0-9AC7-D52DE4C4C1F2}">
      <dgm:prSet/>
      <dgm:spPr/>
      <dgm:t>
        <a:bodyPr/>
        <a:lstStyle/>
        <a:p>
          <a:endParaRPr lang="en-US"/>
        </a:p>
      </dgm:t>
    </dgm:pt>
    <dgm:pt modelId="{53D95606-6B08-48D6-8CB3-D12DDA15FC48}" type="sibTrans" cxnId="{62BA5354-E49B-4AA0-9AC7-D52DE4C4C1F2}">
      <dgm:prSet/>
      <dgm:spPr/>
      <dgm:t>
        <a:bodyPr/>
        <a:lstStyle/>
        <a:p>
          <a:endParaRPr lang="en-US"/>
        </a:p>
      </dgm:t>
    </dgm:pt>
    <dgm:pt modelId="{3D613ADA-D9A3-40BD-9EB1-AB660355BD96}">
      <dgm:prSet/>
      <dgm:spPr/>
      <dgm:t>
        <a:bodyPr/>
        <a:lstStyle/>
        <a:p>
          <a:pPr>
            <a:defRPr b="1"/>
          </a:pPr>
          <a:r>
            <a:rPr lang="en-US" dirty="0"/>
            <a:t>1990</a:t>
          </a:r>
        </a:p>
      </dgm:t>
    </dgm:pt>
    <dgm:pt modelId="{037AFC49-13B4-4F09-96F0-8AC49CCA0A6D}" type="parTrans" cxnId="{0C8BC768-D425-4940-8206-8D2DE0B70C03}">
      <dgm:prSet/>
      <dgm:spPr/>
      <dgm:t>
        <a:bodyPr/>
        <a:lstStyle/>
        <a:p>
          <a:endParaRPr lang="en-US"/>
        </a:p>
      </dgm:t>
    </dgm:pt>
    <dgm:pt modelId="{6C255CED-9BDE-4146-8679-FB64928415B2}" type="sibTrans" cxnId="{0C8BC768-D425-4940-8206-8D2DE0B70C03}">
      <dgm:prSet/>
      <dgm:spPr/>
      <dgm:t>
        <a:bodyPr/>
        <a:lstStyle/>
        <a:p>
          <a:endParaRPr lang="en-US"/>
        </a:p>
      </dgm:t>
    </dgm:pt>
    <dgm:pt modelId="{CC1A7AA0-8AB6-454A-B821-6DEBA659732B}">
      <dgm:prSet custT="1"/>
      <dgm:spPr/>
      <dgm:t>
        <a:bodyPr/>
        <a:lstStyle/>
        <a:p>
          <a:pPr>
            <a:buNone/>
          </a:pPr>
          <a:r>
            <a:rPr lang="en-US" sz="1500" dirty="0"/>
            <a:t>Clean Air Act Amended</a:t>
          </a:r>
        </a:p>
      </dgm:t>
    </dgm:pt>
    <dgm:pt modelId="{997646DB-1735-4750-913C-5069893A6778}" type="parTrans" cxnId="{747B6373-EFFA-497A-BDE5-DE128F6569C0}">
      <dgm:prSet/>
      <dgm:spPr/>
      <dgm:t>
        <a:bodyPr/>
        <a:lstStyle/>
        <a:p>
          <a:endParaRPr lang="en-US"/>
        </a:p>
      </dgm:t>
    </dgm:pt>
    <dgm:pt modelId="{239379D3-A2DE-46AB-821E-3FCA045F6DE9}" type="sibTrans" cxnId="{747B6373-EFFA-497A-BDE5-DE128F6569C0}">
      <dgm:prSet/>
      <dgm:spPr/>
      <dgm:t>
        <a:bodyPr/>
        <a:lstStyle/>
        <a:p>
          <a:endParaRPr lang="en-US"/>
        </a:p>
      </dgm:t>
    </dgm:pt>
    <dgm:pt modelId="{432E818E-79A9-4C60-A9EB-EEF5452345C9}">
      <dgm:prSet custT="1"/>
      <dgm:spPr/>
      <dgm:t>
        <a:bodyPr/>
        <a:lstStyle/>
        <a:p>
          <a:pPr>
            <a:buFont typeface="Arial" panose="020B0604020202020204" pitchFamily="34" charset="0"/>
            <a:buChar char="•"/>
          </a:pPr>
          <a:r>
            <a:rPr lang="en-US" sz="1200" dirty="0"/>
            <a:t>Reformulated gasoline</a:t>
          </a:r>
        </a:p>
      </dgm:t>
    </dgm:pt>
    <dgm:pt modelId="{D9E6DB5D-F47C-4B4B-A6A2-B47FBDC09FC9}" type="parTrans" cxnId="{6C4F3740-E20B-481B-B9FF-DE809EB6CDF5}">
      <dgm:prSet/>
      <dgm:spPr/>
      <dgm:t>
        <a:bodyPr/>
        <a:lstStyle/>
        <a:p>
          <a:endParaRPr lang="en-US"/>
        </a:p>
      </dgm:t>
    </dgm:pt>
    <dgm:pt modelId="{F60F0830-142E-484D-A173-781AD9FBA192}" type="sibTrans" cxnId="{6C4F3740-E20B-481B-B9FF-DE809EB6CDF5}">
      <dgm:prSet/>
      <dgm:spPr/>
      <dgm:t>
        <a:bodyPr/>
        <a:lstStyle/>
        <a:p>
          <a:endParaRPr lang="en-US"/>
        </a:p>
      </dgm:t>
    </dgm:pt>
    <dgm:pt modelId="{72DF6819-0C65-4441-B2F5-37EFE679158F}">
      <dgm:prSet custT="1"/>
      <dgm:spPr/>
      <dgm:t>
        <a:bodyPr/>
        <a:lstStyle/>
        <a:p>
          <a:pPr>
            <a:buFont typeface="Arial" panose="020B0604020202020204" pitchFamily="34" charset="0"/>
            <a:buChar char="•"/>
          </a:pPr>
          <a:r>
            <a:rPr lang="en-US" sz="1200" dirty="0"/>
            <a:t>Alternative fuels </a:t>
          </a:r>
        </a:p>
      </dgm:t>
    </dgm:pt>
    <dgm:pt modelId="{7E7A4C16-1D70-4DC6-A6A9-3AD1A0255B58}" type="parTrans" cxnId="{8C423E85-4DBF-4D4B-93FB-971B3F51B34A}">
      <dgm:prSet/>
      <dgm:spPr/>
      <dgm:t>
        <a:bodyPr/>
        <a:lstStyle/>
        <a:p>
          <a:endParaRPr lang="en-US"/>
        </a:p>
      </dgm:t>
    </dgm:pt>
    <dgm:pt modelId="{F6091133-7700-4653-87D0-6C8CB5B7F3AE}" type="sibTrans" cxnId="{8C423E85-4DBF-4D4B-93FB-971B3F51B34A}">
      <dgm:prSet/>
      <dgm:spPr/>
      <dgm:t>
        <a:bodyPr/>
        <a:lstStyle/>
        <a:p>
          <a:endParaRPr lang="en-US"/>
        </a:p>
      </dgm:t>
    </dgm:pt>
    <dgm:pt modelId="{8DD35CE0-6413-412D-9C89-FFAB05C17926}" type="pres">
      <dgm:prSet presAssocID="{FC9CFDBC-C5DB-495D-B624-473BB4E89440}" presName="root" presStyleCnt="0">
        <dgm:presLayoutVars>
          <dgm:chMax/>
          <dgm:chPref/>
          <dgm:animLvl val="lvl"/>
        </dgm:presLayoutVars>
      </dgm:prSet>
      <dgm:spPr/>
    </dgm:pt>
    <dgm:pt modelId="{284803AC-6B8D-41EA-9E38-FCBA69E62505}" type="pres">
      <dgm:prSet presAssocID="{FC9CFDBC-C5DB-495D-B624-473BB4E89440}"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D0676BC0-34C3-4693-BF74-3005CBB8477A}" type="pres">
      <dgm:prSet presAssocID="{FC9CFDBC-C5DB-495D-B624-473BB4E89440}" presName="nodes" presStyleCnt="0">
        <dgm:presLayoutVars>
          <dgm:chMax/>
          <dgm:chPref/>
          <dgm:animLvl val="lvl"/>
        </dgm:presLayoutVars>
      </dgm:prSet>
      <dgm:spPr/>
    </dgm:pt>
    <dgm:pt modelId="{A62A7063-55EE-4DDD-96B9-7C22D5330B40}" type="pres">
      <dgm:prSet presAssocID="{CE9ACD2F-64ED-48F3-BDD6-C8C09B4763E5}" presName="composite" presStyleCnt="0"/>
      <dgm:spPr/>
    </dgm:pt>
    <dgm:pt modelId="{D645F2D5-8101-499D-9AFD-3002598224BC}" type="pres">
      <dgm:prSet presAssocID="{CE9ACD2F-64ED-48F3-BDD6-C8C09B4763E5}"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E60A345-D98F-44B2-9C07-6C5C0B427E8E}" type="pres">
      <dgm:prSet presAssocID="{CE9ACD2F-64ED-48F3-BDD6-C8C09B4763E5}" presName="DropPinPlaceHolder" presStyleCnt="0"/>
      <dgm:spPr/>
    </dgm:pt>
    <dgm:pt modelId="{E4B0FEB7-83AD-4530-94AF-411C670DAF0D}" type="pres">
      <dgm:prSet presAssocID="{CE9ACD2F-64ED-48F3-BDD6-C8C09B4763E5}" presName="DropPin" presStyleLbl="alignNode1" presStyleIdx="0" presStyleCnt="5"/>
      <dgm:spPr/>
    </dgm:pt>
    <dgm:pt modelId="{8D9C1E10-279C-49FB-846F-8159F4D673DD}" type="pres">
      <dgm:prSet presAssocID="{CE9ACD2F-64ED-48F3-BDD6-C8C09B4763E5}"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384B1EC5-7388-4710-96DA-E0288E448F32}" type="pres">
      <dgm:prSet presAssocID="{CE9ACD2F-64ED-48F3-BDD6-C8C09B4763E5}" presName="L2TextContainer" presStyleLbl="revTx" presStyleIdx="0" presStyleCnt="10">
        <dgm:presLayoutVars>
          <dgm:bulletEnabled val="1"/>
        </dgm:presLayoutVars>
      </dgm:prSet>
      <dgm:spPr/>
    </dgm:pt>
    <dgm:pt modelId="{F6DAD1BD-E8D2-4DA7-8733-3ED8AC60A990}" type="pres">
      <dgm:prSet presAssocID="{CE9ACD2F-64ED-48F3-BDD6-C8C09B4763E5}" presName="L1TextContainer" presStyleLbl="revTx" presStyleIdx="1" presStyleCnt="10">
        <dgm:presLayoutVars>
          <dgm:chMax val="1"/>
          <dgm:chPref val="1"/>
          <dgm:bulletEnabled val="1"/>
        </dgm:presLayoutVars>
      </dgm:prSet>
      <dgm:spPr/>
    </dgm:pt>
    <dgm:pt modelId="{8553E609-3EA7-48BC-9E91-B580D5231FBA}" type="pres">
      <dgm:prSet presAssocID="{CE9ACD2F-64ED-48F3-BDD6-C8C09B4763E5}"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0FD8C49B-8669-4C8D-94F2-EB8801D77CD1}" type="pres">
      <dgm:prSet presAssocID="{CE9ACD2F-64ED-48F3-BDD6-C8C09B4763E5}" presName="EmptyPlaceHolder" presStyleCnt="0"/>
      <dgm:spPr/>
    </dgm:pt>
    <dgm:pt modelId="{062D5BB5-D232-4E1A-ADDF-3BBDDAE1E8F4}" type="pres">
      <dgm:prSet presAssocID="{C3385B1E-175C-4B27-BFEC-D2D1C37308F4}" presName="spaceBetweenRectangles" presStyleCnt="0"/>
      <dgm:spPr/>
    </dgm:pt>
    <dgm:pt modelId="{34A5FCF2-FF27-4EE9-9993-BF360B0096E8}" type="pres">
      <dgm:prSet presAssocID="{5843B026-8E02-496A-B2BF-457FF0222305}" presName="composite" presStyleCnt="0"/>
      <dgm:spPr/>
    </dgm:pt>
    <dgm:pt modelId="{E73A66FE-8731-4B19-B736-8815CD44F8BA}" type="pres">
      <dgm:prSet presAssocID="{5843B026-8E02-496A-B2BF-457FF0222305}" presName="ConnectorPoint" presStyleLbl="lnNode1" presStyleIdx="1" presStyleCnt="5"/>
      <dgm:spPr>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gm:spPr>
    </dgm:pt>
    <dgm:pt modelId="{3E47131B-116B-4646-856D-82C0325665AC}" type="pres">
      <dgm:prSet presAssocID="{5843B026-8E02-496A-B2BF-457FF0222305}" presName="DropPinPlaceHolder" presStyleCnt="0"/>
      <dgm:spPr/>
    </dgm:pt>
    <dgm:pt modelId="{AE5237E7-44BF-4248-9222-A7F41F833BD6}" type="pres">
      <dgm:prSet presAssocID="{5843B026-8E02-496A-B2BF-457FF0222305}" presName="DropPin" presStyleLbl="alignNode1" presStyleIdx="1" presStyleCnt="5"/>
      <dgm:spPr/>
    </dgm:pt>
    <dgm:pt modelId="{CBD58C9E-751A-4259-B7CA-AC53C8B7409C}" type="pres">
      <dgm:prSet presAssocID="{5843B026-8E02-496A-B2BF-457FF0222305}"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DE3BA534-EAEB-42B1-95EE-F08338421149}" type="pres">
      <dgm:prSet presAssocID="{5843B026-8E02-496A-B2BF-457FF0222305}" presName="L2TextContainer" presStyleLbl="revTx" presStyleIdx="2" presStyleCnt="10">
        <dgm:presLayoutVars>
          <dgm:bulletEnabled val="1"/>
        </dgm:presLayoutVars>
      </dgm:prSet>
      <dgm:spPr/>
    </dgm:pt>
    <dgm:pt modelId="{E74443AA-7E63-49B0-9701-BAAEF238A01E}" type="pres">
      <dgm:prSet presAssocID="{5843B026-8E02-496A-B2BF-457FF0222305}" presName="L1TextContainer" presStyleLbl="revTx" presStyleIdx="3" presStyleCnt="10" custLinFactNeighborX="-264" custLinFactNeighborY="14662">
        <dgm:presLayoutVars>
          <dgm:chMax val="1"/>
          <dgm:chPref val="1"/>
          <dgm:bulletEnabled val="1"/>
        </dgm:presLayoutVars>
      </dgm:prSet>
      <dgm:spPr/>
    </dgm:pt>
    <dgm:pt modelId="{252158D1-0735-4971-A7FD-625B587C9741}" type="pres">
      <dgm:prSet presAssocID="{5843B026-8E02-496A-B2BF-457FF0222305}" presName="ConnectLine" presStyleLbl="sibTrans1D1" presStyleIdx="1" presStyleCnt="5"/>
      <dgm:spPr>
        <a:noFill/>
        <a:ln w="12700" cap="flat" cmpd="sng" algn="ctr">
          <a:solidFill>
            <a:schemeClr val="accent2">
              <a:hueOff val="-1065601"/>
              <a:satOff val="-12967"/>
              <a:lumOff val="4363"/>
              <a:alphaOff val="0"/>
            </a:schemeClr>
          </a:solidFill>
          <a:prstDash val="dash"/>
          <a:miter lim="800000"/>
        </a:ln>
        <a:effectLst/>
      </dgm:spPr>
    </dgm:pt>
    <dgm:pt modelId="{C1C8B191-AAD8-41F4-8D15-6E7EA004BC80}" type="pres">
      <dgm:prSet presAssocID="{5843B026-8E02-496A-B2BF-457FF0222305}" presName="EmptyPlaceHolder" presStyleCnt="0"/>
      <dgm:spPr/>
    </dgm:pt>
    <dgm:pt modelId="{EBBA16EF-115C-4CC8-883D-A52DA6617A0B}" type="pres">
      <dgm:prSet presAssocID="{E0A4FC71-2AC4-4E25-862F-E88A614194F1}" presName="spaceBetweenRectangles" presStyleCnt="0"/>
      <dgm:spPr/>
    </dgm:pt>
    <dgm:pt modelId="{0CA6AEB3-C717-4BD4-9273-9445EE824D70}" type="pres">
      <dgm:prSet presAssocID="{B42E086F-A1E9-4126-BA86-FA85CE320680}" presName="composite" presStyleCnt="0"/>
      <dgm:spPr/>
    </dgm:pt>
    <dgm:pt modelId="{3222F49C-12BE-4088-AE5A-B3A6B8FFEAD3}" type="pres">
      <dgm:prSet presAssocID="{B42E086F-A1E9-4126-BA86-FA85CE320680}" presName="ConnectorPoint" presStyleLbl="lnNode1" presStyleIdx="2" presStyleCnt="5"/>
      <dgm:spPr>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gm:spPr>
    </dgm:pt>
    <dgm:pt modelId="{AFAD7D2A-D42E-4812-9080-819CB2C7AB00}" type="pres">
      <dgm:prSet presAssocID="{B42E086F-A1E9-4126-BA86-FA85CE320680}" presName="DropPinPlaceHolder" presStyleCnt="0"/>
      <dgm:spPr/>
    </dgm:pt>
    <dgm:pt modelId="{ED15D59B-B819-43C1-9B47-530DF41281CC}" type="pres">
      <dgm:prSet presAssocID="{B42E086F-A1E9-4126-BA86-FA85CE320680}" presName="DropPin" presStyleLbl="alignNode1" presStyleIdx="2" presStyleCnt="5"/>
      <dgm:spPr/>
    </dgm:pt>
    <dgm:pt modelId="{F7AE63C8-7840-48E9-A4A2-C7BA95F86A44}" type="pres">
      <dgm:prSet presAssocID="{B42E086F-A1E9-4126-BA86-FA85CE320680}"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4DF60AA0-0EFB-4129-8368-CB7D0B0F5849}" type="pres">
      <dgm:prSet presAssocID="{B42E086F-A1E9-4126-BA86-FA85CE320680}" presName="L2TextContainer" presStyleLbl="revTx" presStyleIdx="4" presStyleCnt="10">
        <dgm:presLayoutVars>
          <dgm:bulletEnabled val="1"/>
        </dgm:presLayoutVars>
      </dgm:prSet>
      <dgm:spPr/>
    </dgm:pt>
    <dgm:pt modelId="{73282044-82C6-4A3B-8013-2197548BF637}" type="pres">
      <dgm:prSet presAssocID="{B42E086F-A1E9-4126-BA86-FA85CE320680}" presName="L1TextContainer" presStyleLbl="revTx" presStyleIdx="5" presStyleCnt="10">
        <dgm:presLayoutVars>
          <dgm:chMax val="1"/>
          <dgm:chPref val="1"/>
          <dgm:bulletEnabled val="1"/>
        </dgm:presLayoutVars>
      </dgm:prSet>
      <dgm:spPr/>
    </dgm:pt>
    <dgm:pt modelId="{1A9DA586-32BD-4C27-A857-4A188D2795D1}" type="pres">
      <dgm:prSet presAssocID="{B42E086F-A1E9-4126-BA86-FA85CE320680}" presName="ConnectLine" presStyleLbl="sibTrans1D1" presStyleIdx="2" presStyleCnt="5"/>
      <dgm:spPr>
        <a:noFill/>
        <a:ln w="12700" cap="flat" cmpd="sng" algn="ctr">
          <a:solidFill>
            <a:schemeClr val="accent2">
              <a:hueOff val="-2131202"/>
              <a:satOff val="-25934"/>
              <a:lumOff val="8725"/>
              <a:alphaOff val="0"/>
            </a:schemeClr>
          </a:solidFill>
          <a:prstDash val="dash"/>
          <a:miter lim="800000"/>
        </a:ln>
        <a:effectLst/>
      </dgm:spPr>
    </dgm:pt>
    <dgm:pt modelId="{2D2B59FC-B23E-4D77-9516-4D391A39B30E}" type="pres">
      <dgm:prSet presAssocID="{B42E086F-A1E9-4126-BA86-FA85CE320680}" presName="EmptyPlaceHolder" presStyleCnt="0"/>
      <dgm:spPr/>
    </dgm:pt>
    <dgm:pt modelId="{BB02F75B-BAA8-4CC6-A3AA-771D47ED207D}" type="pres">
      <dgm:prSet presAssocID="{F597D39F-113F-4FD7-BEE1-596F30B19C96}" presName="spaceBetweenRectangles" presStyleCnt="0"/>
      <dgm:spPr/>
    </dgm:pt>
    <dgm:pt modelId="{83144000-DF07-44F9-BD79-81ADA3D5E647}" type="pres">
      <dgm:prSet presAssocID="{E9320B1E-8219-41FF-A3A9-99093DE50B0A}" presName="composite" presStyleCnt="0"/>
      <dgm:spPr/>
    </dgm:pt>
    <dgm:pt modelId="{CA99E7E6-10B2-4170-8FD8-12CBBE455C0F}" type="pres">
      <dgm:prSet presAssocID="{E9320B1E-8219-41FF-A3A9-99093DE50B0A}" presName="ConnectorPoint" presStyleLbl="lnNode1" presStyleIdx="3" presStyleCnt="5"/>
      <dgm:spPr>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gm:spPr>
    </dgm:pt>
    <dgm:pt modelId="{B02C3A6D-AECE-421C-9A0E-D87140614295}" type="pres">
      <dgm:prSet presAssocID="{E9320B1E-8219-41FF-A3A9-99093DE50B0A}" presName="DropPinPlaceHolder" presStyleCnt="0"/>
      <dgm:spPr/>
    </dgm:pt>
    <dgm:pt modelId="{6C8F6777-7D1C-4DA4-806B-239DCEC0AC9F}" type="pres">
      <dgm:prSet presAssocID="{E9320B1E-8219-41FF-A3A9-99093DE50B0A}" presName="DropPin" presStyleLbl="alignNode1" presStyleIdx="3" presStyleCnt="5"/>
      <dgm:spPr/>
    </dgm:pt>
    <dgm:pt modelId="{761B825D-F1AF-49C1-BE85-6C2A54ED1CAA}" type="pres">
      <dgm:prSet presAssocID="{E9320B1E-8219-41FF-A3A9-99093DE50B0A}"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240E81FB-EAF0-4DD4-9289-AF69BE8EAF3E}" type="pres">
      <dgm:prSet presAssocID="{E9320B1E-8219-41FF-A3A9-99093DE50B0A}" presName="L2TextContainer" presStyleLbl="revTx" presStyleIdx="6" presStyleCnt="10">
        <dgm:presLayoutVars>
          <dgm:bulletEnabled val="1"/>
        </dgm:presLayoutVars>
      </dgm:prSet>
      <dgm:spPr/>
    </dgm:pt>
    <dgm:pt modelId="{65041CE3-A67A-4F46-AFE7-40458F0DB1F2}" type="pres">
      <dgm:prSet presAssocID="{E9320B1E-8219-41FF-A3A9-99093DE50B0A}" presName="L1TextContainer" presStyleLbl="revTx" presStyleIdx="7" presStyleCnt="10">
        <dgm:presLayoutVars>
          <dgm:chMax val="1"/>
          <dgm:chPref val="1"/>
          <dgm:bulletEnabled val="1"/>
        </dgm:presLayoutVars>
      </dgm:prSet>
      <dgm:spPr/>
    </dgm:pt>
    <dgm:pt modelId="{A5361EAA-8B20-45A7-A204-61CC84D118FF}" type="pres">
      <dgm:prSet presAssocID="{E9320B1E-8219-41FF-A3A9-99093DE50B0A}" presName="ConnectLine" presStyleLbl="sibTrans1D1" presStyleIdx="3" presStyleCnt="5"/>
      <dgm:spPr>
        <a:noFill/>
        <a:ln w="12700" cap="flat" cmpd="sng" algn="ctr">
          <a:solidFill>
            <a:schemeClr val="accent2">
              <a:hueOff val="-3196803"/>
              <a:satOff val="-38901"/>
              <a:lumOff val="13088"/>
              <a:alphaOff val="0"/>
            </a:schemeClr>
          </a:solidFill>
          <a:prstDash val="dash"/>
          <a:miter lim="800000"/>
        </a:ln>
        <a:effectLst/>
      </dgm:spPr>
    </dgm:pt>
    <dgm:pt modelId="{BA85E106-0B0C-4DF8-BE5C-FE767456F630}" type="pres">
      <dgm:prSet presAssocID="{E9320B1E-8219-41FF-A3A9-99093DE50B0A}" presName="EmptyPlaceHolder" presStyleCnt="0"/>
      <dgm:spPr/>
    </dgm:pt>
    <dgm:pt modelId="{9C8EE7BF-F885-4C11-856E-4EE3EBFF2C62}" type="pres">
      <dgm:prSet presAssocID="{2F0A8546-83A5-405F-9650-557418F7DB37}" presName="spaceBetweenRectangles" presStyleCnt="0"/>
      <dgm:spPr/>
    </dgm:pt>
    <dgm:pt modelId="{A17E6A3D-E91C-466A-B99E-112902F1C9AE}" type="pres">
      <dgm:prSet presAssocID="{3D613ADA-D9A3-40BD-9EB1-AB660355BD96}" presName="composite" presStyleCnt="0"/>
      <dgm:spPr/>
    </dgm:pt>
    <dgm:pt modelId="{B70822DC-CF58-450E-8B87-DC9DBB5D66EF}" type="pres">
      <dgm:prSet presAssocID="{3D613ADA-D9A3-40BD-9EB1-AB660355BD96}" presName="ConnectorPoint" presStyleLbl="lnNode1" presStyleIdx="4" presStyleCnt="5"/>
      <dgm:spPr>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gm:spPr>
    </dgm:pt>
    <dgm:pt modelId="{97E27B1B-E911-40AB-937B-F625E755C71F}" type="pres">
      <dgm:prSet presAssocID="{3D613ADA-D9A3-40BD-9EB1-AB660355BD96}" presName="DropPinPlaceHolder" presStyleCnt="0"/>
      <dgm:spPr/>
    </dgm:pt>
    <dgm:pt modelId="{3ADD43BA-E841-493B-8E59-446BACC50838}" type="pres">
      <dgm:prSet presAssocID="{3D613ADA-D9A3-40BD-9EB1-AB660355BD96}" presName="DropPin" presStyleLbl="alignNode1" presStyleIdx="4" presStyleCnt="5"/>
      <dgm:spPr/>
    </dgm:pt>
    <dgm:pt modelId="{5056FCE0-D411-4027-ACEE-C8921B171C63}" type="pres">
      <dgm:prSet presAssocID="{3D613ADA-D9A3-40BD-9EB1-AB660355BD96}"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9CCF6637-6E83-46B6-BA9E-D1B2842AAC64}" type="pres">
      <dgm:prSet presAssocID="{3D613ADA-D9A3-40BD-9EB1-AB660355BD96}" presName="L2TextContainer" presStyleLbl="revTx" presStyleIdx="8" presStyleCnt="10">
        <dgm:presLayoutVars>
          <dgm:bulletEnabled val="1"/>
        </dgm:presLayoutVars>
      </dgm:prSet>
      <dgm:spPr/>
    </dgm:pt>
    <dgm:pt modelId="{FA8DE0CF-4E81-458B-B4D3-729996232C28}" type="pres">
      <dgm:prSet presAssocID="{3D613ADA-D9A3-40BD-9EB1-AB660355BD96}" presName="L1TextContainer" presStyleLbl="revTx" presStyleIdx="9" presStyleCnt="10">
        <dgm:presLayoutVars>
          <dgm:chMax val="1"/>
          <dgm:chPref val="1"/>
          <dgm:bulletEnabled val="1"/>
        </dgm:presLayoutVars>
      </dgm:prSet>
      <dgm:spPr/>
    </dgm:pt>
    <dgm:pt modelId="{8F8EF299-0E89-4C54-A4C0-E013A62BC7FA}" type="pres">
      <dgm:prSet presAssocID="{3D613ADA-D9A3-40BD-9EB1-AB660355BD96}" presName="ConnectLine" presStyleLbl="sibTrans1D1" presStyleIdx="4" presStyleCnt="5"/>
      <dgm:spPr>
        <a:noFill/>
        <a:ln w="12700" cap="flat" cmpd="sng" algn="ctr">
          <a:solidFill>
            <a:schemeClr val="accent2">
              <a:hueOff val="-4262404"/>
              <a:satOff val="-51868"/>
              <a:lumOff val="17451"/>
              <a:alphaOff val="0"/>
            </a:schemeClr>
          </a:solidFill>
          <a:prstDash val="dash"/>
          <a:miter lim="800000"/>
        </a:ln>
        <a:effectLst/>
      </dgm:spPr>
    </dgm:pt>
    <dgm:pt modelId="{30AC4174-A8B4-45EF-AA16-701B5F5F1BE8}" type="pres">
      <dgm:prSet presAssocID="{3D613ADA-D9A3-40BD-9EB1-AB660355BD96}" presName="EmptyPlaceHolder" presStyleCnt="0"/>
      <dgm:spPr/>
    </dgm:pt>
  </dgm:ptLst>
  <dgm:cxnLst>
    <dgm:cxn modelId="{3860BA05-52DC-4FF2-AFCC-6B7768FE0952}" srcId="{FC9CFDBC-C5DB-495D-B624-473BB4E89440}" destId="{E9320B1E-8219-41FF-A3A9-99093DE50B0A}" srcOrd="3" destOrd="0" parTransId="{78C0E5EC-F88D-4627-9A0C-76DC4A410A0F}" sibTransId="{2F0A8546-83A5-405F-9650-557418F7DB37}"/>
    <dgm:cxn modelId="{C3EC3B0D-F03C-4943-B2E5-F82C44243302}" type="presOf" srcId="{7CC5A296-9FC6-4747-B5EB-FEDB49F497F2}" destId="{240E81FB-EAF0-4DD4-9289-AF69BE8EAF3E}" srcOrd="0" destOrd="0" presId="urn:microsoft.com/office/officeart/2017/3/layout/DropPinTimeline"/>
    <dgm:cxn modelId="{6AFF2914-FF3F-44C5-B13C-1520D6E37B24}" srcId="{FC9CFDBC-C5DB-495D-B624-473BB4E89440}" destId="{B42E086F-A1E9-4126-BA86-FA85CE320680}" srcOrd="2" destOrd="0" parTransId="{D453B707-37E1-4414-A246-34F883F2E6DD}" sibTransId="{F597D39F-113F-4FD7-BEE1-596F30B19C96}"/>
    <dgm:cxn modelId="{24347F1F-29C1-473F-9EDD-B9118C558FC6}" type="presOf" srcId="{3554C522-108B-481C-AAA5-11FC258A3C72}" destId="{DE3BA534-EAEB-42B1-95EE-F08338421149}" srcOrd="0" destOrd="1" presId="urn:microsoft.com/office/officeart/2017/3/layout/DropPinTimeline"/>
    <dgm:cxn modelId="{118F4627-1771-4A35-B9E9-CF6D936D9028}" type="presOf" srcId="{4787EDA6-DC1E-4523-ADA6-55DF9C949EF4}" destId="{384B1EC5-7388-4710-96DA-E0288E448F32}" srcOrd="0" destOrd="0" presId="urn:microsoft.com/office/officeart/2017/3/layout/DropPinTimeline"/>
    <dgm:cxn modelId="{47545727-F947-4AE1-83FF-17B0CAA2100F}" srcId="{B42E086F-A1E9-4126-BA86-FA85CE320680}" destId="{A38818E4-D930-4595-BBF5-79A9EA9C3BAD}" srcOrd="0" destOrd="0" parTransId="{E8A52454-14AD-42DE-B4DA-DBBB1DB333B1}" sibTransId="{9643D0EF-A65F-4E39-9669-99776DFDA1D1}"/>
    <dgm:cxn modelId="{6496E438-DC26-4E98-A7D1-D506CC8DD2B7}" type="presOf" srcId="{CC1A7AA0-8AB6-454A-B821-6DEBA659732B}" destId="{9CCF6637-6E83-46B6-BA9E-D1B2842AAC64}" srcOrd="0" destOrd="0" presId="urn:microsoft.com/office/officeart/2017/3/layout/DropPinTimeline"/>
    <dgm:cxn modelId="{6C4F3740-E20B-481B-B9FF-DE809EB6CDF5}" srcId="{CC1A7AA0-8AB6-454A-B821-6DEBA659732B}" destId="{432E818E-79A9-4C60-A9EB-EEF5452345C9}" srcOrd="0" destOrd="0" parTransId="{D9E6DB5D-F47C-4B4B-A6A2-B47FBDC09FC9}" sibTransId="{F60F0830-142E-484D-A173-781AD9FBA192}"/>
    <dgm:cxn modelId="{45F21A5C-4985-4385-826F-3B11276EB7C4}" type="presOf" srcId="{432E818E-79A9-4C60-A9EB-EEF5452345C9}" destId="{9CCF6637-6E83-46B6-BA9E-D1B2842AAC64}" srcOrd="0" destOrd="1" presId="urn:microsoft.com/office/officeart/2017/3/layout/DropPinTimeline"/>
    <dgm:cxn modelId="{0C8BC768-D425-4940-8206-8D2DE0B70C03}" srcId="{FC9CFDBC-C5DB-495D-B624-473BB4E89440}" destId="{3D613ADA-D9A3-40BD-9EB1-AB660355BD96}" srcOrd="4" destOrd="0" parTransId="{037AFC49-13B4-4F09-96F0-8AC49CCA0A6D}" sibTransId="{6C255CED-9BDE-4146-8679-FB64928415B2}"/>
    <dgm:cxn modelId="{64095369-98E3-4533-823A-3380D63D6A4A}" type="presOf" srcId="{83554AF5-2458-449B-8284-701B5515C6B6}" destId="{DE3BA534-EAEB-42B1-95EE-F08338421149}" srcOrd="0" destOrd="2" presId="urn:microsoft.com/office/officeart/2017/3/layout/DropPinTimeline"/>
    <dgm:cxn modelId="{EDCBFA6C-E783-4A3E-A3D9-3E2AB3A8A6CE}" type="presOf" srcId="{FC9CFDBC-C5DB-495D-B624-473BB4E89440}" destId="{8DD35CE0-6413-412D-9C89-FFAB05C17926}" srcOrd="0" destOrd="0" presId="urn:microsoft.com/office/officeart/2017/3/layout/DropPinTimeline"/>
    <dgm:cxn modelId="{168F0073-EC56-457D-8BB3-2552D63645E7}" type="presOf" srcId="{A38818E4-D930-4595-BBF5-79A9EA9C3BAD}" destId="{4DF60AA0-0EFB-4129-8368-CB7D0B0F5849}" srcOrd="0" destOrd="0" presId="urn:microsoft.com/office/officeart/2017/3/layout/DropPinTimeline"/>
    <dgm:cxn modelId="{747B6373-EFFA-497A-BDE5-DE128F6569C0}" srcId="{3D613ADA-D9A3-40BD-9EB1-AB660355BD96}" destId="{CC1A7AA0-8AB6-454A-B821-6DEBA659732B}" srcOrd="0" destOrd="0" parTransId="{997646DB-1735-4750-913C-5069893A6778}" sibTransId="{239379D3-A2DE-46AB-821E-3FCA045F6DE9}"/>
    <dgm:cxn modelId="{CBBB2754-A47C-4086-8466-20231C3729BF}" srcId="{4787EDA6-DC1E-4523-ADA6-55DF9C949EF4}" destId="{7632BEF1-02B2-48BD-836D-CF8B5710E199}" srcOrd="0" destOrd="0" parTransId="{1C01989F-C349-482A-BE0C-9AC870C7E39A}" sibTransId="{F20591A2-D06C-467A-82DD-8CFEF46539A7}"/>
    <dgm:cxn modelId="{62BA5354-E49B-4AA0-9AC7-D52DE4C4C1F2}" srcId="{E9320B1E-8219-41FF-A3A9-99093DE50B0A}" destId="{7CC5A296-9FC6-4747-B5EB-FEDB49F497F2}" srcOrd="0" destOrd="0" parTransId="{3C82A810-914E-4468-A6B7-37454025C8A7}" sibTransId="{53D95606-6B08-48D6-8CB3-D12DDA15FC48}"/>
    <dgm:cxn modelId="{C756C954-FEDF-4D27-84C7-EEBA10E2D75F}" srcId="{FC9CFDBC-C5DB-495D-B624-473BB4E89440}" destId="{5843B026-8E02-496A-B2BF-457FF0222305}" srcOrd="1" destOrd="0" parTransId="{725BB34E-F856-4173-A626-E83F2D865D70}" sibTransId="{E0A4FC71-2AC4-4E25-862F-E88A614194F1}"/>
    <dgm:cxn modelId="{4B077355-7DBC-45C1-8B28-0984F3347405}" type="presOf" srcId="{CE9ACD2F-64ED-48F3-BDD6-C8C09B4763E5}" destId="{F6DAD1BD-E8D2-4DA7-8733-3ED8AC60A990}" srcOrd="0" destOrd="0" presId="urn:microsoft.com/office/officeart/2017/3/layout/DropPinTimeline"/>
    <dgm:cxn modelId="{66F54157-4407-4C39-A381-0130B7D1116E}" srcId="{FC9CFDBC-C5DB-495D-B624-473BB4E89440}" destId="{CE9ACD2F-64ED-48F3-BDD6-C8C09B4763E5}" srcOrd="0" destOrd="0" parTransId="{13FE12B4-9E96-477B-A64C-55A85624FD41}" sibTransId="{C3385B1E-175C-4B27-BFEC-D2D1C37308F4}"/>
    <dgm:cxn modelId="{8BF49D59-3A73-4FA9-8A57-19F700BF5B7A}" type="presOf" srcId="{355A01AE-66B1-4DFC-9767-9C5F41868FD2}" destId="{DE3BA534-EAEB-42B1-95EE-F08338421149}" srcOrd="0" destOrd="0" presId="urn:microsoft.com/office/officeart/2017/3/layout/DropPinTimeline"/>
    <dgm:cxn modelId="{165F637F-FA7E-41E8-AC59-42FE079E8A72}" type="presOf" srcId="{B42E086F-A1E9-4126-BA86-FA85CE320680}" destId="{73282044-82C6-4A3B-8013-2197548BF637}" srcOrd="0" destOrd="0" presId="urn:microsoft.com/office/officeart/2017/3/layout/DropPinTimeline"/>
    <dgm:cxn modelId="{7939E481-A571-4900-941D-D6FEB9410F05}" type="presOf" srcId="{E9320B1E-8219-41FF-A3A9-99093DE50B0A}" destId="{65041CE3-A67A-4F46-AFE7-40458F0DB1F2}" srcOrd="0" destOrd="0" presId="urn:microsoft.com/office/officeart/2017/3/layout/DropPinTimeline"/>
    <dgm:cxn modelId="{8C423E85-4DBF-4D4B-93FB-971B3F51B34A}" srcId="{CC1A7AA0-8AB6-454A-B821-6DEBA659732B}" destId="{72DF6819-0C65-4441-B2F5-37EFE679158F}" srcOrd="1" destOrd="0" parTransId="{7E7A4C16-1D70-4DC6-A6A9-3AD1A0255B58}" sibTransId="{F6091133-7700-4653-87D0-6C8CB5B7F3AE}"/>
    <dgm:cxn modelId="{FF9F0B8C-D10A-4DEC-B7FD-9C0ADA5BFC28}" type="presOf" srcId="{7632BEF1-02B2-48BD-836D-CF8B5710E199}" destId="{384B1EC5-7388-4710-96DA-E0288E448F32}" srcOrd="0" destOrd="1" presId="urn:microsoft.com/office/officeart/2017/3/layout/DropPinTimeline"/>
    <dgm:cxn modelId="{8BDCCD92-0FD7-4C98-BF57-DF5BDEFF23DB}" type="presOf" srcId="{72DF6819-0C65-4441-B2F5-37EFE679158F}" destId="{9CCF6637-6E83-46B6-BA9E-D1B2842AAC64}" srcOrd="0" destOrd="2" presId="urn:microsoft.com/office/officeart/2017/3/layout/DropPinTimeline"/>
    <dgm:cxn modelId="{1A1715B3-873B-4CDB-8072-6D9AACF71FAD}" srcId="{5843B026-8E02-496A-B2BF-457FF0222305}" destId="{355A01AE-66B1-4DFC-9767-9C5F41868FD2}" srcOrd="0" destOrd="0" parTransId="{B146F4C9-BAB2-47F8-98E1-99CA6A910AC9}" sibTransId="{B202E5F8-C1B8-4D7B-B1B5-E5CD504B2DAD}"/>
    <dgm:cxn modelId="{5F7CACE1-72E6-4D14-B1DE-050E76434DEE}" srcId="{355A01AE-66B1-4DFC-9767-9C5F41868FD2}" destId="{83554AF5-2458-449B-8284-701B5515C6B6}" srcOrd="1" destOrd="0" parTransId="{7D6D7E09-202B-4DE0-81A0-ED4965217B8E}" sibTransId="{12F50D03-56C9-4004-A955-26179738E7D2}"/>
    <dgm:cxn modelId="{C54BB9E3-5F41-4B49-8AEF-805E7E991C04}" srcId="{CE9ACD2F-64ED-48F3-BDD6-C8C09B4763E5}" destId="{4787EDA6-DC1E-4523-ADA6-55DF9C949EF4}" srcOrd="0" destOrd="0" parTransId="{68196E79-B1B3-413A-9B08-61991F7C2CAA}" sibTransId="{6E2FF28B-99E4-407D-AF28-DA956E2FB15B}"/>
    <dgm:cxn modelId="{9F6576F3-A0A8-42AA-8980-42AEC0A9C36C}" type="presOf" srcId="{5843B026-8E02-496A-B2BF-457FF0222305}" destId="{E74443AA-7E63-49B0-9701-BAAEF238A01E}" srcOrd="0" destOrd="0" presId="urn:microsoft.com/office/officeart/2017/3/layout/DropPinTimeline"/>
    <dgm:cxn modelId="{C831DAFB-F88B-4B96-9449-EE7F3619F7BE}" srcId="{355A01AE-66B1-4DFC-9767-9C5F41868FD2}" destId="{3554C522-108B-481C-AAA5-11FC258A3C72}" srcOrd="0" destOrd="0" parTransId="{E9853355-6AE5-417B-B1D7-ED0341D216E5}" sibTransId="{B00026B4-C8F8-4B73-9645-88D855701535}"/>
    <dgm:cxn modelId="{DF7C0BFC-B06B-413D-A215-7FC3EA7D3748}" type="presOf" srcId="{3D613ADA-D9A3-40BD-9EB1-AB660355BD96}" destId="{FA8DE0CF-4E81-458B-B4D3-729996232C28}" srcOrd="0" destOrd="0" presId="urn:microsoft.com/office/officeart/2017/3/layout/DropPinTimeline"/>
    <dgm:cxn modelId="{01222640-37C2-453A-8D90-DF2A4E323813}" type="presParOf" srcId="{8DD35CE0-6413-412D-9C89-FFAB05C17926}" destId="{284803AC-6B8D-41EA-9E38-FCBA69E62505}" srcOrd="0" destOrd="0" presId="urn:microsoft.com/office/officeart/2017/3/layout/DropPinTimeline"/>
    <dgm:cxn modelId="{9D79EB74-C53F-45B7-A4EB-C38E3402D3EC}" type="presParOf" srcId="{8DD35CE0-6413-412D-9C89-FFAB05C17926}" destId="{D0676BC0-34C3-4693-BF74-3005CBB8477A}" srcOrd="1" destOrd="0" presId="urn:microsoft.com/office/officeart/2017/3/layout/DropPinTimeline"/>
    <dgm:cxn modelId="{4D09B60A-CF2D-4036-9A47-CFF5CA438984}" type="presParOf" srcId="{D0676BC0-34C3-4693-BF74-3005CBB8477A}" destId="{A62A7063-55EE-4DDD-96B9-7C22D5330B40}" srcOrd="0" destOrd="0" presId="urn:microsoft.com/office/officeart/2017/3/layout/DropPinTimeline"/>
    <dgm:cxn modelId="{3A32271D-E475-48CF-B74E-5D72509763A6}" type="presParOf" srcId="{A62A7063-55EE-4DDD-96B9-7C22D5330B40}" destId="{D645F2D5-8101-499D-9AFD-3002598224BC}" srcOrd="0" destOrd="0" presId="urn:microsoft.com/office/officeart/2017/3/layout/DropPinTimeline"/>
    <dgm:cxn modelId="{DAFFA013-5B1D-45F3-9744-2AD532B58BCB}" type="presParOf" srcId="{A62A7063-55EE-4DDD-96B9-7C22D5330B40}" destId="{8E60A345-D98F-44B2-9C07-6C5C0B427E8E}" srcOrd="1" destOrd="0" presId="urn:microsoft.com/office/officeart/2017/3/layout/DropPinTimeline"/>
    <dgm:cxn modelId="{2ECE98B1-78F5-4DB3-9928-10DED771E449}" type="presParOf" srcId="{8E60A345-D98F-44B2-9C07-6C5C0B427E8E}" destId="{E4B0FEB7-83AD-4530-94AF-411C670DAF0D}" srcOrd="0" destOrd="0" presId="urn:microsoft.com/office/officeart/2017/3/layout/DropPinTimeline"/>
    <dgm:cxn modelId="{F3643222-1376-4852-B27B-D7DA57417AD2}" type="presParOf" srcId="{8E60A345-D98F-44B2-9C07-6C5C0B427E8E}" destId="{8D9C1E10-279C-49FB-846F-8159F4D673DD}" srcOrd="1" destOrd="0" presId="urn:microsoft.com/office/officeart/2017/3/layout/DropPinTimeline"/>
    <dgm:cxn modelId="{12AD0DE6-A8F6-4098-8ABD-9BAEDBAA103B}" type="presParOf" srcId="{A62A7063-55EE-4DDD-96B9-7C22D5330B40}" destId="{384B1EC5-7388-4710-96DA-E0288E448F32}" srcOrd="2" destOrd="0" presId="urn:microsoft.com/office/officeart/2017/3/layout/DropPinTimeline"/>
    <dgm:cxn modelId="{30DBEDD5-43B5-49C0-8DED-5C56F77387A6}" type="presParOf" srcId="{A62A7063-55EE-4DDD-96B9-7C22D5330B40}" destId="{F6DAD1BD-E8D2-4DA7-8733-3ED8AC60A990}" srcOrd="3" destOrd="0" presId="urn:microsoft.com/office/officeart/2017/3/layout/DropPinTimeline"/>
    <dgm:cxn modelId="{129EA2EF-974D-4AC9-AF21-ABDB3EB29F9D}" type="presParOf" srcId="{A62A7063-55EE-4DDD-96B9-7C22D5330B40}" destId="{8553E609-3EA7-48BC-9E91-B580D5231FBA}" srcOrd="4" destOrd="0" presId="urn:microsoft.com/office/officeart/2017/3/layout/DropPinTimeline"/>
    <dgm:cxn modelId="{38623851-EA23-46D0-A93E-605426EEF0E4}" type="presParOf" srcId="{A62A7063-55EE-4DDD-96B9-7C22D5330B40}" destId="{0FD8C49B-8669-4C8D-94F2-EB8801D77CD1}" srcOrd="5" destOrd="0" presId="urn:microsoft.com/office/officeart/2017/3/layout/DropPinTimeline"/>
    <dgm:cxn modelId="{3FC0A814-C44F-4C0C-B35A-5F093A06FA49}" type="presParOf" srcId="{D0676BC0-34C3-4693-BF74-3005CBB8477A}" destId="{062D5BB5-D232-4E1A-ADDF-3BBDDAE1E8F4}" srcOrd="1" destOrd="0" presId="urn:microsoft.com/office/officeart/2017/3/layout/DropPinTimeline"/>
    <dgm:cxn modelId="{4FAE0032-B66B-466A-A8EB-5F1640BAE4E9}" type="presParOf" srcId="{D0676BC0-34C3-4693-BF74-3005CBB8477A}" destId="{34A5FCF2-FF27-4EE9-9993-BF360B0096E8}" srcOrd="2" destOrd="0" presId="urn:microsoft.com/office/officeart/2017/3/layout/DropPinTimeline"/>
    <dgm:cxn modelId="{52B4BE6E-5A1F-4D14-A6FC-8207BBEA5AAD}" type="presParOf" srcId="{34A5FCF2-FF27-4EE9-9993-BF360B0096E8}" destId="{E73A66FE-8731-4B19-B736-8815CD44F8BA}" srcOrd="0" destOrd="0" presId="urn:microsoft.com/office/officeart/2017/3/layout/DropPinTimeline"/>
    <dgm:cxn modelId="{D268D851-4B28-481C-B947-CD94F6B68837}" type="presParOf" srcId="{34A5FCF2-FF27-4EE9-9993-BF360B0096E8}" destId="{3E47131B-116B-4646-856D-82C0325665AC}" srcOrd="1" destOrd="0" presId="urn:microsoft.com/office/officeart/2017/3/layout/DropPinTimeline"/>
    <dgm:cxn modelId="{E5267829-3816-4FD2-B883-B5DE016CA908}" type="presParOf" srcId="{3E47131B-116B-4646-856D-82C0325665AC}" destId="{AE5237E7-44BF-4248-9222-A7F41F833BD6}" srcOrd="0" destOrd="0" presId="urn:microsoft.com/office/officeart/2017/3/layout/DropPinTimeline"/>
    <dgm:cxn modelId="{382589AA-D5ED-495B-8042-63F9A03477B7}" type="presParOf" srcId="{3E47131B-116B-4646-856D-82C0325665AC}" destId="{CBD58C9E-751A-4259-B7CA-AC53C8B7409C}" srcOrd="1" destOrd="0" presId="urn:microsoft.com/office/officeart/2017/3/layout/DropPinTimeline"/>
    <dgm:cxn modelId="{90452174-2BE5-42F0-BF72-334B460A6B38}" type="presParOf" srcId="{34A5FCF2-FF27-4EE9-9993-BF360B0096E8}" destId="{DE3BA534-EAEB-42B1-95EE-F08338421149}" srcOrd="2" destOrd="0" presId="urn:microsoft.com/office/officeart/2017/3/layout/DropPinTimeline"/>
    <dgm:cxn modelId="{5A9EA56C-DE39-435D-B4DC-3F7F20A878A1}" type="presParOf" srcId="{34A5FCF2-FF27-4EE9-9993-BF360B0096E8}" destId="{E74443AA-7E63-49B0-9701-BAAEF238A01E}" srcOrd="3" destOrd="0" presId="urn:microsoft.com/office/officeart/2017/3/layout/DropPinTimeline"/>
    <dgm:cxn modelId="{130EF2B7-2DA0-4C62-80C4-F510BB0EFA12}" type="presParOf" srcId="{34A5FCF2-FF27-4EE9-9993-BF360B0096E8}" destId="{252158D1-0735-4971-A7FD-625B587C9741}" srcOrd="4" destOrd="0" presId="urn:microsoft.com/office/officeart/2017/3/layout/DropPinTimeline"/>
    <dgm:cxn modelId="{F9843817-D005-4572-B9B5-1F7927D54CF0}" type="presParOf" srcId="{34A5FCF2-FF27-4EE9-9993-BF360B0096E8}" destId="{C1C8B191-AAD8-41F4-8D15-6E7EA004BC80}" srcOrd="5" destOrd="0" presId="urn:microsoft.com/office/officeart/2017/3/layout/DropPinTimeline"/>
    <dgm:cxn modelId="{F1FB4B04-50E3-451D-B47F-E3E99DC5A595}" type="presParOf" srcId="{D0676BC0-34C3-4693-BF74-3005CBB8477A}" destId="{EBBA16EF-115C-4CC8-883D-A52DA6617A0B}" srcOrd="3" destOrd="0" presId="urn:microsoft.com/office/officeart/2017/3/layout/DropPinTimeline"/>
    <dgm:cxn modelId="{E874B86A-1E48-48D9-8785-BC648FF0AFF4}" type="presParOf" srcId="{D0676BC0-34C3-4693-BF74-3005CBB8477A}" destId="{0CA6AEB3-C717-4BD4-9273-9445EE824D70}" srcOrd="4" destOrd="0" presId="urn:microsoft.com/office/officeart/2017/3/layout/DropPinTimeline"/>
    <dgm:cxn modelId="{20D7ACDD-7688-4EEA-AAFE-BBCF4D325910}" type="presParOf" srcId="{0CA6AEB3-C717-4BD4-9273-9445EE824D70}" destId="{3222F49C-12BE-4088-AE5A-B3A6B8FFEAD3}" srcOrd="0" destOrd="0" presId="urn:microsoft.com/office/officeart/2017/3/layout/DropPinTimeline"/>
    <dgm:cxn modelId="{29C63B96-B807-4CA4-BCC0-E1117B829F26}" type="presParOf" srcId="{0CA6AEB3-C717-4BD4-9273-9445EE824D70}" destId="{AFAD7D2A-D42E-4812-9080-819CB2C7AB00}" srcOrd="1" destOrd="0" presId="urn:microsoft.com/office/officeart/2017/3/layout/DropPinTimeline"/>
    <dgm:cxn modelId="{99215673-FFE8-4CF9-9E30-C4B5DD324AD1}" type="presParOf" srcId="{AFAD7D2A-D42E-4812-9080-819CB2C7AB00}" destId="{ED15D59B-B819-43C1-9B47-530DF41281CC}" srcOrd="0" destOrd="0" presId="urn:microsoft.com/office/officeart/2017/3/layout/DropPinTimeline"/>
    <dgm:cxn modelId="{08666584-D2E4-4B56-99FA-E61F9B4A7C1D}" type="presParOf" srcId="{AFAD7D2A-D42E-4812-9080-819CB2C7AB00}" destId="{F7AE63C8-7840-48E9-A4A2-C7BA95F86A44}" srcOrd="1" destOrd="0" presId="urn:microsoft.com/office/officeart/2017/3/layout/DropPinTimeline"/>
    <dgm:cxn modelId="{35A97857-E548-467C-AA9D-B04708E2565F}" type="presParOf" srcId="{0CA6AEB3-C717-4BD4-9273-9445EE824D70}" destId="{4DF60AA0-0EFB-4129-8368-CB7D0B0F5849}" srcOrd="2" destOrd="0" presId="urn:microsoft.com/office/officeart/2017/3/layout/DropPinTimeline"/>
    <dgm:cxn modelId="{DF7DD650-23A7-4A7F-84A8-73E6741E4EDE}" type="presParOf" srcId="{0CA6AEB3-C717-4BD4-9273-9445EE824D70}" destId="{73282044-82C6-4A3B-8013-2197548BF637}" srcOrd="3" destOrd="0" presId="urn:microsoft.com/office/officeart/2017/3/layout/DropPinTimeline"/>
    <dgm:cxn modelId="{5ECB12D3-300F-4189-BB14-E8924C3B7CA7}" type="presParOf" srcId="{0CA6AEB3-C717-4BD4-9273-9445EE824D70}" destId="{1A9DA586-32BD-4C27-A857-4A188D2795D1}" srcOrd="4" destOrd="0" presId="urn:microsoft.com/office/officeart/2017/3/layout/DropPinTimeline"/>
    <dgm:cxn modelId="{FFFF2E9C-7AD9-4616-8CD2-C03676219118}" type="presParOf" srcId="{0CA6AEB3-C717-4BD4-9273-9445EE824D70}" destId="{2D2B59FC-B23E-4D77-9516-4D391A39B30E}" srcOrd="5" destOrd="0" presId="urn:microsoft.com/office/officeart/2017/3/layout/DropPinTimeline"/>
    <dgm:cxn modelId="{D9722A0E-3B0D-45A7-9A34-EDC889AAFF41}" type="presParOf" srcId="{D0676BC0-34C3-4693-BF74-3005CBB8477A}" destId="{BB02F75B-BAA8-4CC6-A3AA-771D47ED207D}" srcOrd="5" destOrd="0" presId="urn:microsoft.com/office/officeart/2017/3/layout/DropPinTimeline"/>
    <dgm:cxn modelId="{F5052347-5129-4153-8A72-0797B2B347EC}" type="presParOf" srcId="{D0676BC0-34C3-4693-BF74-3005CBB8477A}" destId="{83144000-DF07-44F9-BD79-81ADA3D5E647}" srcOrd="6" destOrd="0" presId="urn:microsoft.com/office/officeart/2017/3/layout/DropPinTimeline"/>
    <dgm:cxn modelId="{94335A8A-BF34-45EF-A756-06A5D98F974B}" type="presParOf" srcId="{83144000-DF07-44F9-BD79-81ADA3D5E647}" destId="{CA99E7E6-10B2-4170-8FD8-12CBBE455C0F}" srcOrd="0" destOrd="0" presId="urn:microsoft.com/office/officeart/2017/3/layout/DropPinTimeline"/>
    <dgm:cxn modelId="{8A3F7AB6-9F26-4C92-85B0-3585CE5941B9}" type="presParOf" srcId="{83144000-DF07-44F9-BD79-81ADA3D5E647}" destId="{B02C3A6D-AECE-421C-9A0E-D87140614295}" srcOrd="1" destOrd="0" presId="urn:microsoft.com/office/officeart/2017/3/layout/DropPinTimeline"/>
    <dgm:cxn modelId="{322F37D0-B87A-4346-86AD-8A23240FA786}" type="presParOf" srcId="{B02C3A6D-AECE-421C-9A0E-D87140614295}" destId="{6C8F6777-7D1C-4DA4-806B-239DCEC0AC9F}" srcOrd="0" destOrd="0" presId="urn:microsoft.com/office/officeart/2017/3/layout/DropPinTimeline"/>
    <dgm:cxn modelId="{24074EE2-35BF-44DE-A5BC-D8FB085D7CD7}" type="presParOf" srcId="{B02C3A6D-AECE-421C-9A0E-D87140614295}" destId="{761B825D-F1AF-49C1-BE85-6C2A54ED1CAA}" srcOrd="1" destOrd="0" presId="urn:microsoft.com/office/officeart/2017/3/layout/DropPinTimeline"/>
    <dgm:cxn modelId="{78888E5F-FABB-4AFB-A549-10899925F337}" type="presParOf" srcId="{83144000-DF07-44F9-BD79-81ADA3D5E647}" destId="{240E81FB-EAF0-4DD4-9289-AF69BE8EAF3E}" srcOrd="2" destOrd="0" presId="urn:microsoft.com/office/officeart/2017/3/layout/DropPinTimeline"/>
    <dgm:cxn modelId="{C560661C-9FEE-47CB-A7E5-D28B42D0A6C2}" type="presParOf" srcId="{83144000-DF07-44F9-BD79-81ADA3D5E647}" destId="{65041CE3-A67A-4F46-AFE7-40458F0DB1F2}" srcOrd="3" destOrd="0" presId="urn:microsoft.com/office/officeart/2017/3/layout/DropPinTimeline"/>
    <dgm:cxn modelId="{74D5D490-6E77-493E-BE1E-145BC5449627}" type="presParOf" srcId="{83144000-DF07-44F9-BD79-81ADA3D5E647}" destId="{A5361EAA-8B20-45A7-A204-61CC84D118FF}" srcOrd="4" destOrd="0" presId="urn:microsoft.com/office/officeart/2017/3/layout/DropPinTimeline"/>
    <dgm:cxn modelId="{84F3C383-ABE3-4121-92B3-2BAD98643A35}" type="presParOf" srcId="{83144000-DF07-44F9-BD79-81ADA3D5E647}" destId="{BA85E106-0B0C-4DF8-BE5C-FE767456F630}" srcOrd="5" destOrd="0" presId="urn:microsoft.com/office/officeart/2017/3/layout/DropPinTimeline"/>
    <dgm:cxn modelId="{7C671FDC-A120-4A5D-984E-0A2B9E8711D2}" type="presParOf" srcId="{D0676BC0-34C3-4693-BF74-3005CBB8477A}" destId="{9C8EE7BF-F885-4C11-856E-4EE3EBFF2C62}" srcOrd="7" destOrd="0" presId="urn:microsoft.com/office/officeart/2017/3/layout/DropPinTimeline"/>
    <dgm:cxn modelId="{098E790F-26A7-4D3C-A7AC-1591CC9265E9}" type="presParOf" srcId="{D0676BC0-34C3-4693-BF74-3005CBB8477A}" destId="{A17E6A3D-E91C-466A-B99E-112902F1C9AE}" srcOrd="8" destOrd="0" presId="urn:microsoft.com/office/officeart/2017/3/layout/DropPinTimeline"/>
    <dgm:cxn modelId="{6B9B31E2-CAA9-48C5-BCE7-305457B1BA3E}" type="presParOf" srcId="{A17E6A3D-E91C-466A-B99E-112902F1C9AE}" destId="{B70822DC-CF58-450E-8B87-DC9DBB5D66EF}" srcOrd="0" destOrd="0" presId="urn:microsoft.com/office/officeart/2017/3/layout/DropPinTimeline"/>
    <dgm:cxn modelId="{6591AA07-1E30-41CC-95F1-C10A1B81B0A4}" type="presParOf" srcId="{A17E6A3D-E91C-466A-B99E-112902F1C9AE}" destId="{97E27B1B-E911-40AB-937B-F625E755C71F}" srcOrd="1" destOrd="0" presId="urn:microsoft.com/office/officeart/2017/3/layout/DropPinTimeline"/>
    <dgm:cxn modelId="{4C336EBE-0C3D-48F2-99DE-90480B8617FD}" type="presParOf" srcId="{97E27B1B-E911-40AB-937B-F625E755C71F}" destId="{3ADD43BA-E841-493B-8E59-446BACC50838}" srcOrd="0" destOrd="0" presId="urn:microsoft.com/office/officeart/2017/3/layout/DropPinTimeline"/>
    <dgm:cxn modelId="{97D81A61-C3E8-429F-BBE9-979044D9BA66}" type="presParOf" srcId="{97E27B1B-E911-40AB-937B-F625E755C71F}" destId="{5056FCE0-D411-4027-ACEE-C8921B171C63}" srcOrd="1" destOrd="0" presId="urn:microsoft.com/office/officeart/2017/3/layout/DropPinTimeline"/>
    <dgm:cxn modelId="{0BD1F1F3-D0EB-47FB-B576-B77BC4B5C0EF}" type="presParOf" srcId="{A17E6A3D-E91C-466A-B99E-112902F1C9AE}" destId="{9CCF6637-6E83-46B6-BA9E-D1B2842AAC64}" srcOrd="2" destOrd="0" presId="urn:microsoft.com/office/officeart/2017/3/layout/DropPinTimeline"/>
    <dgm:cxn modelId="{807FFB24-81AC-4BAA-ABDA-6E107D9BA9D8}" type="presParOf" srcId="{A17E6A3D-E91C-466A-B99E-112902F1C9AE}" destId="{FA8DE0CF-4E81-458B-B4D3-729996232C28}" srcOrd="3" destOrd="0" presId="urn:microsoft.com/office/officeart/2017/3/layout/DropPinTimeline"/>
    <dgm:cxn modelId="{678420CE-35B5-4165-BA4D-A2FA83923BA5}" type="presParOf" srcId="{A17E6A3D-E91C-466A-B99E-112902F1C9AE}" destId="{8F8EF299-0E89-4C54-A4C0-E013A62BC7FA}" srcOrd="4" destOrd="0" presId="urn:microsoft.com/office/officeart/2017/3/layout/DropPinTimeline"/>
    <dgm:cxn modelId="{B535269E-6EA3-4D9A-8DE9-17F1CDCDBB91}" type="presParOf" srcId="{A17E6A3D-E91C-466A-B99E-112902F1C9AE}" destId="{30AC4174-A8B4-45EF-AA16-701B5F5F1BE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149860-EC5F-4B7C-98EA-E1EA9C3E4650}"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FC74313D-6870-4CE5-A8C0-F2EB8F31B24B}">
      <dgm:prSet/>
      <dgm:spPr/>
      <dgm:t>
        <a:bodyPr/>
        <a:lstStyle/>
        <a:p>
          <a:pPr>
            <a:defRPr b="1"/>
          </a:pPr>
          <a:r>
            <a:rPr lang="en-US" dirty="0"/>
            <a:t>1994</a:t>
          </a:r>
        </a:p>
      </dgm:t>
    </dgm:pt>
    <dgm:pt modelId="{305F3769-E98C-4CF3-A6D6-ACA564CB7256}" type="parTrans" cxnId="{54C728FD-64D7-4E6B-B4BB-216B30E19668}">
      <dgm:prSet/>
      <dgm:spPr/>
      <dgm:t>
        <a:bodyPr/>
        <a:lstStyle/>
        <a:p>
          <a:endParaRPr lang="en-US"/>
        </a:p>
      </dgm:t>
    </dgm:pt>
    <dgm:pt modelId="{4405EAC1-A944-4926-BC83-BFF954B63254}" type="sibTrans" cxnId="{54C728FD-64D7-4E6B-B4BB-216B30E19668}">
      <dgm:prSet/>
      <dgm:spPr/>
      <dgm:t>
        <a:bodyPr/>
        <a:lstStyle/>
        <a:p>
          <a:endParaRPr lang="en-US"/>
        </a:p>
      </dgm:t>
    </dgm:pt>
    <dgm:pt modelId="{B540E25F-6501-4049-8A93-4179C5C127BF}">
      <dgm:prSet/>
      <dgm:spPr/>
      <dgm:t>
        <a:bodyPr/>
        <a:lstStyle/>
        <a:p>
          <a:r>
            <a:rPr lang="en-US" dirty="0"/>
            <a:t>Tier 1 vehicle emission standards introduced</a:t>
          </a:r>
        </a:p>
      </dgm:t>
    </dgm:pt>
    <dgm:pt modelId="{C556E1FF-F526-4E31-8E82-1EDD649A8FC5}" type="parTrans" cxnId="{A8B0B7CD-5259-4E39-9E64-EA8CC8AB8BE4}">
      <dgm:prSet/>
      <dgm:spPr/>
      <dgm:t>
        <a:bodyPr/>
        <a:lstStyle/>
        <a:p>
          <a:endParaRPr lang="en-US"/>
        </a:p>
      </dgm:t>
    </dgm:pt>
    <dgm:pt modelId="{5512D0A7-4138-44A5-B360-7E5ADED5206A}" type="sibTrans" cxnId="{A8B0B7CD-5259-4E39-9E64-EA8CC8AB8BE4}">
      <dgm:prSet/>
      <dgm:spPr/>
      <dgm:t>
        <a:bodyPr/>
        <a:lstStyle/>
        <a:p>
          <a:endParaRPr lang="en-US"/>
        </a:p>
      </dgm:t>
    </dgm:pt>
    <dgm:pt modelId="{40CCD808-F664-4B73-BE99-7E968A532AA1}">
      <dgm:prSet/>
      <dgm:spPr/>
      <dgm:t>
        <a:bodyPr/>
        <a:lstStyle/>
        <a:p>
          <a:r>
            <a:rPr lang="en-US" dirty="0"/>
            <a:t>For passenger cars only</a:t>
          </a:r>
        </a:p>
      </dgm:t>
    </dgm:pt>
    <dgm:pt modelId="{4AA754E6-A208-4B23-BE68-009FB25CA800}" type="parTrans" cxnId="{401BBE1F-B746-47A6-BE43-68475DE04D14}">
      <dgm:prSet/>
      <dgm:spPr/>
      <dgm:t>
        <a:bodyPr/>
        <a:lstStyle/>
        <a:p>
          <a:endParaRPr lang="en-US"/>
        </a:p>
      </dgm:t>
    </dgm:pt>
    <dgm:pt modelId="{3634BE80-B5BC-4EE2-B822-57EB59674A57}" type="sibTrans" cxnId="{401BBE1F-B746-47A6-BE43-68475DE04D14}">
      <dgm:prSet/>
      <dgm:spPr/>
      <dgm:t>
        <a:bodyPr/>
        <a:lstStyle/>
        <a:p>
          <a:endParaRPr lang="en-US"/>
        </a:p>
      </dgm:t>
    </dgm:pt>
    <dgm:pt modelId="{5396C284-6535-4D49-B6E6-FA775E9213F8}">
      <dgm:prSet/>
      <dgm:spPr/>
      <dgm:t>
        <a:bodyPr/>
        <a:lstStyle/>
        <a:p>
          <a:pPr>
            <a:defRPr b="1"/>
          </a:pPr>
          <a:r>
            <a:rPr lang="en-US" dirty="0"/>
            <a:t>1996</a:t>
          </a:r>
        </a:p>
      </dgm:t>
    </dgm:pt>
    <dgm:pt modelId="{283E4ED7-03E2-4618-8ED6-CABC02B3763E}" type="parTrans" cxnId="{AA185AC0-3B29-4014-A280-B561DDCDAE81}">
      <dgm:prSet/>
      <dgm:spPr/>
      <dgm:t>
        <a:bodyPr/>
        <a:lstStyle/>
        <a:p>
          <a:endParaRPr lang="en-US"/>
        </a:p>
      </dgm:t>
    </dgm:pt>
    <dgm:pt modelId="{5979C568-8B0B-49B1-B7F6-5533CF27976A}" type="sibTrans" cxnId="{AA185AC0-3B29-4014-A280-B561DDCDAE81}">
      <dgm:prSet/>
      <dgm:spPr/>
      <dgm:t>
        <a:bodyPr/>
        <a:lstStyle/>
        <a:p>
          <a:endParaRPr lang="en-US"/>
        </a:p>
      </dgm:t>
    </dgm:pt>
    <dgm:pt modelId="{0032EA68-5DBA-4B3D-9199-48639C61C954}">
      <dgm:prSet/>
      <dgm:spPr/>
      <dgm:t>
        <a:bodyPr/>
        <a:lstStyle/>
        <a:p>
          <a:r>
            <a:rPr lang="en-US" dirty="0"/>
            <a:t>EPA completed 25-yr mission to completely remove lead from gasoline.</a:t>
          </a:r>
        </a:p>
      </dgm:t>
    </dgm:pt>
    <dgm:pt modelId="{88EE1369-A031-4267-9800-D8BFEA7BE5BF}" type="parTrans" cxnId="{3F980AF7-C3AE-4A93-9893-50C2F087FDFF}">
      <dgm:prSet/>
      <dgm:spPr/>
      <dgm:t>
        <a:bodyPr/>
        <a:lstStyle/>
        <a:p>
          <a:endParaRPr lang="en-US"/>
        </a:p>
      </dgm:t>
    </dgm:pt>
    <dgm:pt modelId="{194EC417-F6FA-4F9F-854B-C99E73DF509F}" type="sibTrans" cxnId="{3F980AF7-C3AE-4A93-9893-50C2F087FDFF}">
      <dgm:prSet/>
      <dgm:spPr/>
      <dgm:t>
        <a:bodyPr/>
        <a:lstStyle/>
        <a:p>
          <a:endParaRPr lang="en-US"/>
        </a:p>
      </dgm:t>
    </dgm:pt>
    <dgm:pt modelId="{BE93912A-E5EA-4241-A9B0-DFEB0BA52A40}">
      <dgm:prSet/>
      <dgm:spPr/>
      <dgm:t>
        <a:bodyPr/>
        <a:lstStyle/>
        <a:p>
          <a:r>
            <a:rPr lang="en-US" dirty="0"/>
            <a:t>Lead is banned from gasoline as of Jan 1, 1996</a:t>
          </a:r>
        </a:p>
      </dgm:t>
    </dgm:pt>
    <dgm:pt modelId="{DA09F50D-80AD-4A25-B4CA-871012C2C74B}" type="parTrans" cxnId="{135E629D-0CD8-445E-9B73-7304D63B1FA3}">
      <dgm:prSet/>
      <dgm:spPr/>
      <dgm:t>
        <a:bodyPr/>
        <a:lstStyle/>
        <a:p>
          <a:endParaRPr lang="en-US"/>
        </a:p>
      </dgm:t>
    </dgm:pt>
    <dgm:pt modelId="{EB93B6EE-E6FF-49C2-A742-1C47373BE7F8}" type="sibTrans" cxnId="{135E629D-0CD8-445E-9B73-7304D63B1FA3}">
      <dgm:prSet/>
      <dgm:spPr/>
      <dgm:t>
        <a:bodyPr/>
        <a:lstStyle/>
        <a:p>
          <a:endParaRPr lang="en-US"/>
        </a:p>
      </dgm:t>
    </dgm:pt>
    <dgm:pt modelId="{BAD7FD5D-1873-4841-83D6-35ACA3BF2CC4}">
      <dgm:prSet/>
      <dgm:spPr/>
      <dgm:t>
        <a:bodyPr/>
        <a:lstStyle/>
        <a:p>
          <a:pPr>
            <a:defRPr b="1"/>
          </a:pPr>
          <a:r>
            <a:rPr lang="en-US" dirty="0"/>
            <a:t>1999</a:t>
          </a:r>
        </a:p>
      </dgm:t>
    </dgm:pt>
    <dgm:pt modelId="{C031C3C1-A09A-4493-BA18-B8B0E5C8BCB4}" type="parTrans" cxnId="{AFA9CF91-B71A-4E90-9190-9DF23856D522}">
      <dgm:prSet/>
      <dgm:spPr/>
      <dgm:t>
        <a:bodyPr/>
        <a:lstStyle/>
        <a:p>
          <a:endParaRPr lang="en-US"/>
        </a:p>
      </dgm:t>
    </dgm:pt>
    <dgm:pt modelId="{BFD0EB9B-2FCC-43A5-BA31-027CA44919BD}" type="sibTrans" cxnId="{AFA9CF91-B71A-4E90-9190-9DF23856D522}">
      <dgm:prSet/>
      <dgm:spPr/>
      <dgm:t>
        <a:bodyPr/>
        <a:lstStyle/>
        <a:p>
          <a:endParaRPr lang="en-US"/>
        </a:p>
      </dgm:t>
    </dgm:pt>
    <dgm:pt modelId="{A3BB97BB-63B0-4D99-99AA-565879FE8FAA}">
      <dgm:prSet/>
      <dgm:spPr/>
      <dgm:t>
        <a:bodyPr/>
        <a:lstStyle/>
        <a:p>
          <a:r>
            <a:rPr lang="en-US" dirty="0"/>
            <a:t>Tier 2 vehicle emission standards program adopted</a:t>
          </a:r>
        </a:p>
      </dgm:t>
    </dgm:pt>
    <dgm:pt modelId="{95E5D94C-A11A-4DDF-9963-1978AC2E7EEA}" type="parTrans" cxnId="{15BBBF5B-DB7A-4D8A-9251-C734A39D2834}">
      <dgm:prSet/>
      <dgm:spPr/>
      <dgm:t>
        <a:bodyPr/>
        <a:lstStyle/>
        <a:p>
          <a:endParaRPr lang="en-US"/>
        </a:p>
      </dgm:t>
    </dgm:pt>
    <dgm:pt modelId="{3E9E0A7E-23D5-4AE3-89FE-894269B1F7B5}" type="sibTrans" cxnId="{15BBBF5B-DB7A-4D8A-9251-C734A39D2834}">
      <dgm:prSet/>
      <dgm:spPr/>
      <dgm:t>
        <a:bodyPr/>
        <a:lstStyle/>
        <a:p>
          <a:endParaRPr lang="en-US"/>
        </a:p>
      </dgm:t>
    </dgm:pt>
    <dgm:pt modelId="{5DEBB996-33E4-4A81-BBB0-4B8D833DDEFF}">
      <dgm:prSet/>
      <dgm:spPr/>
      <dgm:t>
        <a:bodyPr/>
        <a:lstStyle/>
        <a:p>
          <a:r>
            <a:rPr lang="en-US" dirty="0"/>
            <a:t>77-95% lower light-duty vehicle standards (beginning in 2004)– Same standards for light trucks and cars; gasoline and diesel</a:t>
          </a:r>
        </a:p>
      </dgm:t>
    </dgm:pt>
    <dgm:pt modelId="{997DB3D9-1A09-4E60-AA97-D010AB16ACAA}" type="parTrans" cxnId="{15869513-FE90-495B-9776-FCA0518D662E}">
      <dgm:prSet/>
      <dgm:spPr/>
      <dgm:t>
        <a:bodyPr/>
        <a:lstStyle/>
        <a:p>
          <a:endParaRPr lang="en-US"/>
        </a:p>
      </dgm:t>
    </dgm:pt>
    <dgm:pt modelId="{20FAF094-91E9-45A0-87E5-763206EA3F79}" type="sibTrans" cxnId="{15869513-FE90-495B-9776-FCA0518D662E}">
      <dgm:prSet/>
      <dgm:spPr/>
      <dgm:t>
        <a:bodyPr/>
        <a:lstStyle/>
        <a:p>
          <a:endParaRPr lang="en-US"/>
        </a:p>
      </dgm:t>
    </dgm:pt>
    <dgm:pt modelId="{FF4A9406-9532-4C3E-B4F0-14D19985136B}">
      <dgm:prSet/>
      <dgm:spPr/>
      <dgm:t>
        <a:bodyPr/>
        <a:lstStyle/>
        <a:p>
          <a:pPr>
            <a:defRPr b="1"/>
          </a:pPr>
          <a:r>
            <a:rPr lang="en-US" dirty="0"/>
            <a:t>2007</a:t>
          </a:r>
        </a:p>
      </dgm:t>
    </dgm:pt>
    <dgm:pt modelId="{E1BB3B2B-AC75-4FF9-84AC-A226AC0BD22C}" type="parTrans" cxnId="{C75E8359-C0BC-4F7A-81D2-86A3B174FF9A}">
      <dgm:prSet/>
      <dgm:spPr/>
      <dgm:t>
        <a:bodyPr/>
        <a:lstStyle/>
        <a:p>
          <a:endParaRPr lang="en-US"/>
        </a:p>
      </dgm:t>
    </dgm:pt>
    <dgm:pt modelId="{4B6CF994-8C12-4B32-9A87-C239B99DF8A4}" type="sibTrans" cxnId="{C75E8359-C0BC-4F7A-81D2-86A3B174FF9A}">
      <dgm:prSet/>
      <dgm:spPr/>
      <dgm:t>
        <a:bodyPr/>
        <a:lstStyle/>
        <a:p>
          <a:endParaRPr lang="en-US"/>
        </a:p>
      </dgm:t>
    </dgm:pt>
    <dgm:pt modelId="{DFA60EA1-68D9-4371-8377-62C0B6E98653}">
      <dgm:prSet/>
      <dgm:spPr/>
      <dgm:t>
        <a:bodyPr/>
        <a:lstStyle/>
        <a:p>
          <a:r>
            <a:rPr lang="en-US" dirty="0"/>
            <a:t>Heavy-Duty 2007 Standards (2000 rulemaking)</a:t>
          </a:r>
        </a:p>
      </dgm:t>
    </dgm:pt>
    <dgm:pt modelId="{ACE58486-BD5B-446D-8F55-DFEBD5ACDFAD}" type="parTrans" cxnId="{D64C09E0-F8A8-4482-95B6-290754721B82}">
      <dgm:prSet/>
      <dgm:spPr/>
      <dgm:t>
        <a:bodyPr/>
        <a:lstStyle/>
        <a:p>
          <a:endParaRPr lang="en-US"/>
        </a:p>
      </dgm:t>
    </dgm:pt>
    <dgm:pt modelId="{40539BC5-2534-4B15-9C96-0AAB83F71226}" type="sibTrans" cxnId="{D64C09E0-F8A8-4482-95B6-290754721B82}">
      <dgm:prSet/>
      <dgm:spPr/>
      <dgm:t>
        <a:bodyPr/>
        <a:lstStyle/>
        <a:p>
          <a:endParaRPr lang="en-US"/>
        </a:p>
      </dgm:t>
    </dgm:pt>
    <dgm:pt modelId="{3F003F18-42CE-4DAF-A1A0-CDB9E4B072C5}">
      <dgm:prSet/>
      <dgm:spPr/>
      <dgm:t>
        <a:bodyPr/>
        <a:lstStyle/>
        <a:p>
          <a:r>
            <a:rPr lang="en-US" dirty="0"/>
            <a:t>Diesel sulfur control (15 ppm maximum, beginning in 2006)– 90% lower heavy-duty gasoline &amp; diesel vehicle standards</a:t>
          </a:r>
        </a:p>
      </dgm:t>
    </dgm:pt>
    <dgm:pt modelId="{1740C62E-8A7A-4873-98D4-4459518377C7}" type="parTrans" cxnId="{ED672CAF-19B2-4252-B6DB-6637178E3D2F}">
      <dgm:prSet/>
      <dgm:spPr/>
      <dgm:t>
        <a:bodyPr/>
        <a:lstStyle/>
        <a:p>
          <a:endParaRPr lang="en-US"/>
        </a:p>
      </dgm:t>
    </dgm:pt>
    <dgm:pt modelId="{F2BD556F-179B-4A5B-A155-334F605B77D3}" type="sibTrans" cxnId="{ED672CAF-19B2-4252-B6DB-6637178E3D2F}">
      <dgm:prSet/>
      <dgm:spPr/>
      <dgm:t>
        <a:bodyPr/>
        <a:lstStyle/>
        <a:p>
          <a:endParaRPr lang="en-US"/>
        </a:p>
      </dgm:t>
    </dgm:pt>
    <dgm:pt modelId="{6AA686F6-BC2A-4598-991C-4ACB2047F2A9}">
      <dgm:prSet/>
      <dgm:spPr/>
      <dgm:t>
        <a:bodyPr/>
        <a:lstStyle/>
        <a:p>
          <a:pPr>
            <a:defRPr b="1"/>
          </a:pPr>
          <a:r>
            <a:rPr lang="en-US" dirty="0"/>
            <a:t>2010</a:t>
          </a:r>
        </a:p>
      </dgm:t>
    </dgm:pt>
    <dgm:pt modelId="{8848070D-E6E5-480F-BEDE-BBCFC7B09912}" type="parTrans" cxnId="{4AC263DA-B7AD-4BD3-9606-A909EF33700E}">
      <dgm:prSet/>
      <dgm:spPr/>
      <dgm:t>
        <a:bodyPr/>
        <a:lstStyle/>
        <a:p>
          <a:endParaRPr lang="en-US"/>
        </a:p>
      </dgm:t>
    </dgm:pt>
    <dgm:pt modelId="{3DF20846-535E-453C-A13B-F8A6A7BBEBFC}" type="sibTrans" cxnId="{4AC263DA-B7AD-4BD3-9606-A909EF33700E}">
      <dgm:prSet/>
      <dgm:spPr/>
      <dgm:t>
        <a:bodyPr/>
        <a:lstStyle/>
        <a:p>
          <a:endParaRPr lang="en-US"/>
        </a:p>
      </dgm:t>
    </dgm:pt>
    <dgm:pt modelId="{EFA878D0-89A9-4562-9311-072569A56230}">
      <dgm:prSet/>
      <dgm:spPr/>
      <dgm:t>
        <a:bodyPr/>
        <a:lstStyle/>
        <a:p>
          <a:r>
            <a:rPr lang="en-US" dirty="0"/>
            <a:t>New CAFE standards for model year 2012 - 2016</a:t>
          </a:r>
        </a:p>
      </dgm:t>
    </dgm:pt>
    <dgm:pt modelId="{6070EE4F-BFC3-4F59-B6ED-A75BC0DF8853}" type="parTrans" cxnId="{33EC0AB4-60CE-42C2-A6D9-9CBE9FBEAC64}">
      <dgm:prSet/>
      <dgm:spPr/>
      <dgm:t>
        <a:bodyPr/>
        <a:lstStyle/>
        <a:p>
          <a:endParaRPr lang="en-US"/>
        </a:p>
      </dgm:t>
    </dgm:pt>
    <dgm:pt modelId="{6CE22D5F-05FA-4B21-86BE-907823EF5D10}" type="sibTrans" cxnId="{33EC0AB4-60CE-42C2-A6D9-9CBE9FBEAC64}">
      <dgm:prSet/>
      <dgm:spPr/>
      <dgm:t>
        <a:bodyPr/>
        <a:lstStyle/>
        <a:p>
          <a:endParaRPr lang="en-US"/>
        </a:p>
      </dgm:t>
    </dgm:pt>
    <dgm:pt modelId="{A78F4ED5-B271-4E70-B01F-6603174AA569}" type="pres">
      <dgm:prSet presAssocID="{28149860-EC5F-4B7C-98EA-E1EA9C3E4650}" presName="root" presStyleCnt="0">
        <dgm:presLayoutVars>
          <dgm:chMax/>
          <dgm:chPref/>
          <dgm:animLvl val="lvl"/>
        </dgm:presLayoutVars>
      </dgm:prSet>
      <dgm:spPr/>
    </dgm:pt>
    <dgm:pt modelId="{BAD9479E-93DF-45A3-83C6-15345B4A7AA9}" type="pres">
      <dgm:prSet presAssocID="{28149860-EC5F-4B7C-98EA-E1EA9C3E4650}"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0AE9A629-3FC6-49A2-9C97-76AB6AC3B7DD}" type="pres">
      <dgm:prSet presAssocID="{28149860-EC5F-4B7C-98EA-E1EA9C3E4650}" presName="nodes" presStyleCnt="0">
        <dgm:presLayoutVars>
          <dgm:chMax/>
          <dgm:chPref/>
          <dgm:animLvl val="lvl"/>
        </dgm:presLayoutVars>
      </dgm:prSet>
      <dgm:spPr/>
    </dgm:pt>
    <dgm:pt modelId="{45B8E501-7E5B-4E72-907C-18B7E8CEAF1F}" type="pres">
      <dgm:prSet presAssocID="{FC74313D-6870-4CE5-A8C0-F2EB8F31B24B}" presName="composite" presStyleCnt="0"/>
      <dgm:spPr/>
    </dgm:pt>
    <dgm:pt modelId="{92852DFC-F1C3-4277-A4F3-C482DB874ACB}" type="pres">
      <dgm:prSet presAssocID="{FC74313D-6870-4CE5-A8C0-F2EB8F31B24B}"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F5520B9-9E8F-4A00-8FAA-E773432CB079}" type="pres">
      <dgm:prSet presAssocID="{FC74313D-6870-4CE5-A8C0-F2EB8F31B24B}" presName="DropPinPlaceHolder" presStyleCnt="0"/>
      <dgm:spPr/>
    </dgm:pt>
    <dgm:pt modelId="{B96B7009-6A8E-4D49-97D1-C604D36E6C06}" type="pres">
      <dgm:prSet presAssocID="{FC74313D-6870-4CE5-A8C0-F2EB8F31B24B}" presName="DropPin" presStyleLbl="alignNode1" presStyleIdx="0" presStyleCnt="5"/>
      <dgm:spPr/>
    </dgm:pt>
    <dgm:pt modelId="{206A6350-5B6D-4E73-91ED-1B7BCBE42301}" type="pres">
      <dgm:prSet presAssocID="{FC74313D-6870-4CE5-A8C0-F2EB8F31B24B}"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2B206C10-3230-4235-A480-64742BC848DE}" type="pres">
      <dgm:prSet presAssocID="{FC74313D-6870-4CE5-A8C0-F2EB8F31B24B}" presName="L2TextContainer" presStyleLbl="revTx" presStyleIdx="0" presStyleCnt="10">
        <dgm:presLayoutVars>
          <dgm:bulletEnabled val="1"/>
        </dgm:presLayoutVars>
      </dgm:prSet>
      <dgm:spPr/>
    </dgm:pt>
    <dgm:pt modelId="{C6155F49-9E87-423D-8D55-E4E735B05BCA}" type="pres">
      <dgm:prSet presAssocID="{FC74313D-6870-4CE5-A8C0-F2EB8F31B24B}" presName="L1TextContainer" presStyleLbl="revTx" presStyleIdx="1" presStyleCnt="10">
        <dgm:presLayoutVars>
          <dgm:chMax val="1"/>
          <dgm:chPref val="1"/>
          <dgm:bulletEnabled val="1"/>
        </dgm:presLayoutVars>
      </dgm:prSet>
      <dgm:spPr/>
    </dgm:pt>
    <dgm:pt modelId="{622A784E-0F2C-421E-A871-B0650EC32CBA}" type="pres">
      <dgm:prSet presAssocID="{FC74313D-6870-4CE5-A8C0-F2EB8F31B24B}"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D7D14843-E784-4DBD-8206-81C06D93E12C}" type="pres">
      <dgm:prSet presAssocID="{FC74313D-6870-4CE5-A8C0-F2EB8F31B24B}" presName="EmptyPlaceHolder" presStyleCnt="0"/>
      <dgm:spPr/>
    </dgm:pt>
    <dgm:pt modelId="{48EC1192-43BB-4960-8532-ADABFB7DAFA0}" type="pres">
      <dgm:prSet presAssocID="{4405EAC1-A944-4926-BC83-BFF954B63254}" presName="spaceBetweenRectangles" presStyleCnt="0"/>
      <dgm:spPr/>
    </dgm:pt>
    <dgm:pt modelId="{76573ED2-24E1-44B3-A826-C3744F6FE794}" type="pres">
      <dgm:prSet presAssocID="{5396C284-6535-4D49-B6E6-FA775E9213F8}" presName="composite" presStyleCnt="0"/>
      <dgm:spPr/>
    </dgm:pt>
    <dgm:pt modelId="{52EEF19D-3EB4-40B2-BD71-D1107DD87A19}" type="pres">
      <dgm:prSet presAssocID="{5396C284-6535-4D49-B6E6-FA775E9213F8}" presName="ConnectorPoint" presStyleLbl="lnNode1" presStyleIdx="1" presStyleCnt="5"/>
      <dgm:spPr>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gm:spPr>
    </dgm:pt>
    <dgm:pt modelId="{320664CF-7812-48A0-B6ED-89D95F5E23F2}" type="pres">
      <dgm:prSet presAssocID="{5396C284-6535-4D49-B6E6-FA775E9213F8}" presName="DropPinPlaceHolder" presStyleCnt="0"/>
      <dgm:spPr/>
    </dgm:pt>
    <dgm:pt modelId="{1BC2342F-28B0-4F6C-A7C7-B06ED99F6F8F}" type="pres">
      <dgm:prSet presAssocID="{5396C284-6535-4D49-B6E6-FA775E9213F8}" presName="DropPin" presStyleLbl="alignNode1" presStyleIdx="1" presStyleCnt="5"/>
      <dgm:spPr/>
    </dgm:pt>
    <dgm:pt modelId="{561490FD-DF90-40A0-80A7-181F7D9555F2}" type="pres">
      <dgm:prSet presAssocID="{5396C284-6535-4D49-B6E6-FA775E9213F8}"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CC605091-338C-4FC5-98D1-6B7D1B451457}" type="pres">
      <dgm:prSet presAssocID="{5396C284-6535-4D49-B6E6-FA775E9213F8}" presName="L2TextContainer" presStyleLbl="revTx" presStyleIdx="2" presStyleCnt="10">
        <dgm:presLayoutVars>
          <dgm:bulletEnabled val="1"/>
        </dgm:presLayoutVars>
      </dgm:prSet>
      <dgm:spPr/>
    </dgm:pt>
    <dgm:pt modelId="{99A434C7-166C-44D9-BAA2-4BF4087CD55D}" type="pres">
      <dgm:prSet presAssocID="{5396C284-6535-4D49-B6E6-FA775E9213F8}" presName="L1TextContainer" presStyleLbl="revTx" presStyleIdx="3" presStyleCnt="10">
        <dgm:presLayoutVars>
          <dgm:chMax val="1"/>
          <dgm:chPref val="1"/>
          <dgm:bulletEnabled val="1"/>
        </dgm:presLayoutVars>
      </dgm:prSet>
      <dgm:spPr/>
    </dgm:pt>
    <dgm:pt modelId="{396B3072-1FB5-45C5-A3E6-E463B18054D2}" type="pres">
      <dgm:prSet presAssocID="{5396C284-6535-4D49-B6E6-FA775E9213F8}" presName="ConnectLine" presStyleLbl="sibTrans1D1" presStyleIdx="1" presStyleCnt="5"/>
      <dgm:spPr>
        <a:noFill/>
        <a:ln w="12700" cap="flat" cmpd="sng" algn="ctr">
          <a:solidFill>
            <a:schemeClr val="accent2">
              <a:hueOff val="-1065601"/>
              <a:satOff val="-12967"/>
              <a:lumOff val="4363"/>
              <a:alphaOff val="0"/>
            </a:schemeClr>
          </a:solidFill>
          <a:prstDash val="dash"/>
          <a:miter lim="800000"/>
        </a:ln>
        <a:effectLst/>
      </dgm:spPr>
    </dgm:pt>
    <dgm:pt modelId="{BE856A36-5C8B-4BB4-B688-484863144485}" type="pres">
      <dgm:prSet presAssocID="{5396C284-6535-4D49-B6E6-FA775E9213F8}" presName="EmptyPlaceHolder" presStyleCnt="0"/>
      <dgm:spPr/>
    </dgm:pt>
    <dgm:pt modelId="{1E170EFB-5A17-4A2D-8F06-BAFD6A9B97F5}" type="pres">
      <dgm:prSet presAssocID="{5979C568-8B0B-49B1-B7F6-5533CF27976A}" presName="spaceBetweenRectangles" presStyleCnt="0"/>
      <dgm:spPr/>
    </dgm:pt>
    <dgm:pt modelId="{5FF48767-1FE3-4815-95A1-65896704E039}" type="pres">
      <dgm:prSet presAssocID="{BAD7FD5D-1873-4841-83D6-35ACA3BF2CC4}" presName="composite" presStyleCnt="0"/>
      <dgm:spPr/>
    </dgm:pt>
    <dgm:pt modelId="{280A1242-AF81-4B23-8157-2FA9AC056B40}" type="pres">
      <dgm:prSet presAssocID="{BAD7FD5D-1873-4841-83D6-35ACA3BF2CC4}" presName="ConnectorPoint" presStyleLbl="lnNode1" presStyleIdx="2" presStyleCnt="5"/>
      <dgm:spPr>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gm:spPr>
    </dgm:pt>
    <dgm:pt modelId="{E1EFD070-7A8E-4755-897A-E6B7318FD822}" type="pres">
      <dgm:prSet presAssocID="{BAD7FD5D-1873-4841-83D6-35ACA3BF2CC4}" presName="DropPinPlaceHolder" presStyleCnt="0"/>
      <dgm:spPr/>
    </dgm:pt>
    <dgm:pt modelId="{FE7680AA-D657-4893-9BB0-99A131A346C7}" type="pres">
      <dgm:prSet presAssocID="{BAD7FD5D-1873-4841-83D6-35ACA3BF2CC4}" presName="DropPin" presStyleLbl="alignNode1" presStyleIdx="2" presStyleCnt="5"/>
      <dgm:spPr/>
    </dgm:pt>
    <dgm:pt modelId="{D5E4304C-B90F-4EC4-A3F0-08A28127A7AF}" type="pres">
      <dgm:prSet presAssocID="{BAD7FD5D-1873-4841-83D6-35ACA3BF2CC4}"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3D79AF7B-9484-45CE-966B-3DBDF6018430}" type="pres">
      <dgm:prSet presAssocID="{BAD7FD5D-1873-4841-83D6-35ACA3BF2CC4}" presName="L2TextContainer" presStyleLbl="revTx" presStyleIdx="4" presStyleCnt="10">
        <dgm:presLayoutVars>
          <dgm:bulletEnabled val="1"/>
        </dgm:presLayoutVars>
      </dgm:prSet>
      <dgm:spPr/>
    </dgm:pt>
    <dgm:pt modelId="{6A7CE314-E1E7-470B-AED8-DA8BC3F31132}" type="pres">
      <dgm:prSet presAssocID="{BAD7FD5D-1873-4841-83D6-35ACA3BF2CC4}" presName="L1TextContainer" presStyleLbl="revTx" presStyleIdx="5" presStyleCnt="10">
        <dgm:presLayoutVars>
          <dgm:chMax val="1"/>
          <dgm:chPref val="1"/>
          <dgm:bulletEnabled val="1"/>
        </dgm:presLayoutVars>
      </dgm:prSet>
      <dgm:spPr/>
    </dgm:pt>
    <dgm:pt modelId="{91E1B0CB-AAE2-4BF4-A716-A303E0606FC9}" type="pres">
      <dgm:prSet presAssocID="{BAD7FD5D-1873-4841-83D6-35ACA3BF2CC4}" presName="ConnectLine" presStyleLbl="sibTrans1D1" presStyleIdx="2" presStyleCnt="5"/>
      <dgm:spPr>
        <a:noFill/>
        <a:ln w="12700" cap="flat" cmpd="sng" algn="ctr">
          <a:solidFill>
            <a:schemeClr val="accent2">
              <a:hueOff val="-2131202"/>
              <a:satOff val="-25934"/>
              <a:lumOff val="8725"/>
              <a:alphaOff val="0"/>
            </a:schemeClr>
          </a:solidFill>
          <a:prstDash val="dash"/>
          <a:miter lim="800000"/>
        </a:ln>
        <a:effectLst/>
      </dgm:spPr>
    </dgm:pt>
    <dgm:pt modelId="{C8C618AF-C685-4A66-A066-43CAC5AD9EA0}" type="pres">
      <dgm:prSet presAssocID="{BAD7FD5D-1873-4841-83D6-35ACA3BF2CC4}" presName="EmptyPlaceHolder" presStyleCnt="0"/>
      <dgm:spPr/>
    </dgm:pt>
    <dgm:pt modelId="{A3E69F9A-59A8-4E2D-AB0F-F21CE92EC45E}" type="pres">
      <dgm:prSet presAssocID="{BFD0EB9B-2FCC-43A5-BA31-027CA44919BD}" presName="spaceBetweenRectangles" presStyleCnt="0"/>
      <dgm:spPr/>
    </dgm:pt>
    <dgm:pt modelId="{8688C802-AE9C-4D04-B617-E0A5989B1086}" type="pres">
      <dgm:prSet presAssocID="{FF4A9406-9532-4C3E-B4F0-14D19985136B}" presName="composite" presStyleCnt="0"/>
      <dgm:spPr/>
    </dgm:pt>
    <dgm:pt modelId="{1B67CDCE-B26A-4252-9BDF-19341B04D7EE}" type="pres">
      <dgm:prSet presAssocID="{FF4A9406-9532-4C3E-B4F0-14D19985136B}" presName="ConnectorPoint" presStyleLbl="lnNode1" presStyleIdx="3" presStyleCnt="5"/>
      <dgm:spPr>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gm:spPr>
    </dgm:pt>
    <dgm:pt modelId="{DF123F94-4ED8-4C15-A17D-0BDD5503E5EA}" type="pres">
      <dgm:prSet presAssocID="{FF4A9406-9532-4C3E-B4F0-14D19985136B}" presName="DropPinPlaceHolder" presStyleCnt="0"/>
      <dgm:spPr/>
    </dgm:pt>
    <dgm:pt modelId="{AEBF50DA-EE3C-43B0-BF8F-A4D3B728C8B9}" type="pres">
      <dgm:prSet presAssocID="{FF4A9406-9532-4C3E-B4F0-14D19985136B}" presName="DropPin" presStyleLbl="alignNode1" presStyleIdx="3" presStyleCnt="5"/>
      <dgm:spPr/>
    </dgm:pt>
    <dgm:pt modelId="{3223FD34-DC11-4A09-8F20-401BCC492E2F}" type="pres">
      <dgm:prSet presAssocID="{FF4A9406-9532-4C3E-B4F0-14D19985136B}"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C2875B1F-04DC-4C9C-AB67-3E11A01400A5}" type="pres">
      <dgm:prSet presAssocID="{FF4A9406-9532-4C3E-B4F0-14D19985136B}" presName="L2TextContainer" presStyleLbl="revTx" presStyleIdx="6" presStyleCnt="10">
        <dgm:presLayoutVars>
          <dgm:bulletEnabled val="1"/>
        </dgm:presLayoutVars>
      </dgm:prSet>
      <dgm:spPr/>
    </dgm:pt>
    <dgm:pt modelId="{86018370-926B-462B-B40C-09D726595CBB}" type="pres">
      <dgm:prSet presAssocID="{FF4A9406-9532-4C3E-B4F0-14D19985136B}" presName="L1TextContainer" presStyleLbl="revTx" presStyleIdx="7" presStyleCnt="10">
        <dgm:presLayoutVars>
          <dgm:chMax val="1"/>
          <dgm:chPref val="1"/>
          <dgm:bulletEnabled val="1"/>
        </dgm:presLayoutVars>
      </dgm:prSet>
      <dgm:spPr/>
    </dgm:pt>
    <dgm:pt modelId="{CCF92C70-2619-4924-A01A-D3C7F688F7B3}" type="pres">
      <dgm:prSet presAssocID="{FF4A9406-9532-4C3E-B4F0-14D19985136B}" presName="ConnectLine" presStyleLbl="sibTrans1D1" presStyleIdx="3" presStyleCnt="5"/>
      <dgm:spPr>
        <a:noFill/>
        <a:ln w="12700" cap="flat" cmpd="sng" algn="ctr">
          <a:solidFill>
            <a:schemeClr val="accent2">
              <a:hueOff val="-3196803"/>
              <a:satOff val="-38901"/>
              <a:lumOff val="13088"/>
              <a:alphaOff val="0"/>
            </a:schemeClr>
          </a:solidFill>
          <a:prstDash val="dash"/>
          <a:miter lim="800000"/>
        </a:ln>
        <a:effectLst/>
      </dgm:spPr>
    </dgm:pt>
    <dgm:pt modelId="{20E16B1A-9444-4374-A326-BA2AE1F57CFA}" type="pres">
      <dgm:prSet presAssocID="{FF4A9406-9532-4C3E-B4F0-14D19985136B}" presName="EmptyPlaceHolder" presStyleCnt="0"/>
      <dgm:spPr/>
    </dgm:pt>
    <dgm:pt modelId="{02C28391-6815-4602-B132-3856FFAC0C79}" type="pres">
      <dgm:prSet presAssocID="{4B6CF994-8C12-4B32-9A87-C239B99DF8A4}" presName="spaceBetweenRectangles" presStyleCnt="0"/>
      <dgm:spPr/>
    </dgm:pt>
    <dgm:pt modelId="{8CFA4CD4-C920-4039-A476-B5D6E2DB5411}" type="pres">
      <dgm:prSet presAssocID="{6AA686F6-BC2A-4598-991C-4ACB2047F2A9}" presName="composite" presStyleCnt="0"/>
      <dgm:spPr/>
    </dgm:pt>
    <dgm:pt modelId="{DD670F3F-B4C5-49CD-B9AF-ABBE5D1187AD}" type="pres">
      <dgm:prSet presAssocID="{6AA686F6-BC2A-4598-991C-4ACB2047F2A9}" presName="ConnectorPoint" presStyleLbl="lnNode1" presStyleIdx="4" presStyleCnt="5"/>
      <dgm:spPr>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gm:spPr>
    </dgm:pt>
    <dgm:pt modelId="{6F6D3D34-0BA8-4361-92E1-C3179A76C93F}" type="pres">
      <dgm:prSet presAssocID="{6AA686F6-BC2A-4598-991C-4ACB2047F2A9}" presName="DropPinPlaceHolder" presStyleCnt="0"/>
      <dgm:spPr/>
    </dgm:pt>
    <dgm:pt modelId="{F975B7F2-73C1-4066-861D-1234D5B27715}" type="pres">
      <dgm:prSet presAssocID="{6AA686F6-BC2A-4598-991C-4ACB2047F2A9}" presName="DropPin" presStyleLbl="alignNode1" presStyleIdx="4" presStyleCnt="5"/>
      <dgm:spPr/>
    </dgm:pt>
    <dgm:pt modelId="{BE0021AA-A1FA-44E1-8014-35B654B7BCBC}" type="pres">
      <dgm:prSet presAssocID="{6AA686F6-BC2A-4598-991C-4ACB2047F2A9}"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A0E7E7D7-C6E3-4DFD-B3CE-3299EBAE2ED0}" type="pres">
      <dgm:prSet presAssocID="{6AA686F6-BC2A-4598-991C-4ACB2047F2A9}" presName="L2TextContainer" presStyleLbl="revTx" presStyleIdx="8" presStyleCnt="10">
        <dgm:presLayoutVars>
          <dgm:bulletEnabled val="1"/>
        </dgm:presLayoutVars>
      </dgm:prSet>
      <dgm:spPr/>
    </dgm:pt>
    <dgm:pt modelId="{30860598-3A5B-4018-87F2-7E93FBB58E67}" type="pres">
      <dgm:prSet presAssocID="{6AA686F6-BC2A-4598-991C-4ACB2047F2A9}" presName="L1TextContainer" presStyleLbl="revTx" presStyleIdx="9" presStyleCnt="10">
        <dgm:presLayoutVars>
          <dgm:chMax val="1"/>
          <dgm:chPref val="1"/>
          <dgm:bulletEnabled val="1"/>
        </dgm:presLayoutVars>
      </dgm:prSet>
      <dgm:spPr/>
    </dgm:pt>
    <dgm:pt modelId="{81ADA49C-1219-4779-AF29-DECE5626BB9D}" type="pres">
      <dgm:prSet presAssocID="{6AA686F6-BC2A-4598-991C-4ACB2047F2A9}" presName="ConnectLine" presStyleLbl="sibTrans1D1" presStyleIdx="4" presStyleCnt="5"/>
      <dgm:spPr>
        <a:noFill/>
        <a:ln w="12700" cap="flat" cmpd="sng" algn="ctr">
          <a:solidFill>
            <a:schemeClr val="accent2">
              <a:hueOff val="-4262404"/>
              <a:satOff val="-51868"/>
              <a:lumOff val="17451"/>
              <a:alphaOff val="0"/>
            </a:schemeClr>
          </a:solidFill>
          <a:prstDash val="dash"/>
          <a:miter lim="800000"/>
        </a:ln>
        <a:effectLst/>
      </dgm:spPr>
    </dgm:pt>
    <dgm:pt modelId="{FE27473E-B5AE-4E32-99E6-602B709880D9}" type="pres">
      <dgm:prSet presAssocID="{6AA686F6-BC2A-4598-991C-4ACB2047F2A9}" presName="EmptyPlaceHolder" presStyleCnt="0"/>
      <dgm:spPr/>
    </dgm:pt>
  </dgm:ptLst>
  <dgm:cxnLst>
    <dgm:cxn modelId="{15869513-FE90-495B-9776-FCA0518D662E}" srcId="{A3BB97BB-63B0-4D99-99AA-565879FE8FAA}" destId="{5DEBB996-33E4-4A81-BBB0-4B8D833DDEFF}" srcOrd="0" destOrd="0" parTransId="{997DB3D9-1A09-4E60-AA97-D010AB16ACAA}" sibTransId="{20FAF094-91E9-45A0-87E5-763206EA3F79}"/>
    <dgm:cxn modelId="{401BBE1F-B746-47A6-BE43-68475DE04D14}" srcId="{B540E25F-6501-4049-8A93-4179C5C127BF}" destId="{40CCD808-F664-4B73-BE99-7E968A532AA1}" srcOrd="0" destOrd="0" parTransId="{4AA754E6-A208-4B23-BE68-009FB25CA800}" sibTransId="{3634BE80-B5BC-4EE2-B822-57EB59674A57}"/>
    <dgm:cxn modelId="{D8AE0120-CBF7-48F5-9F0E-7AD24FC90C6F}" type="presOf" srcId="{B540E25F-6501-4049-8A93-4179C5C127BF}" destId="{2B206C10-3230-4235-A480-64742BC848DE}" srcOrd="0" destOrd="0" presId="urn:microsoft.com/office/officeart/2017/3/layout/DropPinTimeline"/>
    <dgm:cxn modelId="{F6F28123-5359-4E5F-92C6-E522C97C64B5}" type="presOf" srcId="{3F003F18-42CE-4DAF-A1A0-CDB9E4B072C5}" destId="{C2875B1F-04DC-4C9C-AB67-3E11A01400A5}" srcOrd="0" destOrd="1" presId="urn:microsoft.com/office/officeart/2017/3/layout/DropPinTimeline"/>
    <dgm:cxn modelId="{15BBBF5B-DB7A-4D8A-9251-C734A39D2834}" srcId="{BAD7FD5D-1873-4841-83D6-35ACA3BF2CC4}" destId="{A3BB97BB-63B0-4D99-99AA-565879FE8FAA}" srcOrd="0" destOrd="0" parTransId="{95E5D94C-A11A-4DDF-9963-1978AC2E7EEA}" sibTransId="{3E9E0A7E-23D5-4AE3-89FE-894269B1F7B5}"/>
    <dgm:cxn modelId="{3A278A69-236A-4747-BF1A-7592A4CF0771}" type="presOf" srcId="{BAD7FD5D-1873-4841-83D6-35ACA3BF2CC4}" destId="{6A7CE314-E1E7-470B-AED8-DA8BC3F31132}" srcOrd="0" destOrd="0" presId="urn:microsoft.com/office/officeart/2017/3/layout/DropPinTimeline"/>
    <dgm:cxn modelId="{37FA3678-4A96-41AE-837A-1FDABFCEF5A5}" type="presOf" srcId="{6AA686F6-BC2A-4598-991C-4ACB2047F2A9}" destId="{30860598-3A5B-4018-87F2-7E93FBB58E67}" srcOrd="0" destOrd="0" presId="urn:microsoft.com/office/officeart/2017/3/layout/DropPinTimeline"/>
    <dgm:cxn modelId="{B6F74079-090A-4092-98C7-6B040F7C1C65}" type="presOf" srcId="{FC74313D-6870-4CE5-A8C0-F2EB8F31B24B}" destId="{C6155F49-9E87-423D-8D55-E4E735B05BCA}" srcOrd="0" destOrd="0" presId="urn:microsoft.com/office/officeart/2017/3/layout/DropPinTimeline"/>
    <dgm:cxn modelId="{C75E8359-C0BC-4F7A-81D2-86A3B174FF9A}" srcId="{28149860-EC5F-4B7C-98EA-E1EA9C3E4650}" destId="{FF4A9406-9532-4C3E-B4F0-14D19985136B}" srcOrd="3" destOrd="0" parTransId="{E1BB3B2B-AC75-4FF9-84AC-A226AC0BD22C}" sibTransId="{4B6CF994-8C12-4B32-9A87-C239B99DF8A4}"/>
    <dgm:cxn modelId="{B40EC080-8E82-478C-9C0C-5170C8027A79}" type="presOf" srcId="{BE93912A-E5EA-4241-A9B0-DFEB0BA52A40}" destId="{CC605091-338C-4FC5-98D1-6B7D1B451457}" srcOrd="0" destOrd="1" presId="urn:microsoft.com/office/officeart/2017/3/layout/DropPinTimeline"/>
    <dgm:cxn modelId="{C4042786-9B8F-444E-8A34-7686A62054CC}" type="presOf" srcId="{5396C284-6535-4D49-B6E6-FA775E9213F8}" destId="{99A434C7-166C-44D9-BAA2-4BF4087CD55D}" srcOrd="0" destOrd="0" presId="urn:microsoft.com/office/officeart/2017/3/layout/DropPinTimeline"/>
    <dgm:cxn modelId="{AFA9CF91-B71A-4E90-9190-9DF23856D522}" srcId="{28149860-EC5F-4B7C-98EA-E1EA9C3E4650}" destId="{BAD7FD5D-1873-4841-83D6-35ACA3BF2CC4}" srcOrd="2" destOrd="0" parTransId="{C031C3C1-A09A-4493-BA18-B8B0E5C8BCB4}" sibTransId="{BFD0EB9B-2FCC-43A5-BA31-027CA44919BD}"/>
    <dgm:cxn modelId="{99B0A394-E47B-4898-96F6-D72643D8BF9E}" type="presOf" srcId="{EFA878D0-89A9-4562-9311-072569A56230}" destId="{A0E7E7D7-C6E3-4DFD-B3CE-3299EBAE2ED0}" srcOrd="0" destOrd="0" presId="urn:microsoft.com/office/officeart/2017/3/layout/DropPinTimeline"/>
    <dgm:cxn modelId="{135E629D-0CD8-445E-9B73-7304D63B1FA3}" srcId="{0032EA68-5DBA-4B3D-9199-48639C61C954}" destId="{BE93912A-E5EA-4241-A9B0-DFEB0BA52A40}" srcOrd="0" destOrd="0" parTransId="{DA09F50D-80AD-4A25-B4CA-871012C2C74B}" sibTransId="{EB93B6EE-E6FF-49C2-A742-1C47373BE7F8}"/>
    <dgm:cxn modelId="{ED672CAF-19B2-4252-B6DB-6637178E3D2F}" srcId="{DFA60EA1-68D9-4371-8377-62C0B6E98653}" destId="{3F003F18-42CE-4DAF-A1A0-CDB9E4B072C5}" srcOrd="0" destOrd="0" parTransId="{1740C62E-8A7A-4873-98D4-4459518377C7}" sibTransId="{F2BD556F-179B-4A5B-A155-334F605B77D3}"/>
    <dgm:cxn modelId="{33EC0AB4-60CE-42C2-A6D9-9CBE9FBEAC64}" srcId="{6AA686F6-BC2A-4598-991C-4ACB2047F2A9}" destId="{EFA878D0-89A9-4562-9311-072569A56230}" srcOrd="0" destOrd="0" parTransId="{6070EE4F-BFC3-4F59-B6ED-A75BC0DF8853}" sibTransId="{6CE22D5F-05FA-4B21-86BE-907823EF5D10}"/>
    <dgm:cxn modelId="{F1684DC0-5BB6-42AA-8F56-2D1E7694D932}" type="presOf" srcId="{DFA60EA1-68D9-4371-8377-62C0B6E98653}" destId="{C2875B1F-04DC-4C9C-AB67-3E11A01400A5}" srcOrd="0" destOrd="0" presId="urn:microsoft.com/office/officeart/2017/3/layout/DropPinTimeline"/>
    <dgm:cxn modelId="{AA185AC0-3B29-4014-A280-B561DDCDAE81}" srcId="{28149860-EC5F-4B7C-98EA-E1EA9C3E4650}" destId="{5396C284-6535-4D49-B6E6-FA775E9213F8}" srcOrd="1" destOrd="0" parTransId="{283E4ED7-03E2-4618-8ED6-CABC02B3763E}" sibTransId="{5979C568-8B0B-49B1-B7F6-5533CF27976A}"/>
    <dgm:cxn modelId="{75DD87C6-55F9-4CC1-BB66-5C28EB862F0F}" type="presOf" srcId="{28149860-EC5F-4B7C-98EA-E1EA9C3E4650}" destId="{A78F4ED5-B271-4E70-B01F-6603174AA569}" srcOrd="0" destOrd="0" presId="urn:microsoft.com/office/officeart/2017/3/layout/DropPinTimeline"/>
    <dgm:cxn modelId="{BE9551CA-8FE0-4769-ABAF-5A84DFCF9318}" type="presOf" srcId="{FF4A9406-9532-4C3E-B4F0-14D19985136B}" destId="{86018370-926B-462B-B40C-09D726595CBB}" srcOrd="0" destOrd="0" presId="urn:microsoft.com/office/officeart/2017/3/layout/DropPinTimeline"/>
    <dgm:cxn modelId="{A8B0B7CD-5259-4E39-9E64-EA8CC8AB8BE4}" srcId="{FC74313D-6870-4CE5-A8C0-F2EB8F31B24B}" destId="{B540E25F-6501-4049-8A93-4179C5C127BF}" srcOrd="0" destOrd="0" parTransId="{C556E1FF-F526-4E31-8E82-1EDD649A8FC5}" sibTransId="{5512D0A7-4138-44A5-B360-7E5ADED5206A}"/>
    <dgm:cxn modelId="{CB8ECECD-A44C-48C5-867C-0365A5827DA0}" type="presOf" srcId="{5DEBB996-33E4-4A81-BBB0-4B8D833DDEFF}" destId="{3D79AF7B-9484-45CE-966B-3DBDF6018430}" srcOrd="0" destOrd="1" presId="urn:microsoft.com/office/officeart/2017/3/layout/DropPinTimeline"/>
    <dgm:cxn modelId="{9FCF97D7-C42B-4727-AD8A-1A8AD543F573}" type="presOf" srcId="{0032EA68-5DBA-4B3D-9199-48639C61C954}" destId="{CC605091-338C-4FC5-98D1-6B7D1B451457}" srcOrd="0" destOrd="0" presId="urn:microsoft.com/office/officeart/2017/3/layout/DropPinTimeline"/>
    <dgm:cxn modelId="{4AC263DA-B7AD-4BD3-9606-A909EF33700E}" srcId="{28149860-EC5F-4B7C-98EA-E1EA9C3E4650}" destId="{6AA686F6-BC2A-4598-991C-4ACB2047F2A9}" srcOrd="4" destOrd="0" parTransId="{8848070D-E6E5-480F-BEDE-BBCFC7B09912}" sibTransId="{3DF20846-535E-453C-A13B-F8A6A7BBEBFC}"/>
    <dgm:cxn modelId="{D64C09E0-F8A8-4482-95B6-290754721B82}" srcId="{FF4A9406-9532-4C3E-B4F0-14D19985136B}" destId="{DFA60EA1-68D9-4371-8377-62C0B6E98653}" srcOrd="0" destOrd="0" parTransId="{ACE58486-BD5B-446D-8F55-DFEBD5ACDFAD}" sibTransId="{40539BC5-2534-4B15-9C96-0AAB83F71226}"/>
    <dgm:cxn modelId="{CCD1D2E8-DF3A-46FF-A9E6-71A555FA8C14}" type="presOf" srcId="{A3BB97BB-63B0-4D99-99AA-565879FE8FAA}" destId="{3D79AF7B-9484-45CE-966B-3DBDF6018430}" srcOrd="0" destOrd="0" presId="urn:microsoft.com/office/officeart/2017/3/layout/DropPinTimeline"/>
    <dgm:cxn modelId="{3F980AF7-C3AE-4A93-9893-50C2F087FDFF}" srcId="{5396C284-6535-4D49-B6E6-FA775E9213F8}" destId="{0032EA68-5DBA-4B3D-9199-48639C61C954}" srcOrd="0" destOrd="0" parTransId="{88EE1369-A031-4267-9800-D8BFEA7BE5BF}" sibTransId="{194EC417-F6FA-4F9F-854B-C99E73DF509F}"/>
    <dgm:cxn modelId="{E9ED44FC-E610-4E42-A9F8-A6A1D517135B}" type="presOf" srcId="{40CCD808-F664-4B73-BE99-7E968A532AA1}" destId="{2B206C10-3230-4235-A480-64742BC848DE}" srcOrd="0" destOrd="1" presId="urn:microsoft.com/office/officeart/2017/3/layout/DropPinTimeline"/>
    <dgm:cxn modelId="{54C728FD-64D7-4E6B-B4BB-216B30E19668}" srcId="{28149860-EC5F-4B7C-98EA-E1EA9C3E4650}" destId="{FC74313D-6870-4CE5-A8C0-F2EB8F31B24B}" srcOrd="0" destOrd="0" parTransId="{305F3769-E98C-4CF3-A6D6-ACA564CB7256}" sibTransId="{4405EAC1-A944-4926-BC83-BFF954B63254}"/>
    <dgm:cxn modelId="{A1FB554E-FD2C-4092-B8B8-66A8B522EAE5}" type="presParOf" srcId="{A78F4ED5-B271-4E70-B01F-6603174AA569}" destId="{BAD9479E-93DF-45A3-83C6-15345B4A7AA9}" srcOrd="0" destOrd="0" presId="urn:microsoft.com/office/officeart/2017/3/layout/DropPinTimeline"/>
    <dgm:cxn modelId="{6E04FCF8-7588-4992-8CBB-781A77DB8664}" type="presParOf" srcId="{A78F4ED5-B271-4E70-B01F-6603174AA569}" destId="{0AE9A629-3FC6-49A2-9C97-76AB6AC3B7DD}" srcOrd="1" destOrd="0" presId="urn:microsoft.com/office/officeart/2017/3/layout/DropPinTimeline"/>
    <dgm:cxn modelId="{DDAA0781-D8A2-442F-AD8F-DD74DA625702}" type="presParOf" srcId="{0AE9A629-3FC6-49A2-9C97-76AB6AC3B7DD}" destId="{45B8E501-7E5B-4E72-907C-18B7E8CEAF1F}" srcOrd="0" destOrd="0" presId="urn:microsoft.com/office/officeart/2017/3/layout/DropPinTimeline"/>
    <dgm:cxn modelId="{2124CC78-D4E0-424E-8D7D-5A721E88233A}" type="presParOf" srcId="{45B8E501-7E5B-4E72-907C-18B7E8CEAF1F}" destId="{92852DFC-F1C3-4277-A4F3-C482DB874ACB}" srcOrd="0" destOrd="0" presId="urn:microsoft.com/office/officeart/2017/3/layout/DropPinTimeline"/>
    <dgm:cxn modelId="{2F9B1442-07DD-4692-949B-E36C7E03BDB3}" type="presParOf" srcId="{45B8E501-7E5B-4E72-907C-18B7E8CEAF1F}" destId="{DF5520B9-9E8F-4A00-8FAA-E773432CB079}" srcOrd="1" destOrd="0" presId="urn:microsoft.com/office/officeart/2017/3/layout/DropPinTimeline"/>
    <dgm:cxn modelId="{3BE1A551-9EA4-46D2-B316-CF379CBC5FF8}" type="presParOf" srcId="{DF5520B9-9E8F-4A00-8FAA-E773432CB079}" destId="{B96B7009-6A8E-4D49-97D1-C604D36E6C06}" srcOrd="0" destOrd="0" presId="urn:microsoft.com/office/officeart/2017/3/layout/DropPinTimeline"/>
    <dgm:cxn modelId="{5AFFFD9D-9C8A-4EE1-B8E5-012021D8717A}" type="presParOf" srcId="{DF5520B9-9E8F-4A00-8FAA-E773432CB079}" destId="{206A6350-5B6D-4E73-91ED-1B7BCBE42301}" srcOrd="1" destOrd="0" presId="urn:microsoft.com/office/officeart/2017/3/layout/DropPinTimeline"/>
    <dgm:cxn modelId="{C046B62E-E626-4F58-9078-F3B7FC14643B}" type="presParOf" srcId="{45B8E501-7E5B-4E72-907C-18B7E8CEAF1F}" destId="{2B206C10-3230-4235-A480-64742BC848DE}" srcOrd="2" destOrd="0" presId="urn:microsoft.com/office/officeart/2017/3/layout/DropPinTimeline"/>
    <dgm:cxn modelId="{01519087-AC13-470D-8C71-135E9A141B70}" type="presParOf" srcId="{45B8E501-7E5B-4E72-907C-18B7E8CEAF1F}" destId="{C6155F49-9E87-423D-8D55-E4E735B05BCA}" srcOrd="3" destOrd="0" presId="urn:microsoft.com/office/officeart/2017/3/layout/DropPinTimeline"/>
    <dgm:cxn modelId="{7B177DAF-41BD-483F-A13E-184A1229AFC3}" type="presParOf" srcId="{45B8E501-7E5B-4E72-907C-18B7E8CEAF1F}" destId="{622A784E-0F2C-421E-A871-B0650EC32CBA}" srcOrd="4" destOrd="0" presId="urn:microsoft.com/office/officeart/2017/3/layout/DropPinTimeline"/>
    <dgm:cxn modelId="{269016A2-FBF6-466D-98DB-A11AF3752833}" type="presParOf" srcId="{45B8E501-7E5B-4E72-907C-18B7E8CEAF1F}" destId="{D7D14843-E784-4DBD-8206-81C06D93E12C}" srcOrd="5" destOrd="0" presId="urn:microsoft.com/office/officeart/2017/3/layout/DropPinTimeline"/>
    <dgm:cxn modelId="{04C0E6A2-39FC-4BFD-ABB2-0DD2A5E1D0B1}" type="presParOf" srcId="{0AE9A629-3FC6-49A2-9C97-76AB6AC3B7DD}" destId="{48EC1192-43BB-4960-8532-ADABFB7DAFA0}" srcOrd="1" destOrd="0" presId="urn:microsoft.com/office/officeart/2017/3/layout/DropPinTimeline"/>
    <dgm:cxn modelId="{72F2B974-180C-4518-8FE6-1C59EA76B0E1}" type="presParOf" srcId="{0AE9A629-3FC6-49A2-9C97-76AB6AC3B7DD}" destId="{76573ED2-24E1-44B3-A826-C3744F6FE794}" srcOrd="2" destOrd="0" presId="urn:microsoft.com/office/officeart/2017/3/layout/DropPinTimeline"/>
    <dgm:cxn modelId="{DFFB3F34-5D42-4538-B412-D4B38B10C491}" type="presParOf" srcId="{76573ED2-24E1-44B3-A826-C3744F6FE794}" destId="{52EEF19D-3EB4-40B2-BD71-D1107DD87A19}" srcOrd="0" destOrd="0" presId="urn:microsoft.com/office/officeart/2017/3/layout/DropPinTimeline"/>
    <dgm:cxn modelId="{75278015-0018-4A1E-B108-831DF9FF5C5A}" type="presParOf" srcId="{76573ED2-24E1-44B3-A826-C3744F6FE794}" destId="{320664CF-7812-48A0-B6ED-89D95F5E23F2}" srcOrd="1" destOrd="0" presId="urn:microsoft.com/office/officeart/2017/3/layout/DropPinTimeline"/>
    <dgm:cxn modelId="{25819291-8B04-4C38-92B5-AC144E49A39A}" type="presParOf" srcId="{320664CF-7812-48A0-B6ED-89D95F5E23F2}" destId="{1BC2342F-28B0-4F6C-A7C7-B06ED99F6F8F}" srcOrd="0" destOrd="0" presId="urn:microsoft.com/office/officeart/2017/3/layout/DropPinTimeline"/>
    <dgm:cxn modelId="{74E71017-B1EC-4717-BEBC-C3BA087B185E}" type="presParOf" srcId="{320664CF-7812-48A0-B6ED-89D95F5E23F2}" destId="{561490FD-DF90-40A0-80A7-181F7D9555F2}" srcOrd="1" destOrd="0" presId="urn:microsoft.com/office/officeart/2017/3/layout/DropPinTimeline"/>
    <dgm:cxn modelId="{4C31DC2C-D413-41A3-A7D8-391DDC4A240B}" type="presParOf" srcId="{76573ED2-24E1-44B3-A826-C3744F6FE794}" destId="{CC605091-338C-4FC5-98D1-6B7D1B451457}" srcOrd="2" destOrd="0" presId="urn:microsoft.com/office/officeart/2017/3/layout/DropPinTimeline"/>
    <dgm:cxn modelId="{35AD32BF-11BF-46EC-8740-D5F84DD7D40E}" type="presParOf" srcId="{76573ED2-24E1-44B3-A826-C3744F6FE794}" destId="{99A434C7-166C-44D9-BAA2-4BF4087CD55D}" srcOrd="3" destOrd="0" presId="urn:microsoft.com/office/officeart/2017/3/layout/DropPinTimeline"/>
    <dgm:cxn modelId="{5C698399-01A4-462D-8BC4-9E35F98D5BEB}" type="presParOf" srcId="{76573ED2-24E1-44B3-A826-C3744F6FE794}" destId="{396B3072-1FB5-45C5-A3E6-E463B18054D2}" srcOrd="4" destOrd="0" presId="urn:microsoft.com/office/officeart/2017/3/layout/DropPinTimeline"/>
    <dgm:cxn modelId="{05FCC987-2ADF-4E91-A32C-8BBB73E379E1}" type="presParOf" srcId="{76573ED2-24E1-44B3-A826-C3744F6FE794}" destId="{BE856A36-5C8B-4BB4-B688-484863144485}" srcOrd="5" destOrd="0" presId="urn:microsoft.com/office/officeart/2017/3/layout/DropPinTimeline"/>
    <dgm:cxn modelId="{8A62842B-C6FC-4AAD-A590-6395C7686694}" type="presParOf" srcId="{0AE9A629-3FC6-49A2-9C97-76AB6AC3B7DD}" destId="{1E170EFB-5A17-4A2D-8F06-BAFD6A9B97F5}" srcOrd="3" destOrd="0" presId="urn:microsoft.com/office/officeart/2017/3/layout/DropPinTimeline"/>
    <dgm:cxn modelId="{1B6680F9-7527-4B60-803F-F820B5040B0B}" type="presParOf" srcId="{0AE9A629-3FC6-49A2-9C97-76AB6AC3B7DD}" destId="{5FF48767-1FE3-4815-95A1-65896704E039}" srcOrd="4" destOrd="0" presId="urn:microsoft.com/office/officeart/2017/3/layout/DropPinTimeline"/>
    <dgm:cxn modelId="{C49BE975-AF4C-4180-9681-453B6006D358}" type="presParOf" srcId="{5FF48767-1FE3-4815-95A1-65896704E039}" destId="{280A1242-AF81-4B23-8157-2FA9AC056B40}" srcOrd="0" destOrd="0" presId="urn:microsoft.com/office/officeart/2017/3/layout/DropPinTimeline"/>
    <dgm:cxn modelId="{BF2FC621-E13A-435D-85A4-868E6500C5E9}" type="presParOf" srcId="{5FF48767-1FE3-4815-95A1-65896704E039}" destId="{E1EFD070-7A8E-4755-897A-E6B7318FD822}" srcOrd="1" destOrd="0" presId="urn:microsoft.com/office/officeart/2017/3/layout/DropPinTimeline"/>
    <dgm:cxn modelId="{40B476B1-ADEE-4EF9-93ED-8C4EE7805300}" type="presParOf" srcId="{E1EFD070-7A8E-4755-897A-E6B7318FD822}" destId="{FE7680AA-D657-4893-9BB0-99A131A346C7}" srcOrd="0" destOrd="0" presId="urn:microsoft.com/office/officeart/2017/3/layout/DropPinTimeline"/>
    <dgm:cxn modelId="{4B209AD9-AA74-414A-A77E-E62C8D615DD4}" type="presParOf" srcId="{E1EFD070-7A8E-4755-897A-E6B7318FD822}" destId="{D5E4304C-B90F-4EC4-A3F0-08A28127A7AF}" srcOrd="1" destOrd="0" presId="urn:microsoft.com/office/officeart/2017/3/layout/DropPinTimeline"/>
    <dgm:cxn modelId="{F876C365-F0B2-437E-B749-6F21D90A00D2}" type="presParOf" srcId="{5FF48767-1FE3-4815-95A1-65896704E039}" destId="{3D79AF7B-9484-45CE-966B-3DBDF6018430}" srcOrd="2" destOrd="0" presId="urn:microsoft.com/office/officeart/2017/3/layout/DropPinTimeline"/>
    <dgm:cxn modelId="{5DE10D55-4DF3-402E-98A5-C1792043C7B6}" type="presParOf" srcId="{5FF48767-1FE3-4815-95A1-65896704E039}" destId="{6A7CE314-E1E7-470B-AED8-DA8BC3F31132}" srcOrd="3" destOrd="0" presId="urn:microsoft.com/office/officeart/2017/3/layout/DropPinTimeline"/>
    <dgm:cxn modelId="{38504233-DE10-4B53-B4AC-9C0CAF2EEDFC}" type="presParOf" srcId="{5FF48767-1FE3-4815-95A1-65896704E039}" destId="{91E1B0CB-AAE2-4BF4-A716-A303E0606FC9}" srcOrd="4" destOrd="0" presId="urn:microsoft.com/office/officeart/2017/3/layout/DropPinTimeline"/>
    <dgm:cxn modelId="{E1C68750-2F50-49E6-8D8B-A773A05CCA82}" type="presParOf" srcId="{5FF48767-1FE3-4815-95A1-65896704E039}" destId="{C8C618AF-C685-4A66-A066-43CAC5AD9EA0}" srcOrd="5" destOrd="0" presId="urn:microsoft.com/office/officeart/2017/3/layout/DropPinTimeline"/>
    <dgm:cxn modelId="{349EFB8E-609E-4A79-9190-ED4984BAA3CC}" type="presParOf" srcId="{0AE9A629-3FC6-49A2-9C97-76AB6AC3B7DD}" destId="{A3E69F9A-59A8-4E2D-AB0F-F21CE92EC45E}" srcOrd="5" destOrd="0" presId="urn:microsoft.com/office/officeart/2017/3/layout/DropPinTimeline"/>
    <dgm:cxn modelId="{725B5C1C-44A6-48FA-B868-1E64A0027698}" type="presParOf" srcId="{0AE9A629-3FC6-49A2-9C97-76AB6AC3B7DD}" destId="{8688C802-AE9C-4D04-B617-E0A5989B1086}" srcOrd="6" destOrd="0" presId="urn:microsoft.com/office/officeart/2017/3/layout/DropPinTimeline"/>
    <dgm:cxn modelId="{500137EE-72A7-4E47-997B-3558F73C9CE4}" type="presParOf" srcId="{8688C802-AE9C-4D04-B617-E0A5989B1086}" destId="{1B67CDCE-B26A-4252-9BDF-19341B04D7EE}" srcOrd="0" destOrd="0" presId="urn:microsoft.com/office/officeart/2017/3/layout/DropPinTimeline"/>
    <dgm:cxn modelId="{2DAAB6E4-B464-403E-B5AC-008989C29B50}" type="presParOf" srcId="{8688C802-AE9C-4D04-B617-E0A5989B1086}" destId="{DF123F94-4ED8-4C15-A17D-0BDD5503E5EA}" srcOrd="1" destOrd="0" presId="urn:microsoft.com/office/officeart/2017/3/layout/DropPinTimeline"/>
    <dgm:cxn modelId="{845183BB-D389-4668-9D37-0062052CB8DD}" type="presParOf" srcId="{DF123F94-4ED8-4C15-A17D-0BDD5503E5EA}" destId="{AEBF50DA-EE3C-43B0-BF8F-A4D3B728C8B9}" srcOrd="0" destOrd="0" presId="urn:microsoft.com/office/officeart/2017/3/layout/DropPinTimeline"/>
    <dgm:cxn modelId="{9F46C3A3-495E-40BD-B869-0D47C4192B04}" type="presParOf" srcId="{DF123F94-4ED8-4C15-A17D-0BDD5503E5EA}" destId="{3223FD34-DC11-4A09-8F20-401BCC492E2F}" srcOrd="1" destOrd="0" presId="urn:microsoft.com/office/officeart/2017/3/layout/DropPinTimeline"/>
    <dgm:cxn modelId="{43B1B1D4-127B-4CEC-B404-96495F11F4E0}" type="presParOf" srcId="{8688C802-AE9C-4D04-B617-E0A5989B1086}" destId="{C2875B1F-04DC-4C9C-AB67-3E11A01400A5}" srcOrd="2" destOrd="0" presId="urn:microsoft.com/office/officeart/2017/3/layout/DropPinTimeline"/>
    <dgm:cxn modelId="{AB493A48-8C2D-49C4-8E43-9E3611259193}" type="presParOf" srcId="{8688C802-AE9C-4D04-B617-E0A5989B1086}" destId="{86018370-926B-462B-B40C-09D726595CBB}" srcOrd="3" destOrd="0" presId="urn:microsoft.com/office/officeart/2017/3/layout/DropPinTimeline"/>
    <dgm:cxn modelId="{0E884DE0-F1FD-4793-BB7A-519D019F47F8}" type="presParOf" srcId="{8688C802-AE9C-4D04-B617-E0A5989B1086}" destId="{CCF92C70-2619-4924-A01A-D3C7F688F7B3}" srcOrd="4" destOrd="0" presId="urn:microsoft.com/office/officeart/2017/3/layout/DropPinTimeline"/>
    <dgm:cxn modelId="{4FB40576-6C8A-46AA-BA14-1508E527985F}" type="presParOf" srcId="{8688C802-AE9C-4D04-B617-E0A5989B1086}" destId="{20E16B1A-9444-4374-A326-BA2AE1F57CFA}" srcOrd="5" destOrd="0" presId="urn:microsoft.com/office/officeart/2017/3/layout/DropPinTimeline"/>
    <dgm:cxn modelId="{3254D26C-79BD-4536-BE08-B3123465AD5A}" type="presParOf" srcId="{0AE9A629-3FC6-49A2-9C97-76AB6AC3B7DD}" destId="{02C28391-6815-4602-B132-3856FFAC0C79}" srcOrd="7" destOrd="0" presId="urn:microsoft.com/office/officeart/2017/3/layout/DropPinTimeline"/>
    <dgm:cxn modelId="{61AAEE6C-C0D5-496C-8FB8-6DEB28E8B858}" type="presParOf" srcId="{0AE9A629-3FC6-49A2-9C97-76AB6AC3B7DD}" destId="{8CFA4CD4-C920-4039-A476-B5D6E2DB5411}" srcOrd="8" destOrd="0" presId="urn:microsoft.com/office/officeart/2017/3/layout/DropPinTimeline"/>
    <dgm:cxn modelId="{4F577D21-D316-4377-9570-54FAFA1B54F9}" type="presParOf" srcId="{8CFA4CD4-C920-4039-A476-B5D6E2DB5411}" destId="{DD670F3F-B4C5-49CD-B9AF-ABBE5D1187AD}" srcOrd="0" destOrd="0" presId="urn:microsoft.com/office/officeart/2017/3/layout/DropPinTimeline"/>
    <dgm:cxn modelId="{09E3FF62-AD89-4631-913A-86B91CE9F51A}" type="presParOf" srcId="{8CFA4CD4-C920-4039-A476-B5D6E2DB5411}" destId="{6F6D3D34-0BA8-4361-92E1-C3179A76C93F}" srcOrd="1" destOrd="0" presId="urn:microsoft.com/office/officeart/2017/3/layout/DropPinTimeline"/>
    <dgm:cxn modelId="{C7DDE535-FE6C-4CC1-A62E-6491C5327F4C}" type="presParOf" srcId="{6F6D3D34-0BA8-4361-92E1-C3179A76C93F}" destId="{F975B7F2-73C1-4066-861D-1234D5B27715}" srcOrd="0" destOrd="0" presId="urn:microsoft.com/office/officeart/2017/3/layout/DropPinTimeline"/>
    <dgm:cxn modelId="{A5F23AC5-07C1-41F2-8CD1-D40F80CB03D5}" type="presParOf" srcId="{6F6D3D34-0BA8-4361-92E1-C3179A76C93F}" destId="{BE0021AA-A1FA-44E1-8014-35B654B7BCBC}" srcOrd="1" destOrd="0" presId="urn:microsoft.com/office/officeart/2017/3/layout/DropPinTimeline"/>
    <dgm:cxn modelId="{B5C4B1C1-5061-4DA1-AFB7-4A05F4A07FD7}" type="presParOf" srcId="{8CFA4CD4-C920-4039-A476-B5D6E2DB5411}" destId="{A0E7E7D7-C6E3-4DFD-B3CE-3299EBAE2ED0}" srcOrd="2" destOrd="0" presId="urn:microsoft.com/office/officeart/2017/3/layout/DropPinTimeline"/>
    <dgm:cxn modelId="{743876D5-FC42-4C96-A808-396F5C0AAD3B}" type="presParOf" srcId="{8CFA4CD4-C920-4039-A476-B5D6E2DB5411}" destId="{30860598-3A5B-4018-87F2-7E93FBB58E67}" srcOrd="3" destOrd="0" presId="urn:microsoft.com/office/officeart/2017/3/layout/DropPinTimeline"/>
    <dgm:cxn modelId="{DE00C972-CF3A-4767-B114-EF40672B6111}" type="presParOf" srcId="{8CFA4CD4-C920-4039-A476-B5D6E2DB5411}" destId="{81ADA49C-1219-4779-AF29-DECE5626BB9D}" srcOrd="4" destOrd="0" presId="urn:microsoft.com/office/officeart/2017/3/layout/DropPinTimeline"/>
    <dgm:cxn modelId="{4E436629-9F05-4D07-A9F2-3F87272CE8FB}" type="presParOf" srcId="{8CFA4CD4-C920-4039-A476-B5D6E2DB5411}" destId="{FE27473E-B5AE-4E32-99E6-602B709880D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03FB6-26C5-41AC-81EE-7C8939CDB964}"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889618D8-8D73-42E0-BF8B-4F2676C4FC41}">
      <dgm:prSet/>
      <dgm:spPr/>
      <dgm:t>
        <a:bodyPr/>
        <a:lstStyle/>
        <a:p>
          <a:pPr>
            <a:defRPr b="1"/>
          </a:pPr>
          <a:r>
            <a:rPr lang="en-US" dirty="0"/>
            <a:t>2011</a:t>
          </a:r>
        </a:p>
      </dgm:t>
    </dgm:pt>
    <dgm:pt modelId="{19D52522-4549-4079-83D5-7686EC8E1C82}" type="parTrans" cxnId="{326DDB81-33EE-4689-AFE0-E14AF8AC0B38}">
      <dgm:prSet/>
      <dgm:spPr/>
      <dgm:t>
        <a:bodyPr/>
        <a:lstStyle/>
        <a:p>
          <a:endParaRPr lang="en-US"/>
        </a:p>
      </dgm:t>
    </dgm:pt>
    <dgm:pt modelId="{F867D0F6-F82E-433E-A736-3E3CF9BF1186}" type="sibTrans" cxnId="{326DDB81-33EE-4689-AFE0-E14AF8AC0B38}">
      <dgm:prSet/>
      <dgm:spPr/>
      <dgm:t>
        <a:bodyPr/>
        <a:lstStyle/>
        <a:p>
          <a:endParaRPr lang="en-US"/>
        </a:p>
      </dgm:t>
    </dgm:pt>
    <dgm:pt modelId="{1205A294-77B7-4D6D-97E9-B9584EF942A4}">
      <dgm:prSet/>
      <dgm:spPr/>
      <dgm:t>
        <a:bodyPr/>
        <a:lstStyle/>
        <a:p>
          <a:r>
            <a:rPr lang="en-US" dirty="0"/>
            <a:t>First ever regulations to reduce Green house gases (GHGs) for heavy duty trucks and buses</a:t>
          </a:r>
        </a:p>
      </dgm:t>
    </dgm:pt>
    <dgm:pt modelId="{C09C3559-4E67-475F-9A8D-FEA4F81DD7DC}" type="parTrans" cxnId="{C2F36760-6508-4EA1-9AF0-D10FF493AB55}">
      <dgm:prSet/>
      <dgm:spPr/>
      <dgm:t>
        <a:bodyPr/>
        <a:lstStyle/>
        <a:p>
          <a:endParaRPr lang="en-US"/>
        </a:p>
      </dgm:t>
    </dgm:pt>
    <dgm:pt modelId="{D7291360-D89F-4D26-A950-E38362C99619}" type="sibTrans" cxnId="{C2F36760-6508-4EA1-9AF0-D10FF493AB55}">
      <dgm:prSet/>
      <dgm:spPr/>
      <dgm:t>
        <a:bodyPr/>
        <a:lstStyle/>
        <a:p>
          <a:endParaRPr lang="en-US"/>
        </a:p>
      </dgm:t>
    </dgm:pt>
    <dgm:pt modelId="{27940AAF-B4AF-4FA4-B6D1-81150ACA459D}">
      <dgm:prSet/>
      <dgm:spPr/>
      <dgm:t>
        <a:bodyPr/>
        <a:lstStyle/>
        <a:p>
          <a:pPr>
            <a:defRPr b="1"/>
          </a:pPr>
          <a:r>
            <a:rPr lang="en-US" dirty="0"/>
            <a:t>2012</a:t>
          </a:r>
        </a:p>
      </dgm:t>
    </dgm:pt>
    <dgm:pt modelId="{17282948-FB54-4AA1-84F7-CE4074DE08F8}" type="parTrans" cxnId="{B099446F-9B80-407D-AD2F-C29F518E5A15}">
      <dgm:prSet/>
      <dgm:spPr/>
      <dgm:t>
        <a:bodyPr/>
        <a:lstStyle/>
        <a:p>
          <a:endParaRPr lang="en-US"/>
        </a:p>
      </dgm:t>
    </dgm:pt>
    <dgm:pt modelId="{778FEA0A-FEC2-4A35-AE78-FDBD05BCFCA9}" type="sibTrans" cxnId="{B099446F-9B80-407D-AD2F-C29F518E5A15}">
      <dgm:prSet/>
      <dgm:spPr/>
      <dgm:t>
        <a:bodyPr/>
        <a:lstStyle/>
        <a:p>
          <a:endParaRPr lang="en-US"/>
        </a:p>
      </dgm:t>
    </dgm:pt>
    <dgm:pt modelId="{B590CAE6-0BBF-457E-81EF-7015C6FDC6DD}">
      <dgm:prSet/>
      <dgm:spPr/>
      <dgm:t>
        <a:bodyPr/>
        <a:lstStyle/>
        <a:p>
          <a:r>
            <a:rPr lang="en-US" dirty="0"/>
            <a:t>Green House Gases (GHGs) regulations extended to include light duty and medium duty vehicles from 2017 through 2025</a:t>
          </a:r>
        </a:p>
      </dgm:t>
    </dgm:pt>
    <dgm:pt modelId="{B9251F57-32EE-4ECA-834D-88381F09C7B0}" type="parTrans" cxnId="{EFE01C81-BE41-44E7-92D7-0601734F58AD}">
      <dgm:prSet/>
      <dgm:spPr/>
      <dgm:t>
        <a:bodyPr/>
        <a:lstStyle/>
        <a:p>
          <a:endParaRPr lang="en-US"/>
        </a:p>
      </dgm:t>
    </dgm:pt>
    <dgm:pt modelId="{BB332BA1-91D5-4049-AF5D-DDCBC825B59C}" type="sibTrans" cxnId="{EFE01C81-BE41-44E7-92D7-0601734F58AD}">
      <dgm:prSet/>
      <dgm:spPr/>
      <dgm:t>
        <a:bodyPr/>
        <a:lstStyle/>
        <a:p>
          <a:endParaRPr lang="en-US"/>
        </a:p>
      </dgm:t>
    </dgm:pt>
    <dgm:pt modelId="{4BC8BF5F-B56B-44D3-A0CA-24D88A07BF9B}">
      <dgm:prSet/>
      <dgm:spPr/>
      <dgm:t>
        <a:bodyPr/>
        <a:lstStyle/>
        <a:p>
          <a:pPr>
            <a:defRPr b="1"/>
          </a:pPr>
          <a:r>
            <a:rPr lang="en-US" dirty="0"/>
            <a:t>2014</a:t>
          </a:r>
        </a:p>
      </dgm:t>
    </dgm:pt>
    <dgm:pt modelId="{A3809A1B-8C18-4A1C-9E90-2F0BCD13C81C}" type="parTrans" cxnId="{9A92CE0C-77AE-41EB-A877-D9B2E2ED5AE7}">
      <dgm:prSet/>
      <dgm:spPr/>
      <dgm:t>
        <a:bodyPr/>
        <a:lstStyle/>
        <a:p>
          <a:endParaRPr lang="en-US"/>
        </a:p>
      </dgm:t>
    </dgm:pt>
    <dgm:pt modelId="{70631219-7845-46EF-BA92-20B6ECDCA29C}" type="sibTrans" cxnId="{9A92CE0C-77AE-41EB-A877-D9B2E2ED5AE7}">
      <dgm:prSet/>
      <dgm:spPr/>
      <dgm:t>
        <a:bodyPr/>
        <a:lstStyle/>
        <a:p>
          <a:endParaRPr lang="en-US"/>
        </a:p>
      </dgm:t>
    </dgm:pt>
    <dgm:pt modelId="{BD13D7E1-E881-4E55-BF5E-1D681ACDB44C}">
      <dgm:prSet/>
      <dgm:spPr/>
      <dgm:t>
        <a:bodyPr/>
        <a:lstStyle/>
        <a:p>
          <a:r>
            <a:rPr lang="en-US" dirty="0"/>
            <a:t>EPA finalized Tier 3 standards for all vehicles that set new emission standards and lowered the sulfur content of gasoline</a:t>
          </a:r>
        </a:p>
      </dgm:t>
    </dgm:pt>
    <dgm:pt modelId="{9709EB72-8C0E-4151-B13C-4EBD2E4DEDD3}" type="parTrans" cxnId="{8E213701-0C0A-4FF3-966C-7E4F484CF129}">
      <dgm:prSet/>
      <dgm:spPr/>
      <dgm:t>
        <a:bodyPr/>
        <a:lstStyle/>
        <a:p>
          <a:endParaRPr lang="en-US"/>
        </a:p>
      </dgm:t>
    </dgm:pt>
    <dgm:pt modelId="{084E2B71-BFE5-40B7-A013-BE42A31BD1E2}" type="sibTrans" cxnId="{8E213701-0C0A-4FF3-966C-7E4F484CF129}">
      <dgm:prSet/>
      <dgm:spPr/>
      <dgm:t>
        <a:bodyPr/>
        <a:lstStyle/>
        <a:p>
          <a:endParaRPr lang="en-US"/>
        </a:p>
      </dgm:t>
    </dgm:pt>
    <dgm:pt modelId="{1BA79ADE-EBC9-4E7C-BF99-2CE889D1FE4A}">
      <dgm:prSet/>
      <dgm:spPr/>
      <dgm:t>
        <a:bodyPr/>
        <a:lstStyle/>
        <a:p>
          <a:pPr>
            <a:defRPr b="1"/>
          </a:pPr>
          <a:r>
            <a:rPr lang="en-US" dirty="0"/>
            <a:t>2015</a:t>
          </a:r>
        </a:p>
      </dgm:t>
    </dgm:pt>
    <dgm:pt modelId="{3EE01FB1-59A1-429C-BD8E-0F57C94A7E40}" type="parTrans" cxnId="{0295A7F6-AD2D-4C36-867E-1C94FC519754}">
      <dgm:prSet/>
      <dgm:spPr/>
      <dgm:t>
        <a:bodyPr/>
        <a:lstStyle/>
        <a:p>
          <a:endParaRPr lang="en-US"/>
        </a:p>
      </dgm:t>
    </dgm:pt>
    <dgm:pt modelId="{C32338AC-F37F-418B-B4F5-15C39D4AFC05}" type="sibTrans" cxnId="{0295A7F6-AD2D-4C36-867E-1C94FC519754}">
      <dgm:prSet/>
      <dgm:spPr/>
      <dgm:t>
        <a:bodyPr/>
        <a:lstStyle/>
        <a:p>
          <a:endParaRPr lang="en-US"/>
        </a:p>
      </dgm:t>
    </dgm:pt>
    <dgm:pt modelId="{08EBEEEB-AB32-4CB8-BEF2-CA9EEB8539A2}">
      <dgm:prSet/>
      <dgm:spPr/>
      <dgm:t>
        <a:bodyPr/>
        <a:lstStyle/>
        <a:p>
          <a:r>
            <a:rPr lang="en-US" dirty="0"/>
            <a:t>EPA extended the standards to include model years 2018 through 2027</a:t>
          </a:r>
        </a:p>
      </dgm:t>
    </dgm:pt>
    <dgm:pt modelId="{87572C44-72E1-4C99-A372-2E5B325D9723}" type="parTrans" cxnId="{E63D255C-7528-48F2-8A00-083A7BEAFC22}">
      <dgm:prSet/>
      <dgm:spPr/>
      <dgm:t>
        <a:bodyPr/>
        <a:lstStyle/>
        <a:p>
          <a:endParaRPr lang="en-US"/>
        </a:p>
      </dgm:t>
    </dgm:pt>
    <dgm:pt modelId="{1403084A-08BC-4910-BCDB-0521F3A5F847}" type="sibTrans" cxnId="{E63D255C-7528-48F2-8A00-083A7BEAFC22}">
      <dgm:prSet/>
      <dgm:spPr/>
      <dgm:t>
        <a:bodyPr/>
        <a:lstStyle/>
        <a:p>
          <a:endParaRPr lang="en-US"/>
        </a:p>
      </dgm:t>
    </dgm:pt>
    <dgm:pt modelId="{0F708053-E518-4F19-A516-5261D888E859}">
      <dgm:prSet/>
      <dgm:spPr/>
      <dgm:t>
        <a:bodyPr/>
        <a:lstStyle/>
        <a:p>
          <a:pPr>
            <a:defRPr b="1"/>
          </a:pPr>
          <a:r>
            <a:rPr lang="en-US" dirty="0"/>
            <a:t>2016</a:t>
          </a:r>
        </a:p>
      </dgm:t>
    </dgm:pt>
    <dgm:pt modelId="{ABA0BE44-A248-4C6C-983F-72E147B5D077}" type="parTrans" cxnId="{7683405F-1D0A-4BD7-907A-B3D8F560707D}">
      <dgm:prSet/>
      <dgm:spPr/>
      <dgm:t>
        <a:bodyPr/>
        <a:lstStyle/>
        <a:p>
          <a:endParaRPr lang="en-US"/>
        </a:p>
      </dgm:t>
    </dgm:pt>
    <dgm:pt modelId="{F82C774F-0A80-4F69-A949-866A510C723A}" type="sibTrans" cxnId="{7683405F-1D0A-4BD7-907A-B3D8F560707D}">
      <dgm:prSet/>
      <dgm:spPr/>
      <dgm:t>
        <a:bodyPr/>
        <a:lstStyle/>
        <a:p>
          <a:endParaRPr lang="en-US"/>
        </a:p>
      </dgm:t>
    </dgm:pt>
    <dgm:pt modelId="{3B401FC0-58E7-49DA-B648-2816F35B5523}">
      <dgm:prSet/>
      <dgm:spPr/>
      <dgm:t>
        <a:bodyPr/>
        <a:lstStyle/>
        <a:p>
          <a:r>
            <a:rPr lang="en-US" dirty="0"/>
            <a:t>United Nations' International Civil Aviation Organization adopted carbon-dioxide emission standards for aircrafts</a:t>
          </a:r>
        </a:p>
      </dgm:t>
    </dgm:pt>
    <dgm:pt modelId="{A5598E40-08D7-4F5A-9DF7-95F38FB4822A}" type="parTrans" cxnId="{DAD96D6B-D2C9-42DC-BC9C-70F031ED89C2}">
      <dgm:prSet/>
      <dgm:spPr/>
      <dgm:t>
        <a:bodyPr/>
        <a:lstStyle/>
        <a:p>
          <a:endParaRPr lang="en-US"/>
        </a:p>
      </dgm:t>
    </dgm:pt>
    <dgm:pt modelId="{FF630DEC-C95D-4B4D-AD89-7FA334842CD3}" type="sibTrans" cxnId="{DAD96D6B-D2C9-42DC-BC9C-70F031ED89C2}">
      <dgm:prSet/>
      <dgm:spPr/>
      <dgm:t>
        <a:bodyPr/>
        <a:lstStyle/>
        <a:p>
          <a:endParaRPr lang="en-US"/>
        </a:p>
      </dgm:t>
    </dgm:pt>
    <dgm:pt modelId="{216F3D85-7206-4FF0-8F9D-731F573F0D40}" type="pres">
      <dgm:prSet presAssocID="{8AB03FB6-26C5-41AC-81EE-7C8939CDB964}" presName="root" presStyleCnt="0">
        <dgm:presLayoutVars>
          <dgm:chMax/>
          <dgm:chPref/>
          <dgm:animLvl val="lvl"/>
        </dgm:presLayoutVars>
      </dgm:prSet>
      <dgm:spPr/>
    </dgm:pt>
    <dgm:pt modelId="{52E96D13-D46E-481B-A9F4-AEB94063DAEB}" type="pres">
      <dgm:prSet presAssocID="{8AB03FB6-26C5-41AC-81EE-7C8939CDB964}"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2D130E7D-8A62-4A78-9460-38C9FF48609A}" type="pres">
      <dgm:prSet presAssocID="{8AB03FB6-26C5-41AC-81EE-7C8939CDB964}" presName="nodes" presStyleCnt="0">
        <dgm:presLayoutVars>
          <dgm:chMax/>
          <dgm:chPref/>
          <dgm:animLvl val="lvl"/>
        </dgm:presLayoutVars>
      </dgm:prSet>
      <dgm:spPr/>
    </dgm:pt>
    <dgm:pt modelId="{819FC800-8BA0-49B6-A821-97EDC2C27FCE}" type="pres">
      <dgm:prSet presAssocID="{889618D8-8D73-42E0-BF8B-4F2676C4FC41}" presName="composite" presStyleCnt="0"/>
      <dgm:spPr/>
    </dgm:pt>
    <dgm:pt modelId="{75624B63-F9F5-42E4-95DD-E908C1A92ECE}" type="pres">
      <dgm:prSet presAssocID="{889618D8-8D73-42E0-BF8B-4F2676C4FC41}"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250C704-75F2-42DE-9D8D-0E5889BF30DB}" type="pres">
      <dgm:prSet presAssocID="{889618D8-8D73-42E0-BF8B-4F2676C4FC41}" presName="DropPinPlaceHolder" presStyleCnt="0"/>
      <dgm:spPr/>
    </dgm:pt>
    <dgm:pt modelId="{66E09CB7-A69C-4AF4-9F0B-FF9B23DF0D14}" type="pres">
      <dgm:prSet presAssocID="{889618D8-8D73-42E0-BF8B-4F2676C4FC41}" presName="DropPin" presStyleLbl="alignNode1" presStyleIdx="0" presStyleCnt="5"/>
      <dgm:spPr/>
    </dgm:pt>
    <dgm:pt modelId="{D5EBD25F-C9E7-4972-B4A5-79A34F7BB0FC}" type="pres">
      <dgm:prSet presAssocID="{889618D8-8D73-42E0-BF8B-4F2676C4FC41}"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FE3B94AE-8787-42E9-8BDB-24920FE72033}" type="pres">
      <dgm:prSet presAssocID="{889618D8-8D73-42E0-BF8B-4F2676C4FC41}" presName="L2TextContainer" presStyleLbl="revTx" presStyleIdx="0" presStyleCnt="10">
        <dgm:presLayoutVars>
          <dgm:bulletEnabled val="1"/>
        </dgm:presLayoutVars>
      </dgm:prSet>
      <dgm:spPr/>
    </dgm:pt>
    <dgm:pt modelId="{5DB99A2E-D7DD-42D3-B96B-48416829897B}" type="pres">
      <dgm:prSet presAssocID="{889618D8-8D73-42E0-BF8B-4F2676C4FC41}" presName="L1TextContainer" presStyleLbl="revTx" presStyleIdx="1" presStyleCnt="10">
        <dgm:presLayoutVars>
          <dgm:chMax val="1"/>
          <dgm:chPref val="1"/>
          <dgm:bulletEnabled val="1"/>
        </dgm:presLayoutVars>
      </dgm:prSet>
      <dgm:spPr/>
    </dgm:pt>
    <dgm:pt modelId="{E8399F5A-2954-44AC-9CAB-3B518FF3614F}" type="pres">
      <dgm:prSet presAssocID="{889618D8-8D73-42E0-BF8B-4F2676C4FC41}"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EDEEB7B6-06D3-4B6D-A9F3-CC8D9E90EC12}" type="pres">
      <dgm:prSet presAssocID="{889618D8-8D73-42E0-BF8B-4F2676C4FC41}" presName="EmptyPlaceHolder" presStyleCnt="0"/>
      <dgm:spPr/>
    </dgm:pt>
    <dgm:pt modelId="{9CECA976-CF6F-4B88-A335-43F939D3EA25}" type="pres">
      <dgm:prSet presAssocID="{F867D0F6-F82E-433E-A736-3E3CF9BF1186}" presName="spaceBetweenRectangles" presStyleCnt="0"/>
      <dgm:spPr/>
    </dgm:pt>
    <dgm:pt modelId="{3562ECFC-463D-4100-81EC-FE4E3BD8CB6C}" type="pres">
      <dgm:prSet presAssocID="{27940AAF-B4AF-4FA4-B6D1-81150ACA459D}" presName="composite" presStyleCnt="0"/>
      <dgm:spPr/>
    </dgm:pt>
    <dgm:pt modelId="{D613A1BD-D683-487F-B643-8232DD45BB22}" type="pres">
      <dgm:prSet presAssocID="{27940AAF-B4AF-4FA4-B6D1-81150ACA459D}" presName="ConnectorPoint" presStyleLbl="lnNode1" presStyleIdx="1" presStyleCnt="5"/>
      <dgm:spPr>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gm:spPr>
    </dgm:pt>
    <dgm:pt modelId="{FD8048D3-9EE4-4954-B062-B196F2FA2B52}" type="pres">
      <dgm:prSet presAssocID="{27940AAF-B4AF-4FA4-B6D1-81150ACA459D}" presName="DropPinPlaceHolder" presStyleCnt="0"/>
      <dgm:spPr/>
    </dgm:pt>
    <dgm:pt modelId="{D5E500D2-6255-48C3-9A89-8B29B554C09B}" type="pres">
      <dgm:prSet presAssocID="{27940AAF-B4AF-4FA4-B6D1-81150ACA459D}" presName="DropPin" presStyleLbl="alignNode1" presStyleIdx="1" presStyleCnt="5"/>
      <dgm:spPr/>
    </dgm:pt>
    <dgm:pt modelId="{4B4FE652-22B6-4609-AFBB-FCDD46BBE2ED}" type="pres">
      <dgm:prSet presAssocID="{27940AAF-B4AF-4FA4-B6D1-81150ACA459D}"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B6024122-8699-42E6-BEDB-C0E39A58C2A3}" type="pres">
      <dgm:prSet presAssocID="{27940AAF-B4AF-4FA4-B6D1-81150ACA459D}" presName="L2TextContainer" presStyleLbl="revTx" presStyleIdx="2" presStyleCnt="10">
        <dgm:presLayoutVars>
          <dgm:bulletEnabled val="1"/>
        </dgm:presLayoutVars>
      </dgm:prSet>
      <dgm:spPr/>
    </dgm:pt>
    <dgm:pt modelId="{1ED9C12C-4586-4C82-BC11-B6377107CDFF}" type="pres">
      <dgm:prSet presAssocID="{27940AAF-B4AF-4FA4-B6D1-81150ACA459D}" presName="L1TextContainer" presStyleLbl="revTx" presStyleIdx="3" presStyleCnt="10">
        <dgm:presLayoutVars>
          <dgm:chMax val="1"/>
          <dgm:chPref val="1"/>
          <dgm:bulletEnabled val="1"/>
        </dgm:presLayoutVars>
      </dgm:prSet>
      <dgm:spPr/>
    </dgm:pt>
    <dgm:pt modelId="{9D2DB2D3-835E-4D9A-A303-DDAEB2EE9707}" type="pres">
      <dgm:prSet presAssocID="{27940AAF-B4AF-4FA4-B6D1-81150ACA459D}" presName="ConnectLine" presStyleLbl="sibTrans1D1" presStyleIdx="1" presStyleCnt="5"/>
      <dgm:spPr>
        <a:noFill/>
        <a:ln w="12700" cap="flat" cmpd="sng" algn="ctr">
          <a:solidFill>
            <a:schemeClr val="accent2">
              <a:hueOff val="-1065601"/>
              <a:satOff val="-12967"/>
              <a:lumOff val="4363"/>
              <a:alphaOff val="0"/>
            </a:schemeClr>
          </a:solidFill>
          <a:prstDash val="dash"/>
          <a:miter lim="800000"/>
        </a:ln>
        <a:effectLst/>
      </dgm:spPr>
    </dgm:pt>
    <dgm:pt modelId="{C15A1D2C-F04A-42F3-A978-534792013505}" type="pres">
      <dgm:prSet presAssocID="{27940AAF-B4AF-4FA4-B6D1-81150ACA459D}" presName="EmptyPlaceHolder" presStyleCnt="0"/>
      <dgm:spPr/>
    </dgm:pt>
    <dgm:pt modelId="{F7D74D18-FEE4-405D-8F8F-1C72F5D81C48}" type="pres">
      <dgm:prSet presAssocID="{778FEA0A-FEC2-4A35-AE78-FDBD05BCFCA9}" presName="spaceBetweenRectangles" presStyleCnt="0"/>
      <dgm:spPr/>
    </dgm:pt>
    <dgm:pt modelId="{69F55C57-ED0D-46FF-87D8-7D0E260E45DC}" type="pres">
      <dgm:prSet presAssocID="{4BC8BF5F-B56B-44D3-A0CA-24D88A07BF9B}" presName="composite" presStyleCnt="0"/>
      <dgm:spPr/>
    </dgm:pt>
    <dgm:pt modelId="{AE75D076-8874-4065-9D85-F177A4063370}" type="pres">
      <dgm:prSet presAssocID="{4BC8BF5F-B56B-44D3-A0CA-24D88A07BF9B}" presName="ConnectorPoint" presStyleLbl="lnNode1" presStyleIdx="2" presStyleCnt="5"/>
      <dgm:spPr>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gm:spPr>
    </dgm:pt>
    <dgm:pt modelId="{589CF113-A50D-4FC9-ABC1-FBB3B9D01A73}" type="pres">
      <dgm:prSet presAssocID="{4BC8BF5F-B56B-44D3-A0CA-24D88A07BF9B}" presName="DropPinPlaceHolder" presStyleCnt="0"/>
      <dgm:spPr/>
    </dgm:pt>
    <dgm:pt modelId="{2BEC241E-70B0-4BA9-A577-9B03045F1F8D}" type="pres">
      <dgm:prSet presAssocID="{4BC8BF5F-B56B-44D3-A0CA-24D88A07BF9B}" presName="DropPin" presStyleLbl="alignNode1" presStyleIdx="2" presStyleCnt="5"/>
      <dgm:spPr/>
    </dgm:pt>
    <dgm:pt modelId="{E805EE46-CD58-4C71-AE73-B40AD92254A0}" type="pres">
      <dgm:prSet presAssocID="{4BC8BF5F-B56B-44D3-A0CA-24D88A07BF9B}"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6D05D3FC-0003-44A9-8C3F-FE3F58C0A256}" type="pres">
      <dgm:prSet presAssocID="{4BC8BF5F-B56B-44D3-A0CA-24D88A07BF9B}" presName="L2TextContainer" presStyleLbl="revTx" presStyleIdx="4" presStyleCnt="10">
        <dgm:presLayoutVars>
          <dgm:bulletEnabled val="1"/>
        </dgm:presLayoutVars>
      </dgm:prSet>
      <dgm:spPr/>
    </dgm:pt>
    <dgm:pt modelId="{A4823D6E-681D-4246-88DE-0CFE635B7D4C}" type="pres">
      <dgm:prSet presAssocID="{4BC8BF5F-B56B-44D3-A0CA-24D88A07BF9B}" presName="L1TextContainer" presStyleLbl="revTx" presStyleIdx="5" presStyleCnt="10">
        <dgm:presLayoutVars>
          <dgm:chMax val="1"/>
          <dgm:chPref val="1"/>
          <dgm:bulletEnabled val="1"/>
        </dgm:presLayoutVars>
      </dgm:prSet>
      <dgm:spPr/>
    </dgm:pt>
    <dgm:pt modelId="{C93578A3-6F7D-4FDB-9A23-CAE4E1B9BCA2}" type="pres">
      <dgm:prSet presAssocID="{4BC8BF5F-B56B-44D3-A0CA-24D88A07BF9B}" presName="ConnectLine" presStyleLbl="sibTrans1D1" presStyleIdx="2" presStyleCnt="5"/>
      <dgm:spPr>
        <a:noFill/>
        <a:ln w="12700" cap="flat" cmpd="sng" algn="ctr">
          <a:solidFill>
            <a:schemeClr val="accent2">
              <a:hueOff val="-2131202"/>
              <a:satOff val="-25934"/>
              <a:lumOff val="8725"/>
              <a:alphaOff val="0"/>
            </a:schemeClr>
          </a:solidFill>
          <a:prstDash val="dash"/>
          <a:miter lim="800000"/>
        </a:ln>
        <a:effectLst/>
      </dgm:spPr>
    </dgm:pt>
    <dgm:pt modelId="{F160BAD0-5759-450A-BB6C-D096CCFA8C24}" type="pres">
      <dgm:prSet presAssocID="{4BC8BF5F-B56B-44D3-A0CA-24D88A07BF9B}" presName="EmptyPlaceHolder" presStyleCnt="0"/>
      <dgm:spPr/>
    </dgm:pt>
    <dgm:pt modelId="{C249F285-9D54-4A08-9E02-86B3413E54AD}" type="pres">
      <dgm:prSet presAssocID="{70631219-7845-46EF-BA92-20B6ECDCA29C}" presName="spaceBetweenRectangles" presStyleCnt="0"/>
      <dgm:spPr/>
    </dgm:pt>
    <dgm:pt modelId="{A584886A-9B8E-48F8-9C9C-5241ED6F5674}" type="pres">
      <dgm:prSet presAssocID="{1BA79ADE-EBC9-4E7C-BF99-2CE889D1FE4A}" presName="composite" presStyleCnt="0"/>
      <dgm:spPr/>
    </dgm:pt>
    <dgm:pt modelId="{DD868041-AB9D-4A26-893A-DE312DD4A124}" type="pres">
      <dgm:prSet presAssocID="{1BA79ADE-EBC9-4E7C-BF99-2CE889D1FE4A}" presName="ConnectorPoint" presStyleLbl="lnNode1" presStyleIdx="3" presStyleCnt="5"/>
      <dgm:spPr>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gm:spPr>
    </dgm:pt>
    <dgm:pt modelId="{4C1C857B-5FA3-410D-9289-BEEC5632527E}" type="pres">
      <dgm:prSet presAssocID="{1BA79ADE-EBC9-4E7C-BF99-2CE889D1FE4A}" presName="DropPinPlaceHolder" presStyleCnt="0"/>
      <dgm:spPr/>
    </dgm:pt>
    <dgm:pt modelId="{073F8895-164D-4B0D-BE27-ECC82B2BB8ED}" type="pres">
      <dgm:prSet presAssocID="{1BA79ADE-EBC9-4E7C-BF99-2CE889D1FE4A}" presName="DropPin" presStyleLbl="alignNode1" presStyleIdx="3" presStyleCnt="5"/>
      <dgm:spPr/>
    </dgm:pt>
    <dgm:pt modelId="{943A678C-34CD-4C80-A664-D4288340AB60}" type="pres">
      <dgm:prSet presAssocID="{1BA79ADE-EBC9-4E7C-BF99-2CE889D1FE4A}"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AFDDC7E7-9077-4AA3-87B0-11707907D32B}" type="pres">
      <dgm:prSet presAssocID="{1BA79ADE-EBC9-4E7C-BF99-2CE889D1FE4A}" presName="L2TextContainer" presStyleLbl="revTx" presStyleIdx="6" presStyleCnt="10">
        <dgm:presLayoutVars>
          <dgm:bulletEnabled val="1"/>
        </dgm:presLayoutVars>
      </dgm:prSet>
      <dgm:spPr/>
    </dgm:pt>
    <dgm:pt modelId="{C453982A-BF7E-4AEC-A86B-EC435DC50343}" type="pres">
      <dgm:prSet presAssocID="{1BA79ADE-EBC9-4E7C-BF99-2CE889D1FE4A}" presName="L1TextContainer" presStyleLbl="revTx" presStyleIdx="7" presStyleCnt="10">
        <dgm:presLayoutVars>
          <dgm:chMax val="1"/>
          <dgm:chPref val="1"/>
          <dgm:bulletEnabled val="1"/>
        </dgm:presLayoutVars>
      </dgm:prSet>
      <dgm:spPr/>
    </dgm:pt>
    <dgm:pt modelId="{F90FE363-43EF-40AB-878C-B52CDD303CE9}" type="pres">
      <dgm:prSet presAssocID="{1BA79ADE-EBC9-4E7C-BF99-2CE889D1FE4A}" presName="ConnectLine" presStyleLbl="sibTrans1D1" presStyleIdx="3" presStyleCnt="5"/>
      <dgm:spPr>
        <a:noFill/>
        <a:ln w="12700" cap="flat" cmpd="sng" algn="ctr">
          <a:solidFill>
            <a:schemeClr val="accent2">
              <a:hueOff val="-3196803"/>
              <a:satOff val="-38901"/>
              <a:lumOff val="13088"/>
              <a:alphaOff val="0"/>
            </a:schemeClr>
          </a:solidFill>
          <a:prstDash val="dash"/>
          <a:miter lim="800000"/>
        </a:ln>
        <a:effectLst/>
      </dgm:spPr>
    </dgm:pt>
    <dgm:pt modelId="{005ED0C1-F59A-416E-88D8-5372C1535603}" type="pres">
      <dgm:prSet presAssocID="{1BA79ADE-EBC9-4E7C-BF99-2CE889D1FE4A}" presName="EmptyPlaceHolder" presStyleCnt="0"/>
      <dgm:spPr/>
    </dgm:pt>
    <dgm:pt modelId="{F2539237-0F37-4088-9428-A8C87ABE77A2}" type="pres">
      <dgm:prSet presAssocID="{C32338AC-F37F-418B-B4F5-15C39D4AFC05}" presName="spaceBetweenRectangles" presStyleCnt="0"/>
      <dgm:spPr/>
    </dgm:pt>
    <dgm:pt modelId="{BF52F67D-6430-40E4-ABE0-56F67D4B5AFB}" type="pres">
      <dgm:prSet presAssocID="{0F708053-E518-4F19-A516-5261D888E859}" presName="composite" presStyleCnt="0"/>
      <dgm:spPr/>
    </dgm:pt>
    <dgm:pt modelId="{AB913FCB-D617-40BC-A868-259F9D5F6A64}" type="pres">
      <dgm:prSet presAssocID="{0F708053-E518-4F19-A516-5261D888E859}" presName="ConnectorPoint" presStyleLbl="lnNode1" presStyleIdx="4" presStyleCnt="5"/>
      <dgm:spPr>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gm:spPr>
    </dgm:pt>
    <dgm:pt modelId="{40098A42-BA69-42E4-B4FE-727DE324F165}" type="pres">
      <dgm:prSet presAssocID="{0F708053-E518-4F19-A516-5261D888E859}" presName="DropPinPlaceHolder" presStyleCnt="0"/>
      <dgm:spPr/>
    </dgm:pt>
    <dgm:pt modelId="{62E349D9-AB76-4C5A-B393-B312911E8D58}" type="pres">
      <dgm:prSet presAssocID="{0F708053-E518-4F19-A516-5261D888E859}" presName="DropPin" presStyleLbl="alignNode1" presStyleIdx="4" presStyleCnt="5"/>
      <dgm:spPr/>
    </dgm:pt>
    <dgm:pt modelId="{2F408E7E-8144-4B2A-815B-6BA5CB3229F9}" type="pres">
      <dgm:prSet presAssocID="{0F708053-E518-4F19-A516-5261D888E859}"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F6A8E9CC-95FE-4B31-9A86-586D06A2DA11}" type="pres">
      <dgm:prSet presAssocID="{0F708053-E518-4F19-A516-5261D888E859}" presName="L2TextContainer" presStyleLbl="revTx" presStyleIdx="8" presStyleCnt="10">
        <dgm:presLayoutVars>
          <dgm:bulletEnabled val="1"/>
        </dgm:presLayoutVars>
      </dgm:prSet>
      <dgm:spPr/>
    </dgm:pt>
    <dgm:pt modelId="{2B79BFAB-9536-4992-9671-BDE4D8B93EE5}" type="pres">
      <dgm:prSet presAssocID="{0F708053-E518-4F19-A516-5261D888E859}" presName="L1TextContainer" presStyleLbl="revTx" presStyleIdx="9" presStyleCnt="10">
        <dgm:presLayoutVars>
          <dgm:chMax val="1"/>
          <dgm:chPref val="1"/>
          <dgm:bulletEnabled val="1"/>
        </dgm:presLayoutVars>
      </dgm:prSet>
      <dgm:spPr/>
    </dgm:pt>
    <dgm:pt modelId="{8B04BB55-2B07-47CF-AB28-96E3D160F02F}" type="pres">
      <dgm:prSet presAssocID="{0F708053-E518-4F19-A516-5261D888E859}" presName="ConnectLine" presStyleLbl="sibTrans1D1" presStyleIdx="4" presStyleCnt="5"/>
      <dgm:spPr>
        <a:noFill/>
        <a:ln w="12700" cap="flat" cmpd="sng" algn="ctr">
          <a:solidFill>
            <a:schemeClr val="accent2">
              <a:hueOff val="-4262404"/>
              <a:satOff val="-51868"/>
              <a:lumOff val="17451"/>
              <a:alphaOff val="0"/>
            </a:schemeClr>
          </a:solidFill>
          <a:prstDash val="dash"/>
          <a:miter lim="800000"/>
        </a:ln>
        <a:effectLst/>
      </dgm:spPr>
    </dgm:pt>
    <dgm:pt modelId="{D8B730FB-E7A8-48C4-88C7-123C920E4E99}" type="pres">
      <dgm:prSet presAssocID="{0F708053-E518-4F19-A516-5261D888E859}" presName="EmptyPlaceHolder" presStyleCnt="0"/>
      <dgm:spPr/>
    </dgm:pt>
  </dgm:ptLst>
  <dgm:cxnLst>
    <dgm:cxn modelId="{8E213701-0C0A-4FF3-966C-7E4F484CF129}" srcId="{4BC8BF5F-B56B-44D3-A0CA-24D88A07BF9B}" destId="{BD13D7E1-E881-4E55-BF5E-1D681ACDB44C}" srcOrd="0" destOrd="0" parTransId="{9709EB72-8C0E-4151-B13C-4EBD2E4DEDD3}" sibTransId="{084E2B71-BFE5-40B7-A013-BE42A31BD1E2}"/>
    <dgm:cxn modelId="{9A92CE0C-77AE-41EB-A877-D9B2E2ED5AE7}" srcId="{8AB03FB6-26C5-41AC-81EE-7C8939CDB964}" destId="{4BC8BF5F-B56B-44D3-A0CA-24D88A07BF9B}" srcOrd="2" destOrd="0" parTransId="{A3809A1B-8C18-4A1C-9E90-2F0BCD13C81C}" sibTransId="{70631219-7845-46EF-BA92-20B6ECDCA29C}"/>
    <dgm:cxn modelId="{3CE13915-47D5-422E-BFEF-CC1B00537716}" type="presOf" srcId="{08EBEEEB-AB32-4CB8-BEF2-CA9EEB8539A2}" destId="{AFDDC7E7-9077-4AA3-87B0-11707907D32B}" srcOrd="0" destOrd="0" presId="urn:microsoft.com/office/officeart/2017/3/layout/DropPinTimeline"/>
    <dgm:cxn modelId="{B7B4BE36-38A7-44BD-AB15-B26D5EBD6A60}" type="presOf" srcId="{0F708053-E518-4F19-A516-5261D888E859}" destId="{2B79BFAB-9536-4992-9671-BDE4D8B93EE5}" srcOrd="0" destOrd="0" presId="urn:microsoft.com/office/officeart/2017/3/layout/DropPinTimeline"/>
    <dgm:cxn modelId="{72F1A73C-8728-4894-BCC6-0F6471FDF70B}" type="presOf" srcId="{27940AAF-B4AF-4FA4-B6D1-81150ACA459D}" destId="{1ED9C12C-4586-4C82-BC11-B6377107CDFF}" srcOrd="0" destOrd="0" presId="urn:microsoft.com/office/officeart/2017/3/layout/DropPinTimeline"/>
    <dgm:cxn modelId="{E63D255C-7528-48F2-8A00-083A7BEAFC22}" srcId="{1BA79ADE-EBC9-4E7C-BF99-2CE889D1FE4A}" destId="{08EBEEEB-AB32-4CB8-BEF2-CA9EEB8539A2}" srcOrd="0" destOrd="0" parTransId="{87572C44-72E1-4C99-A372-2E5B325D9723}" sibTransId="{1403084A-08BC-4910-BCDB-0521F3A5F847}"/>
    <dgm:cxn modelId="{7683405F-1D0A-4BD7-907A-B3D8F560707D}" srcId="{8AB03FB6-26C5-41AC-81EE-7C8939CDB964}" destId="{0F708053-E518-4F19-A516-5261D888E859}" srcOrd="4" destOrd="0" parTransId="{ABA0BE44-A248-4C6C-983F-72E147B5D077}" sibTransId="{F82C774F-0A80-4F69-A949-866A510C723A}"/>
    <dgm:cxn modelId="{C2F36760-6508-4EA1-9AF0-D10FF493AB55}" srcId="{889618D8-8D73-42E0-BF8B-4F2676C4FC41}" destId="{1205A294-77B7-4D6D-97E9-B9584EF942A4}" srcOrd="0" destOrd="0" parTransId="{C09C3559-4E67-475F-9A8D-FEA4F81DD7DC}" sibTransId="{D7291360-D89F-4D26-A950-E38362C99619}"/>
    <dgm:cxn modelId="{55060462-C995-4552-9BA8-E6F657659397}" type="presOf" srcId="{3B401FC0-58E7-49DA-B648-2816F35B5523}" destId="{F6A8E9CC-95FE-4B31-9A86-586D06A2DA11}" srcOrd="0" destOrd="0" presId="urn:microsoft.com/office/officeart/2017/3/layout/DropPinTimeline"/>
    <dgm:cxn modelId="{EFAA4842-CCA3-4E06-A8E8-A75C8FC26754}" type="presOf" srcId="{889618D8-8D73-42E0-BF8B-4F2676C4FC41}" destId="{5DB99A2E-D7DD-42D3-B96B-48416829897B}" srcOrd="0" destOrd="0" presId="urn:microsoft.com/office/officeart/2017/3/layout/DropPinTimeline"/>
    <dgm:cxn modelId="{F3D4D162-8F4C-451E-857A-D66F4E796011}" type="presOf" srcId="{8AB03FB6-26C5-41AC-81EE-7C8939CDB964}" destId="{216F3D85-7206-4FF0-8F9D-731F573F0D40}" srcOrd="0" destOrd="0" presId="urn:microsoft.com/office/officeart/2017/3/layout/DropPinTimeline"/>
    <dgm:cxn modelId="{DAD96D6B-D2C9-42DC-BC9C-70F031ED89C2}" srcId="{0F708053-E518-4F19-A516-5261D888E859}" destId="{3B401FC0-58E7-49DA-B648-2816F35B5523}" srcOrd="0" destOrd="0" parTransId="{A5598E40-08D7-4F5A-9DF7-95F38FB4822A}" sibTransId="{FF630DEC-C95D-4B4D-AD89-7FA334842CD3}"/>
    <dgm:cxn modelId="{B099446F-9B80-407D-AD2F-C29F518E5A15}" srcId="{8AB03FB6-26C5-41AC-81EE-7C8939CDB964}" destId="{27940AAF-B4AF-4FA4-B6D1-81150ACA459D}" srcOrd="1" destOrd="0" parTransId="{17282948-FB54-4AA1-84F7-CE4074DE08F8}" sibTransId="{778FEA0A-FEC2-4A35-AE78-FDBD05BCFCA9}"/>
    <dgm:cxn modelId="{D2E75D55-CF7F-4966-8B22-D6931CB68C78}" type="presOf" srcId="{B590CAE6-0BBF-457E-81EF-7015C6FDC6DD}" destId="{B6024122-8699-42E6-BEDB-C0E39A58C2A3}" srcOrd="0" destOrd="0" presId="urn:microsoft.com/office/officeart/2017/3/layout/DropPinTimeline"/>
    <dgm:cxn modelId="{BC8F8379-EB00-4B15-9B56-EF59139F0476}" type="presOf" srcId="{4BC8BF5F-B56B-44D3-A0CA-24D88A07BF9B}" destId="{A4823D6E-681D-4246-88DE-0CFE635B7D4C}" srcOrd="0" destOrd="0" presId="urn:microsoft.com/office/officeart/2017/3/layout/DropPinTimeline"/>
    <dgm:cxn modelId="{EFE01C81-BE41-44E7-92D7-0601734F58AD}" srcId="{27940AAF-B4AF-4FA4-B6D1-81150ACA459D}" destId="{B590CAE6-0BBF-457E-81EF-7015C6FDC6DD}" srcOrd="0" destOrd="0" parTransId="{B9251F57-32EE-4ECA-834D-88381F09C7B0}" sibTransId="{BB332BA1-91D5-4049-AF5D-DDCBC825B59C}"/>
    <dgm:cxn modelId="{326DDB81-33EE-4689-AFE0-E14AF8AC0B38}" srcId="{8AB03FB6-26C5-41AC-81EE-7C8939CDB964}" destId="{889618D8-8D73-42E0-BF8B-4F2676C4FC41}" srcOrd="0" destOrd="0" parTransId="{19D52522-4549-4079-83D5-7686EC8E1C82}" sibTransId="{F867D0F6-F82E-433E-A736-3E3CF9BF1186}"/>
    <dgm:cxn modelId="{0FF57982-482D-4BC0-A6DC-0DA7379B6D96}" type="presOf" srcId="{BD13D7E1-E881-4E55-BF5E-1D681ACDB44C}" destId="{6D05D3FC-0003-44A9-8C3F-FE3F58C0A256}" srcOrd="0" destOrd="0" presId="urn:microsoft.com/office/officeart/2017/3/layout/DropPinTimeline"/>
    <dgm:cxn modelId="{725F86D0-5BE6-43BF-B5B6-FFB2AAE18D79}" type="presOf" srcId="{1205A294-77B7-4D6D-97E9-B9584EF942A4}" destId="{FE3B94AE-8787-42E9-8BDB-24920FE72033}" srcOrd="0" destOrd="0" presId="urn:microsoft.com/office/officeart/2017/3/layout/DropPinTimeline"/>
    <dgm:cxn modelId="{E4B2EDE0-B930-4AF5-8BDE-479DD7728BED}" type="presOf" srcId="{1BA79ADE-EBC9-4E7C-BF99-2CE889D1FE4A}" destId="{C453982A-BF7E-4AEC-A86B-EC435DC50343}" srcOrd="0" destOrd="0" presId="urn:microsoft.com/office/officeart/2017/3/layout/DropPinTimeline"/>
    <dgm:cxn modelId="{0295A7F6-AD2D-4C36-867E-1C94FC519754}" srcId="{8AB03FB6-26C5-41AC-81EE-7C8939CDB964}" destId="{1BA79ADE-EBC9-4E7C-BF99-2CE889D1FE4A}" srcOrd="3" destOrd="0" parTransId="{3EE01FB1-59A1-429C-BD8E-0F57C94A7E40}" sibTransId="{C32338AC-F37F-418B-B4F5-15C39D4AFC05}"/>
    <dgm:cxn modelId="{3A512ADC-8F84-48FD-A5BB-9A6B31000B94}" type="presParOf" srcId="{216F3D85-7206-4FF0-8F9D-731F573F0D40}" destId="{52E96D13-D46E-481B-A9F4-AEB94063DAEB}" srcOrd="0" destOrd="0" presId="urn:microsoft.com/office/officeart/2017/3/layout/DropPinTimeline"/>
    <dgm:cxn modelId="{778E8663-3181-44BC-9808-9FFA71A64559}" type="presParOf" srcId="{216F3D85-7206-4FF0-8F9D-731F573F0D40}" destId="{2D130E7D-8A62-4A78-9460-38C9FF48609A}" srcOrd="1" destOrd="0" presId="urn:microsoft.com/office/officeart/2017/3/layout/DropPinTimeline"/>
    <dgm:cxn modelId="{798EB58D-785F-4455-8550-E9D9329DCD05}" type="presParOf" srcId="{2D130E7D-8A62-4A78-9460-38C9FF48609A}" destId="{819FC800-8BA0-49B6-A821-97EDC2C27FCE}" srcOrd="0" destOrd="0" presId="urn:microsoft.com/office/officeart/2017/3/layout/DropPinTimeline"/>
    <dgm:cxn modelId="{AF0654C0-F82C-4EE6-8359-2DB99A6E3834}" type="presParOf" srcId="{819FC800-8BA0-49B6-A821-97EDC2C27FCE}" destId="{75624B63-F9F5-42E4-95DD-E908C1A92ECE}" srcOrd="0" destOrd="0" presId="urn:microsoft.com/office/officeart/2017/3/layout/DropPinTimeline"/>
    <dgm:cxn modelId="{5A2D7117-AAC0-44D1-AD4F-25CAAC1291D4}" type="presParOf" srcId="{819FC800-8BA0-49B6-A821-97EDC2C27FCE}" destId="{1250C704-75F2-42DE-9D8D-0E5889BF30DB}" srcOrd="1" destOrd="0" presId="urn:microsoft.com/office/officeart/2017/3/layout/DropPinTimeline"/>
    <dgm:cxn modelId="{28F65443-F22B-45F5-9327-D9CA951D158A}" type="presParOf" srcId="{1250C704-75F2-42DE-9D8D-0E5889BF30DB}" destId="{66E09CB7-A69C-4AF4-9F0B-FF9B23DF0D14}" srcOrd="0" destOrd="0" presId="urn:microsoft.com/office/officeart/2017/3/layout/DropPinTimeline"/>
    <dgm:cxn modelId="{36B61590-9D64-4D36-9D0B-9A9449FD12F7}" type="presParOf" srcId="{1250C704-75F2-42DE-9D8D-0E5889BF30DB}" destId="{D5EBD25F-C9E7-4972-B4A5-79A34F7BB0FC}" srcOrd="1" destOrd="0" presId="urn:microsoft.com/office/officeart/2017/3/layout/DropPinTimeline"/>
    <dgm:cxn modelId="{292F1604-EB9F-4178-B76C-D6339687A2AA}" type="presParOf" srcId="{819FC800-8BA0-49B6-A821-97EDC2C27FCE}" destId="{FE3B94AE-8787-42E9-8BDB-24920FE72033}" srcOrd="2" destOrd="0" presId="urn:microsoft.com/office/officeart/2017/3/layout/DropPinTimeline"/>
    <dgm:cxn modelId="{0F0EFC4D-85C4-4836-AE82-3DA42605478E}" type="presParOf" srcId="{819FC800-8BA0-49B6-A821-97EDC2C27FCE}" destId="{5DB99A2E-D7DD-42D3-B96B-48416829897B}" srcOrd="3" destOrd="0" presId="urn:microsoft.com/office/officeart/2017/3/layout/DropPinTimeline"/>
    <dgm:cxn modelId="{78F27DB1-E276-4223-97B7-4ACF744FE7BC}" type="presParOf" srcId="{819FC800-8BA0-49B6-A821-97EDC2C27FCE}" destId="{E8399F5A-2954-44AC-9CAB-3B518FF3614F}" srcOrd="4" destOrd="0" presId="urn:microsoft.com/office/officeart/2017/3/layout/DropPinTimeline"/>
    <dgm:cxn modelId="{EC601C91-849C-4501-B2B0-789BE032FCA5}" type="presParOf" srcId="{819FC800-8BA0-49B6-A821-97EDC2C27FCE}" destId="{EDEEB7B6-06D3-4B6D-A9F3-CC8D9E90EC12}" srcOrd="5" destOrd="0" presId="urn:microsoft.com/office/officeart/2017/3/layout/DropPinTimeline"/>
    <dgm:cxn modelId="{5ECB6F5A-FC5C-4198-BFE7-6445A1A84738}" type="presParOf" srcId="{2D130E7D-8A62-4A78-9460-38C9FF48609A}" destId="{9CECA976-CF6F-4B88-A335-43F939D3EA25}" srcOrd="1" destOrd="0" presId="urn:microsoft.com/office/officeart/2017/3/layout/DropPinTimeline"/>
    <dgm:cxn modelId="{66AFAB5E-B64F-4195-8868-0AE16D3F29F2}" type="presParOf" srcId="{2D130E7D-8A62-4A78-9460-38C9FF48609A}" destId="{3562ECFC-463D-4100-81EC-FE4E3BD8CB6C}" srcOrd="2" destOrd="0" presId="urn:microsoft.com/office/officeart/2017/3/layout/DropPinTimeline"/>
    <dgm:cxn modelId="{EFF60E95-F6C8-4FA9-A11C-31EF3FE404EC}" type="presParOf" srcId="{3562ECFC-463D-4100-81EC-FE4E3BD8CB6C}" destId="{D613A1BD-D683-487F-B643-8232DD45BB22}" srcOrd="0" destOrd="0" presId="urn:microsoft.com/office/officeart/2017/3/layout/DropPinTimeline"/>
    <dgm:cxn modelId="{ABC14A0C-CB7E-4B81-B755-8B86CD4B6AA1}" type="presParOf" srcId="{3562ECFC-463D-4100-81EC-FE4E3BD8CB6C}" destId="{FD8048D3-9EE4-4954-B062-B196F2FA2B52}" srcOrd="1" destOrd="0" presId="urn:microsoft.com/office/officeart/2017/3/layout/DropPinTimeline"/>
    <dgm:cxn modelId="{9988D867-1778-45D4-9CCF-36D3ED025771}" type="presParOf" srcId="{FD8048D3-9EE4-4954-B062-B196F2FA2B52}" destId="{D5E500D2-6255-48C3-9A89-8B29B554C09B}" srcOrd="0" destOrd="0" presId="urn:microsoft.com/office/officeart/2017/3/layout/DropPinTimeline"/>
    <dgm:cxn modelId="{A3D9A248-44CC-4A76-B4D8-1441BE41D320}" type="presParOf" srcId="{FD8048D3-9EE4-4954-B062-B196F2FA2B52}" destId="{4B4FE652-22B6-4609-AFBB-FCDD46BBE2ED}" srcOrd="1" destOrd="0" presId="urn:microsoft.com/office/officeart/2017/3/layout/DropPinTimeline"/>
    <dgm:cxn modelId="{BB31F029-38BB-4E66-A611-357F3447830A}" type="presParOf" srcId="{3562ECFC-463D-4100-81EC-FE4E3BD8CB6C}" destId="{B6024122-8699-42E6-BEDB-C0E39A58C2A3}" srcOrd="2" destOrd="0" presId="urn:microsoft.com/office/officeart/2017/3/layout/DropPinTimeline"/>
    <dgm:cxn modelId="{681FB89E-513D-414C-A213-169D817BF372}" type="presParOf" srcId="{3562ECFC-463D-4100-81EC-FE4E3BD8CB6C}" destId="{1ED9C12C-4586-4C82-BC11-B6377107CDFF}" srcOrd="3" destOrd="0" presId="urn:microsoft.com/office/officeart/2017/3/layout/DropPinTimeline"/>
    <dgm:cxn modelId="{5C177CDE-7032-40AB-808F-928F40E2F6E3}" type="presParOf" srcId="{3562ECFC-463D-4100-81EC-FE4E3BD8CB6C}" destId="{9D2DB2D3-835E-4D9A-A303-DDAEB2EE9707}" srcOrd="4" destOrd="0" presId="urn:microsoft.com/office/officeart/2017/3/layout/DropPinTimeline"/>
    <dgm:cxn modelId="{5F15C709-F36B-4AFB-A2C7-CFB47A7A9FC4}" type="presParOf" srcId="{3562ECFC-463D-4100-81EC-FE4E3BD8CB6C}" destId="{C15A1D2C-F04A-42F3-A978-534792013505}" srcOrd="5" destOrd="0" presId="urn:microsoft.com/office/officeart/2017/3/layout/DropPinTimeline"/>
    <dgm:cxn modelId="{9908B0FE-9996-48BD-A962-6027CEEE167F}" type="presParOf" srcId="{2D130E7D-8A62-4A78-9460-38C9FF48609A}" destId="{F7D74D18-FEE4-405D-8F8F-1C72F5D81C48}" srcOrd="3" destOrd="0" presId="urn:microsoft.com/office/officeart/2017/3/layout/DropPinTimeline"/>
    <dgm:cxn modelId="{BA609BCA-3CB9-4961-8053-135CCBA8DE5E}" type="presParOf" srcId="{2D130E7D-8A62-4A78-9460-38C9FF48609A}" destId="{69F55C57-ED0D-46FF-87D8-7D0E260E45DC}" srcOrd="4" destOrd="0" presId="urn:microsoft.com/office/officeart/2017/3/layout/DropPinTimeline"/>
    <dgm:cxn modelId="{A25C16FD-C18F-49E3-AD75-377AEADEF087}" type="presParOf" srcId="{69F55C57-ED0D-46FF-87D8-7D0E260E45DC}" destId="{AE75D076-8874-4065-9D85-F177A4063370}" srcOrd="0" destOrd="0" presId="urn:microsoft.com/office/officeart/2017/3/layout/DropPinTimeline"/>
    <dgm:cxn modelId="{E0C52B3D-B4FE-4F45-83B6-171802136C00}" type="presParOf" srcId="{69F55C57-ED0D-46FF-87D8-7D0E260E45DC}" destId="{589CF113-A50D-4FC9-ABC1-FBB3B9D01A73}" srcOrd="1" destOrd="0" presId="urn:microsoft.com/office/officeart/2017/3/layout/DropPinTimeline"/>
    <dgm:cxn modelId="{13C14A6D-CA37-4B85-AADD-0A8CF239FAA9}" type="presParOf" srcId="{589CF113-A50D-4FC9-ABC1-FBB3B9D01A73}" destId="{2BEC241E-70B0-4BA9-A577-9B03045F1F8D}" srcOrd="0" destOrd="0" presId="urn:microsoft.com/office/officeart/2017/3/layout/DropPinTimeline"/>
    <dgm:cxn modelId="{26CA80EE-E5E6-4C7F-A0E6-7E655657B4A8}" type="presParOf" srcId="{589CF113-A50D-4FC9-ABC1-FBB3B9D01A73}" destId="{E805EE46-CD58-4C71-AE73-B40AD92254A0}" srcOrd="1" destOrd="0" presId="urn:microsoft.com/office/officeart/2017/3/layout/DropPinTimeline"/>
    <dgm:cxn modelId="{4858CDC5-C0FA-4582-8240-64F56513D19E}" type="presParOf" srcId="{69F55C57-ED0D-46FF-87D8-7D0E260E45DC}" destId="{6D05D3FC-0003-44A9-8C3F-FE3F58C0A256}" srcOrd="2" destOrd="0" presId="urn:microsoft.com/office/officeart/2017/3/layout/DropPinTimeline"/>
    <dgm:cxn modelId="{35178C4B-3B56-42E7-ADC6-E9160D3C0A26}" type="presParOf" srcId="{69F55C57-ED0D-46FF-87D8-7D0E260E45DC}" destId="{A4823D6E-681D-4246-88DE-0CFE635B7D4C}" srcOrd="3" destOrd="0" presId="urn:microsoft.com/office/officeart/2017/3/layout/DropPinTimeline"/>
    <dgm:cxn modelId="{6A8BDD85-AA2A-49FE-8297-C76FE5A5D682}" type="presParOf" srcId="{69F55C57-ED0D-46FF-87D8-7D0E260E45DC}" destId="{C93578A3-6F7D-4FDB-9A23-CAE4E1B9BCA2}" srcOrd="4" destOrd="0" presId="urn:microsoft.com/office/officeart/2017/3/layout/DropPinTimeline"/>
    <dgm:cxn modelId="{A390F9CA-B130-4ADA-9168-66BB9E3E9506}" type="presParOf" srcId="{69F55C57-ED0D-46FF-87D8-7D0E260E45DC}" destId="{F160BAD0-5759-450A-BB6C-D096CCFA8C24}" srcOrd="5" destOrd="0" presId="urn:microsoft.com/office/officeart/2017/3/layout/DropPinTimeline"/>
    <dgm:cxn modelId="{A6E0C154-9D8C-45C8-B3E1-FA9AF48399B4}" type="presParOf" srcId="{2D130E7D-8A62-4A78-9460-38C9FF48609A}" destId="{C249F285-9D54-4A08-9E02-86B3413E54AD}" srcOrd="5" destOrd="0" presId="urn:microsoft.com/office/officeart/2017/3/layout/DropPinTimeline"/>
    <dgm:cxn modelId="{D2E6E1FF-19ED-4F8A-9D5C-2FAF5613B1C3}" type="presParOf" srcId="{2D130E7D-8A62-4A78-9460-38C9FF48609A}" destId="{A584886A-9B8E-48F8-9C9C-5241ED6F5674}" srcOrd="6" destOrd="0" presId="urn:microsoft.com/office/officeart/2017/3/layout/DropPinTimeline"/>
    <dgm:cxn modelId="{5A9CE969-7356-4BCA-B78C-9D2F5C760361}" type="presParOf" srcId="{A584886A-9B8E-48F8-9C9C-5241ED6F5674}" destId="{DD868041-AB9D-4A26-893A-DE312DD4A124}" srcOrd="0" destOrd="0" presId="urn:microsoft.com/office/officeart/2017/3/layout/DropPinTimeline"/>
    <dgm:cxn modelId="{AB7E97BE-8AE0-472E-B650-9646A118D52B}" type="presParOf" srcId="{A584886A-9B8E-48F8-9C9C-5241ED6F5674}" destId="{4C1C857B-5FA3-410D-9289-BEEC5632527E}" srcOrd="1" destOrd="0" presId="urn:microsoft.com/office/officeart/2017/3/layout/DropPinTimeline"/>
    <dgm:cxn modelId="{D4A2F96A-54EC-4BDC-ACB5-7AA23E333DC4}" type="presParOf" srcId="{4C1C857B-5FA3-410D-9289-BEEC5632527E}" destId="{073F8895-164D-4B0D-BE27-ECC82B2BB8ED}" srcOrd="0" destOrd="0" presId="urn:microsoft.com/office/officeart/2017/3/layout/DropPinTimeline"/>
    <dgm:cxn modelId="{8B4BE70A-8117-4AD6-82AB-FF0BA65036ED}" type="presParOf" srcId="{4C1C857B-5FA3-410D-9289-BEEC5632527E}" destId="{943A678C-34CD-4C80-A664-D4288340AB60}" srcOrd="1" destOrd="0" presId="urn:microsoft.com/office/officeart/2017/3/layout/DropPinTimeline"/>
    <dgm:cxn modelId="{9D49625F-3193-43CB-AD73-D8D9037FC29B}" type="presParOf" srcId="{A584886A-9B8E-48F8-9C9C-5241ED6F5674}" destId="{AFDDC7E7-9077-4AA3-87B0-11707907D32B}" srcOrd="2" destOrd="0" presId="urn:microsoft.com/office/officeart/2017/3/layout/DropPinTimeline"/>
    <dgm:cxn modelId="{A579A01E-F46E-41B5-A3CD-2DA306027EFE}" type="presParOf" srcId="{A584886A-9B8E-48F8-9C9C-5241ED6F5674}" destId="{C453982A-BF7E-4AEC-A86B-EC435DC50343}" srcOrd="3" destOrd="0" presId="urn:microsoft.com/office/officeart/2017/3/layout/DropPinTimeline"/>
    <dgm:cxn modelId="{9184E742-D2C2-4997-8831-84D4CAE21544}" type="presParOf" srcId="{A584886A-9B8E-48F8-9C9C-5241ED6F5674}" destId="{F90FE363-43EF-40AB-878C-B52CDD303CE9}" srcOrd="4" destOrd="0" presId="urn:microsoft.com/office/officeart/2017/3/layout/DropPinTimeline"/>
    <dgm:cxn modelId="{31FA0613-5F42-47F9-AF09-E339DBC0ECBA}" type="presParOf" srcId="{A584886A-9B8E-48F8-9C9C-5241ED6F5674}" destId="{005ED0C1-F59A-416E-88D8-5372C1535603}" srcOrd="5" destOrd="0" presId="urn:microsoft.com/office/officeart/2017/3/layout/DropPinTimeline"/>
    <dgm:cxn modelId="{C0A92FF8-208F-4434-B945-FD9741C98379}" type="presParOf" srcId="{2D130E7D-8A62-4A78-9460-38C9FF48609A}" destId="{F2539237-0F37-4088-9428-A8C87ABE77A2}" srcOrd="7" destOrd="0" presId="urn:microsoft.com/office/officeart/2017/3/layout/DropPinTimeline"/>
    <dgm:cxn modelId="{E82B9E86-CED0-4114-BFA1-CD1C430FE353}" type="presParOf" srcId="{2D130E7D-8A62-4A78-9460-38C9FF48609A}" destId="{BF52F67D-6430-40E4-ABE0-56F67D4B5AFB}" srcOrd="8" destOrd="0" presId="urn:microsoft.com/office/officeart/2017/3/layout/DropPinTimeline"/>
    <dgm:cxn modelId="{6D7A3C8F-48A7-48A7-8AFF-139FC085673F}" type="presParOf" srcId="{BF52F67D-6430-40E4-ABE0-56F67D4B5AFB}" destId="{AB913FCB-D617-40BC-A868-259F9D5F6A64}" srcOrd="0" destOrd="0" presId="urn:microsoft.com/office/officeart/2017/3/layout/DropPinTimeline"/>
    <dgm:cxn modelId="{D984B727-82FA-44B8-8609-FEF49CE40150}" type="presParOf" srcId="{BF52F67D-6430-40E4-ABE0-56F67D4B5AFB}" destId="{40098A42-BA69-42E4-B4FE-727DE324F165}" srcOrd="1" destOrd="0" presId="urn:microsoft.com/office/officeart/2017/3/layout/DropPinTimeline"/>
    <dgm:cxn modelId="{BDBC3BBE-2F50-4594-8D30-4693F6DF5F78}" type="presParOf" srcId="{40098A42-BA69-42E4-B4FE-727DE324F165}" destId="{62E349D9-AB76-4C5A-B393-B312911E8D58}" srcOrd="0" destOrd="0" presId="urn:microsoft.com/office/officeart/2017/3/layout/DropPinTimeline"/>
    <dgm:cxn modelId="{10AFEF56-E769-452F-ABFF-43CE24DCA9A9}" type="presParOf" srcId="{40098A42-BA69-42E4-B4FE-727DE324F165}" destId="{2F408E7E-8144-4B2A-815B-6BA5CB3229F9}" srcOrd="1" destOrd="0" presId="urn:microsoft.com/office/officeart/2017/3/layout/DropPinTimeline"/>
    <dgm:cxn modelId="{BFD88283-7374-41ED-AB97-A7CA6BF0E212}" type="presParOf" srcId="{BF52F67D-6430-40E4-ABE0-56F67D4B5AFB}" destId="{F6A8E9CC-95FE-4B31-9A86-586D06A2DA11}" srcOrd="2" destOrd="0" presId="urn:microsoft.com/office/officeart/2017/3/layout/DropPinTimeline"/>
    <dgm:cxn modelId="{0D837C7A-C564-4D90-BD19-DFFE7328ED73}" type="presParOf" srcId="{BF52F67D-6430-40E4-ABE0-56F67D4B5AFB}" destId="{2B79BFAB-9536-4992-9671-BDE4D8B93EE5}" srcOrd="3" destOrd="0" presId="urn:microsoft.com/office/officeart/2017/3/layout/DropPinTimeline"/>
    <dgm:cxn modelId="{76B40764-4B8F-4DCA-B317-C960F2CD28EA}" type="presParOf" srcId="{BF52F67D-6430-40E4-ABE0-56F67D4B5AFB}" destId="{8B04BB55-2B07-47CF-AB28-96E3D160F02F}" srcOrd="4" destOrd="0" presId="urn:microsoft.com/office/officeart/2017/3/layout/DropPinTimeline"/>
    <dgm:cxn modelId="{B81558DA-0B53-43D1-958F-DC94B7FD9B6D}" type="presParOf" srcId="{BF52F67D-6430-40E4-ABE0-56F67D4B5AFB}" destId="{D8B730FB-E7A8-48C4-88C7-123C920E4E9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E405-55F8-495A-B243-B062F88E5EF9}">
      <dsp:nvSpPr>
        <dsp:cNvPr id="0" name=""/>
        <dsp:cNvSpPr/>
      </dsp:nvSpPr>
      <dsp:spPr>
        <a:xfrm>
          <a:off x="0" y="2267712"/>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C57E361-5FAF-473A-A742-924F826EB3CA}">
      <dsp:nvSpPr>
        <dsp:cNvPr id="0" name=""/>
        <dsp:cNvSpPr/>
      </dsp:nvSpPr>
      <dsp:spPr>
        <a:xfrm rot="8100000">
          <a:off x="71188" y="522618"/>
          <a:ext cx="333531" cy="333531"/>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3A14E-E1B1-4110-87EE-9B2968E49A76}">
      <dsp:nvSpPr>
        <dsp:cNvPr id="0" name=""/>
        <dsp:cNvSpPr/>
      </dsp:nvSpPr>
      <dsp:spPr>
        <a:xfrm>
          <a:off x="108240"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FBAB078-2737-4388-A092-059D63322AB9}">
      <dsp:nvSpPr>
        <dsp:cNvPr id="0" name=""/>
        <dsp:cNvSpPr/>
      </dsp:nvSpPr>
      <dsp:spPr>
        <a:xfrm>
          <a:off x="473796"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California formed Motor Vehicle Pollution Control Board</a:t>
          </a:r>
        </a:p>
      </dsp:txBody>
      <dsp:txXfrm>
        <a:off x="473796" y="925226"/>
        <a:ext cx="2913465" cy="1342485"/>
      </dsp:txXfrm>
    </dsp:sp>
    <dsp:sp modelId="{B760EE08-0C0F-4515-B161-803C54D6B3DF}">
      <dsp:nvSpPr>
        <dsp:cNvPr id="0" name=""/>
        <dsp:cNvSpPr/>
      </dsp:nvSpPr>
      <dsp:spPr>
        <a:xfrm>
          <a:off x="473796"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1959</a:t>
          </a:r>
        </a:p>
      </dsp:txBody>
      <dsp:txXfrm>
        <a:off x="473796" y="453542"/>
        <a:ext cx="2913465" cy="471684"/>
      </dsp:txXfrm>
    </dsp:sp>
    <dsp:sp modelId="{FAB3F67A-BD16-44DF-8776-EB95BED52C89}">
      <dsp:nvSpPr>
        <dsp:cNvPr id="0" name=""/>
        <dsp:cNvSpPr/>
      </dsp:nvSpPr>
      <dsp:spPr>
        <a:xfrm>
          <a:off x="237953" y="925226"/>
          <a:ext cx="0" cy="134248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B98B390-1E44-4221-B441-0061B0BCE3B5}">
      <dsp:nvSpPr>
        <dsp:cNvPr id="0" name=""/>
        <dsp:cNvSpPr/>
      </dsp:nvSpPr>
      <dsp:spPr>
        <a:xfrm>
          <a:off x="194553" y="2225260"/>
          <a:ext cx="84903" cy="8490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9CD17-605B-46F4-B0EE-2AF61C19D4FF}">
      <dsp:nvSpPr>
        <dsp:cNvPr id="0" name=""/>
        <dsp:cNvSpPr/>
      </dsp:nvSpPr>
      <dsp:spPr>
        <a:xfrm rot="18900000">
          <a:off x="1819196" y="3679274"/>
          <a:ext cx="333531" cy="333531"/>
        </a:xfrm>
        <a:prstGeom prst="teardrop">
          <a:avLst>
            <a:gd name="adj" fmla="val 115000"/>
          </a:avLst>
        </a:prstGeom>
        <a:solidFill>
          <a:schemeClr val="accent2">
            <a:hueOff val="-1065601"/>
            <a:satOff val="-12967"/>
            <a:lumOff val="4363"/>
            <a:alphaOff val="0"/>
          </a:schemeClr>
        </a:solidFill>
        <a:ln w="12700" cap="flat" cmpd="sng" algn="ctr">
          <a:solidFill>
            <a:schemeClr val="accent2">
              <a:hueOff val="-1065601"/>
              <a:satOff val="-12967"/>
              <a:lumOff val="43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8973FC-AF69-4192-B2A4-7BF46A7CB771}">
      <dsp:nvSpPr>
        <dsp:cNvPr id="0" name=""/>
        <dsp:cNvSpPr/>
      </dsp:nvSpPr>
      <dsp:spPr>
        <a:xfrm>
          <a:off x="1856249"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736BF1-63BE-48C0-B47B-A8BDD3764509}">
      <dsp:nvSpPr>
        <dsp:cNvPr id="0" name=""/>
        <dsp:cNvSpPr/>
      </dsp:nvSpPr>
      <dsp:spPr>
        <a:xfrm>
          <a:off x="2221804" y="2267711"/>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California Air Resources Board (CARB) was established </a:t>
          </a:r>
        </a:p>
      </dsp:txBody>
      <dsp:txXfrm>
        <a:off x="2221804" y="2267711"/>
        <a:ext cx="2913465" cy="1342485"/>
      </dsp:txXfrm>
    </dsp:sp>
    <dsp:sp modelId="{4CC136CD-7092-474F-AD4C-227D0BAD9DCC}">
      <dsp:nvSpPr>
        <dsp:cNvPr id="0" name=""/>
        <dsp:cNvSpPr/>
      </dsp:nvSpPr>
      <dsp:spPr>
        <a:xfrm>
          <a:off x="2221804" y="3610197"/>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1967</a:t>
          </a:r>
        </a:p>
      </dsp:txBody>
      <dsp:txXfrm>
        <a:off x="2221804" y="3610197"/>
        <a:ext cx="2913465" cy="471684"/>
      </dsp:txXfrm>
    </dsp:sp>
    <dsp:sp modelId="{94D956A7-2931-4F4A-B310-7900885A51F4}">
      <dsp:nvSpPr>
        <dsp:cNvPr id="0" name=""/>
        <dsp:cNvSpPr/>
      </dsp:nvSpPr>
      <dsp:spPr>
        <a:xfrm>
          <a:off x="1985962" y="2267711"/>
          <a:ext cx="0" cy="1342485"/>
        </a:xfrm>
        <a:prstGeom prst="line">
          <a:avLst/>
        </a:prstGeom>
        <a:noFill/>
        <a:ln w="12700" cap="flat" cmpd="sng" algn="ctr">
          <a:solidFill>
            <a:schemeClr val="accent2">
              <a:hueOff val="-1065601"/>
              <a:satOff val="-12967"/>
              <a:lumOff val="4363"/>
              <a:alphaOff val="0"/>
            </a:schemeClr>
          </a:solidFill>
          <a:prstDash val="dash"/>
          <a:miter lim="800000"/>
        </a:ln>
        <a:effectLst/>
      </dsp:spPr>
      <dsp:style>
        <a:lnRef idx="1">
          <a:scrgbClr r="0" g="0" b="0"/>
        </a:lnRef>
        <a:fillRef idx="0">
          <a:scrgbClr r="0" g="0" b="0"/>
        </a:fillRef>
        <a:effectRef idx="0">
          <a:scrgbClr r="0" g="0" b="0"/>
        </a:effectRef>
        <a:fontRef idx="minor"/>
      </dsp:style>
    </dsp:sp>
    <dsp:sp modelId="{6C86C2F0-6866-4322-8319-8FF9744FB338}">
      <dsp:nvSpPr>
        <dsp:cNvPr id="0" name=""/>
        <dsp:cNvSpPr/>
      </dsp:nvSpPr>
      <dsp:spPr>
        <a:xfrm>
          <a:off x="1942561" y="2225260"/>
          <a:ext cx="84903" cy="84903"/>
        </a:xfrm>
        <a:prstGeom prst="ellipse">
          <a:avLst/>
        </a:prstGeom>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F3537-DB7F-4076-BFE4-B464D7A20C21}">
      <dsp:nvSpPr>
        <dsp:cNvPr id="0" name=""/>
        <dsp:cNvSpPr/>
      </dsp:nvSpPr>
      <dsp:spPr>
        <a:xfrm rot="8100000">
          <a:off x="3567204" y="522618"/>
          <a:ext cx="333531" cy="333531"/>
        </a:xfrm>
        <a:prstGeom prst="teardrop">
          <a:avLst>
            <a:gd name="adj" fmla="val 115000"/>
          </a:avLst>
        </a:prstGeom>
        <a:solidFill>
          <a:schemeClr val="accent2">
            <a:hueOff val="-2131202"/>
            <a:satOff val="-25934"/>
            <a:lumOff val="8725"/>
            <a:alphaOff val="0"/>
          </a:schemeClr>
        </a:solidFill>
        <a:ln w="12700" cap="flat" cmpd="sng" algn="ctr">
          <a:solidFill>
            <a:schemeClr val="accent2">
              <a:hueOff val="-2131202"/>
              <a:satOff val="-25934"/>
              <a:lumOff val="8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2E573-1F67-4B2B-8D8F-AD095B4E824B}">
      <dsp:nvSpPr>
        <dsp:cNvPr id="0" name=""/>
        <dsp:cNvSpPr/>
      </dsp:nvSpPr>
      <dsp:spPr>
        <a:xfrm>
          <a:off x="3604257"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C9AC61-AEA8-4220-B90B-BB30A142D7D7}">
      <dsp:nvSpPr>
        <dsp:cNvPr id="0" name=""/>
        <dsp:cNvSpPr/>
      </dsp:nvSpPr>
      <dsp:spPr>
        <a:xfrm>
          <a:off x="3969812"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US Environmental Protection Agency (EPA) Created</a:t>
          </a:r>
        </a:p>
      </dsp:txBody>
      <dsp:txXfrm>
        <a:off x="3969812" y="925226"/>
        <a:ext cx="2913465" cy="1342485"/>
      </dsp:txXfrm>
    </dsp:sp>
    <dsp:sp modelId="{C6D79F59-0921-40D0-89A0-5E0BF9796ABB}">
      <dsp:nvSpPr>
        <dsp:cNvPr id="0" name=""/>
        <dsp:cNvSpPr/>
      </dsp:nvSpPr>
      <dsp:spPr>
        <a:xfrm>
          <a:off x="3969812"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1970</a:t>
          </a:r>
        </a:p>
      </dsp:txBody>
      <dsp:txXfrm>
        <a:off x="3969812" y="453542"/>
        <a:ext cx="2913465" cy="471684"/>
      </dsp:txXfrm>
    </dsp:sp>
    <dsp:sp modelId="{020A1DB0-B21C-4B02-B261-90FEFD803FEB}">
      <dsp:nvSpPr>
        <dsp:cNvPr id="0" name=""/>
        <dsp:cNvSpPr/>
      </dsp:nvSpPr>
      <dsp:spPr>
        <a:xfrm>
          <a:off x="3733970" y="925226"/>
          <a:ext cx="0" cy="1342485"/>
        </a:xfrm>
        <a:prstGeom prst="line">
          <a:avLst/>
        </a:prstGeom>
        <a:noFill/>
        <a:ln w="12700" cap="flat" cmpd="sng" algn="ctr">
          <a:solidFill>
            <a:schemeClr val="accent2">
              <a:hueOff val="-2131202"/>
              <a:satOff val="-25934"/>
              <a:lumOff val="8725"/>
              <a:alphaOff val="0"/>
            </a:schemeClr>
          </a:solidFill>
          <a:prstDash val="dash"/>
          <a:miter lim="800000"/>
        </a:ln>
        <a:effectLst/>
      </dsp:spPr>
      <dsp:style>
        <a:lnRef idx="1">
          <a:scrgbClr r="0" g="0" b="0"/>
        </a:lnRef>
        <a:fillRef idx="0">
          <a:scrgbClr r="0" g="0" b="0"/>
        </a:fillRef>
        <a:effectRef idx="0">
          <a:scrgbClr r="0" g="0" b="0"/>
        </a:effectRef>
        <a:fontRef idx="minor"/>
      </dsp:style>
    </dsp:sp>
    <dsp:sp modelId="{6CB69B70-7114-4756-AFED-D9C97AFCFB76}">
      <dsp:nvSpPr>
        <dsp:cNvPr id="0" name=""/>
        <dsp:cNvSpPr/>
      </dsp:nvSpPr>
      <dsp:spPr>
        <a:xfrm>
          <a:off x="3690569" y="2225260"/>
          <a:ext cx="84903" cy="84903"/>
        </a:xfrm>
        <a:prstGeom prst="ellipse">
          <a:avLst/>
        </a:prstGeom>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BDF32-9BC5-4389-81C2-85A407741BD8}">
      <dsp:nvSpPr>
        <dsp:cNvPr id="0" name=""/>
        <dsp:cNvSpPr/>
      </dsp:nvSpPr>
      <dsp:spPr>
        <a:xfrm rot="18900000">
          <a:off x="5315213" y="3679274"/>
          <a:ext cx="333531" cy="333531"/>
        </a:xfrm>
        <a:prstGeom prst="teardrop">
          <a:avLst>
            <a:gd name="adj" fmla="val 115000"/>
          </a:avLst>
        </a:prstGeom>
        <a:solidFill>
          <a:schemeClr val="accent2">
            <a:hueOff val="-3196803"/>
            <a:satOff val="-38901"/>
            <a:lumOff val="13088"/>
            <a:alphaOff val="0"/>
          </a:schemeClr>
        </a:solidFill>
        <a:ln w="12700" cap="flat" cmpd="sng" algn="ctr">
          <a:solidFill>
            <a:schemeClr val="accent2">
              <a:hueOff val="-3196803"/>
              <a:satOff val="-38901"/>
              <a:lumOff val="130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03616-A76B-4A00-A744-31CDAA5EB054}">
      <dsp:nvSpPr>
        <dsp:cNvPr id="0" name=""/>
        <dsp:cNvSpPr/>
      </dsp:nvSpPr>
      <dsp:spPr>
        <a:xfrm>
          <a:off x="5352265"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FB187FD-58CE-4DFE-A85E-10D0349A9682}">
      <dsp:nvSpPr>
        <dsp:cNvPr id="0" name=""/>
        <dsp:cNvSpPr/>
      </dsp:nvSpPr>
      <dsp:spPr>
        <a:xfrm>
          <a:off x="5717820" y="2267711"/>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Clean Air Act Amended</a:t>
          </a:r>
        </a:p>
        <a:p>
          <a:pPr marL="114300" lvl="1" indent="-114300" algn="l" defTabSz="533400">
            <a:lnSpc>
              <a:spcPct val="90000"/>
            </a:lnSpc>
            <a:spcBef>
              <a:spcPct val="0"/>
            </a:spcBef>
            <a:spcAft>
              <a:spcPct val="15000"/>
            </a:spcAft>
            <a:buChar char="•"/>
          </a:pPr>
          <a:r>
            <a:rPr lang="en-US" sz="1200" kern="1200" dirty="0"/>
            <a:t>Health based National Ambient Air Quality Standards (NAAQS)</a:t>
          </a:r>
        </a:p>
        <a:p>
          <a:pPr marL="114300" lvl="1" indent="-114300" algn="l" defTabSz="533400">
            <a:lnSpc>
              <a:spcPct val="90000"/>
            </a:lnSpc>
            <a:spcBef>
              <a:spcPct val="0"/>
            </a:spcBef>
            <a:spcAft>
              <a:spcPct val="15000"/>
            </a:spcAft>
            <a:buChar char="•"/>
          </a:pPr>
          <a:r>
            <a:rPr lang="en-US" sz="1200" kern="1200" dirty="0"/>
            <a:t>90% reduction in emissions from new cars</a:t>
          </a:r>
        </a:p>
      </dsp:txBody>
      <dsp:txXfrm>
        <a:off x="5717820" y="2267711"/>
        <a:ext cx="2913465" cy="1342485"/>
      </dsp:txXfrm>
    </dsp:sp>
    <dsp:sp modelId="{F37262E6-C1F6-4F28-A4AF-4DDD90719378}">
      <dsp:nvSpPr>
        <dsp:cNvPr id="0" name=""/>
        <dsp:cNvSpPr/>
      </dsp:nvSpPr>
      <dsp:spPr>
        <a:xfrm>
          <a:off x="5717820" y="3610197"/>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1970</a:t>
          </a:r>
        </a:p>
      </dsp:txBody>
      <dsp:txXfrm>
        <a:off x="5717820" y="3610197"/>
        <a:ext cx="2913465" cy="471684"/>
      </dsp:txXfrm>
    </dsp:sp>
    <dsp:sp modelId="{0ED3DA1A-3582-4761-97A0-90D01475DBBD}">
      <dsp:nvSpPr>
        <dsp:cNvPr id="0" name=""/>
        <dsp:cNvSpPr/>
      </dsp:nvSpPr>
      <dsp:spPr>
        <a:xfrm>
          <a:off x="5481978" y="2267711"/>
          <a:ext cx="0" cy="1342485"/>
        </a:xfrm>
        <a:prstGeom prst="line">
          <a:avLst/>
        </a:prstGeom>
        <a:noFill/>
        <a:ln w="12700" cap="flat" cmpd="sng" algn="ctr">
          <a:solidFill>
            <a:schemeClr val="accent2">
              <a:hueOff val="-3196803"/>
              <a:satOff val="-38901"/>
              <a:lumOff val="13088"/>
              <a:alphaOff val="0"/>
            </a:schemeClr>
          </a:solidFill>
          <a:prstDash val="dash"/>
          <a:miter lim="800000"/>
        </a:ln>
        <a:effectLst/>
      </dsp:spPr>
      <dsp:style>
        <a:lnRef idx="1">
          <a:scrgbClr r="0" g="0" b="0"/>
        </a:lnRef>
        <a:fillRef idx="0">
          <a:scrgbClr r="0" g="0" b="0"/>
        </a:fillRef>
        <a:effectRef idx="0">
          <a:scrgbClr r="0" g="0" b="0"/>
        </a:effectRef>
        <a:fontRef idx="minor"/>
      </dsp:style>
    </dsp:sp>
    <dsp:sp modelId="{0BE6358C-D773-4873-B6DD-B50ED4A89AF3}">
      <dsp:nvSpPr>
        <dsp:cNvPr id="0" name=""/>
        <dsp:cNvSpPr/>
      </dsp:nvSpPr>
      <dsp:spPr>
        <a:xfrm>
          <a:off x="5438577" y="2225260"/>
          <a:ext cx="84903" cy="84903"/>
        </a:xfrm>
        <a:prstGeom prst="ellipse">
          <a:avLst/>
        </a:prstGeom>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F9C34-4DD5-4E5A-915C-475F55C71868}">
      <dsp:nvSpPr>
        <dsp:cNvPr id="0" name=""/>
        <dsp:cNvSpPr/>
      </dsp:nvSpPr>
      <dsp:spPr>
        <a:xfrm rot="8100000">
          <a:off x="7063221" y="522618"/>
          <a:ext cx="333531" cy="333531"/>
        </a:xfrm>
        <a:prstGeom prst="teardrop">
          <a:avLst>
            <a:gd name="adj" fmla="val 115000"/>
          </a:avLst>
        </a:prstGeom>
        <a:solidFill>
          <a:schemeClr val="accent2">
            <a:hueOff val="-4262404"/>
            <a:satOff val="-51868"/>
            <a:lumOff val="17451"/>
            <a:alphaOff val="0"/>
          </a:schemeClr>
        </a:solidFill>
        <a:ln w="12700" cap="flat" cmpd="sng" algn="ctr">
          <a:solidFill>
            <a:schemeClr val="accent2">
              <a:hueOff val="-4262404"/>
              <a:satOff val="-51868"/>
              <a:lumOff val="1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496CE-D0C9-4531-9543-409E6A8915E7}">
      <dsp:nvSpPr>
        <dsp:cNvPr id="0" name=""/>
        <dsp:cNvSpPr/>
      </dsp:nvSpPr>
      <dsp:spPr>
        <a:xfrm>
          <a:off x="7100273"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89AB4E4-9B26-41F6-8F18-080FCB00525E}">
      <dsp:nvSpPr>
        <dsp:cNvPr id="0" name=""/>
        <dsp:cNvSpPr/>
      </dsp:nvSpPr>
      <dsp:spPr>
        <a:xfrm>
          <a:off x="7465828"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Catalysts introduced on new cars</a:t>
          </a:r>
        </a:p>
      </dsp:txBody>
      <dsp:txXfrm>
        <a:off x="7465828" y="925226"/>
        <a:ext cx="2913465" cy="1342485"/>
      </dsp:txXfrm>
    </dsp:sp>
    <dsp:sp modelId="{6C9FBA11-E80F-4875-AB90-A8F440E5B7EC}">
      <dsp:nvSpPr>
        <dsp:cNvPr id="0" name=""/>
        <dsp:cNvSpPr/>
      </dsp:nvSpPr>
      <dsp:spPr>
        <a:xfrm>
          <a:off x="7465828"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1975</a:t>
          </a:r>
        </a:p>
      </dsp:txBody>
      <dsp:txXfrm>
        <a:off x="7465828" y="453542"/>
        <a:ext cx="2913465" cy="471684"/>
      </dsp:txXfrm>
    </dsp:sp>
    <dsp:sp modelId="{5B615CA1-49FA-4F2A-89F3-28C7AB8095E8}">
      <dsp:nvSpPr>
        <dsp:cNvPr id="0" name=""/>
        <dsp:cNvSpPr/>
      </dsp:nvSpPr>
      <dsp:spPr>
        <a:xfrm>
          <a:off x="7229986" y="925226"/>
          <a:ext cx="0" cy="1342485"/>
        </a:xfrm>
        <a:prstGeom prst="line">
          <a:avLst/>
        </a:prstGeom>
        <a:noFill/>
        <a:ln w="12700" cap="flat" cmpd="sng" algn="ctr">
          <a:solidFill>
            <a:schemeClr val="accent2">
              <a:hueOff val="-4262404"/>
              <a:satOff val="-51868"/>
              <a:lumOff val="17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DF454894-87B9-4314-913A-479778056FE2}">
      <dsp:nvSpPr>
        <dsp:cNvPr id="0" name=""/>
        <dsp:cNvSpPr/>
      </dsp:nvSpPr>
      <dsp:spPr>
        <a:xfrm>
          <a:off x="7186586" y="2225260"/>
          <a:ext cx="84903" cy="84903"/>
        </a:xfrm>
        <a:prstGeom prst="ellipse">
          <a:avLst/>
        </a:prstGeom>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803AC-6B8D-41EA-9E38-FCBA69E62505}">
      <dsp:nvSpPr>
        <dsp:cNvPr id="0" name=""/>
        <dsp:cNvSpPr/>
      </dsp:nvSpPr>
      <dsp:spPr>
        <a:xfrm>
          <a:off x="0" y="2267712"/>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4B0FEB7-83AD-4530-94AF-411C670DAF0D}">
      <dsp:nvSpPr>
        <dsp:cNvPr id="0" name=""/>
        <dsp:cNvSpPr/>
      </dsp:nvSpPr>
      <dsp:spPr>
        <a:xfrm rot="8100000">
          <a:off x="71188" y="522618"/>
          <a:ext cx="333531" cy="333531"/>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9C1E10-279C-49FB-846F-8159F4D673DD}">
      <dsp:nvSpPr>
        <dsp:cNvPr id="0" name=""/>
        <dsp:cNvSpPr/>
      </dsp:nvSpPr>
      <dsp:spPr>
        <a:xfrm>
          <a:off x="108240"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84B1EC5-7388-4710-96DA-E0288E448F32}">
      <dsp:nvSpPr>
        <dsp:cNvPr id="0" name=""/>
        <dsp:cNvSpPr/>
      </dsp:nvSpPr>
      <dsp:spPr>
        <a:xfrm>
          <a:off x="473796"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Energy Policy Conservation Act</a:t>
          </a:r>
        </a:p>
        <a:p>
          <a:pPr marL="114300" lvl="1" indent="-114300" algn="l" defTabSz="533400">
            <a:lnSpc>
              <a:spcPct val="90000"/>
            </a:lnSpc>
            <a:spcBef>
              <a:spcPct val="0"/>
            </a:spcBef>
            <a:spcAft>
              <a:spcPct val="15000"/>
            </a:spcAft>
            <a:buChar char="•"/>
          </a:pPr>
          <a:r>
            <a:rPr lang="en-US" sz="1200" kern="1200" dirty="0"/>
            <a:t>Established CAFE program and set first fuel economy goals</a:t>
          </a:r>
        </a:p>
      </dsp:txBody>
      <dsp:txXfrm>
        <a:off x="473796" y="925226"/>
        <a:ext cx="2913465" cy="1342485"/>
      </dsp:txXfrm>
    </dsp:sp>
    <dsp:sp modelId="{F6DAD1BD-E8D2-4DA7-8733-3ED8AC60A990}">
      <dsp:nvSpPr>
        <dsp:cNvPr id="0" name=""/>
        <dsp:cNvSpPr/>
      </dsp:nvSpPr>
      <dsp:spPr>
        <a:xfrm>
          <a:off x="473796"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1975</a:t>
          </a:r>
        </a:p>
      </dsp:txBody>
      <dsp:txXfrm>
        <a:off x="473796" y="453542"/>
        <a:ext cx="2913465" cy="471684"/>
      </dsp:txXfrm>
    </dsp:sp>
    <dsp:sp modelId="{8553E609-3EA7-48BC-9E91-B580D5231FBA}">
      <dsp:nvSpPr>
        <dsp:cNvPr id="0" name=""/>
        <dsp:cNvSpPr/>
      </dsp:nvSpPr>
      <dsp:spPr>
        <a:xfrm>
          <a:off x="237953" y="925226"/>
          <a:ext cx="0" cy="134248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645F2D5-8101-499D-9AFD-3002598224BC}">
      <dsp:nvSpPr>
        <dsp:cNvPr id="0" name=""/>
        <dsp:cNvSpPr/>
      </dsp:nvSpPr>
      <dsp:spPr>
        <a:xfrm>
          <a:off x="195502" y="2225260"/>
          <a:ext cx="84903" cy="8490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237E7-44BF-4248-9222-A7F41F833BD6}">
      <dsp:nvSpPr>
        <dsp:cNvPr id="0" name=""/>
        <dsp:cNvSpPr/>
      </dsp:nvSpPr>
      <dsp:spPr>
        <a:xfrm rot="18900000">
          <a:off x="1819196" y="3679274"/>
          <a:ext cx="333531" cy="333531"/>
        </a:xfrm>
        <a:prstGeom prst="teardrop">
          <a:avLst>
            <a:gd name="adj" fmla="val 115000"/>
          </a:avLst>
        </a:prstGeom>
        <a:solidFill>
          <a:schemeClr val="accent2">
            <a:hueOff val="-1065601"/>
            <a:satOff val="-12967"/>
            <a:lumOff val="4363"/>
            <a:alphaOff val="0"/>
          </a:schemeClr>
        </a:solidFill>
        <a:ln w="12700" cap="flat" cmpd="sng" algn="ctr">
          <a:solidFill>
            <a:schemeClr val="accent2">
              <a:hueOff val="-1065601"/>
              <a:satOff val="-12967"/>
              <a:lumOff val="43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D58C9E-751A-4259-B7CA-AC53C8B7409C}">
      <dsp:nvSpPr>
        <dsp:cNvPr id="0" name=""/>
        <dsp:cNvSpPr/>
      </dsp:nvSpPr>
      <dsp:spPr>
        <a:xfrm>
          <a:off x="1856249"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3BA534-EAEB-42B1-95EE-F08338421149}">
      <dsp:nvSpPr>
        <dsp:cNvPr id="0" name=""/>
        <dsp:cNvSpPr/>
      </dsp:nvSpPr>
      <dsp:spPr>
        <a:xfrm>
          <a:off x="2214112" y="2336870"/>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622300">
            <a:lnSpc>
              <a:spcPct val="90000"/>
            </a:lnSpc>
            <a:spcBef>
              <a:spcPct val="0"/>
            </a:spcBef>
            <a:spcAft>
              <a:spcPct val="35000"/>
            </a:spcAft>
            <a:buNone/>
          </a:pPr>
          <a:r>
            <a:rPr lang="en-US" sz="1400" kern="1200" dirty="0"/>
            <a:t>Corporate Average Fuel Economy (CAFE) Standards introduced</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27.5 mpg since 1985 for passenger cars and light trucks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22.2 mpg since 2007 for light truck (including SUVs and vans)</a:t>
          </a:r>
        </a:p>
      </dsp:txBody>
      <dsp:txXfrm>
        <a:off x="2214112" y="2336870"/>
        <a:ext cx="2913465" cy="1342485"/>
      </dsp:txXfrm>
    </dsp:sp>
    <dsp:sp modelId="{E74443AA-7E63-49B0-9701-BAAEF238A01E}">
      <dsp:nvSpPr>
        <dsp:cNvPr id="0" name=""/>
        <dsp:cNvSpPr/>
      </dsp:nvSpPr>
      <dsp:spPr>
        <a:xfrm>
          <a:off x="2214112" y="3679355"/>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1978</a:t>
          </a:r>
        </a:p>
      </dsp:txBody>
      <dsp:txXfrm>
        <a:off x="2214112" y="3679355"/>
        <a:ext cx="2913465" cy="471684"/>
      </dsp:txXfrm>
    </dsp:sp>
    <dsp:sp modelId="{252158D1-0735-4971-A7FD-625B587C9741}">
      <dsp:nvSpPr>
        <dsp:cNvPr id="0" name=""/>
        <dsp:cNvSpPr/>
      </dsp:nvSpPr>
      <dsp:spPr>
        <a:xfrm>
          <a:off x="1985962" y="2267711"/>
          <a:ext cx="0" cy="1342485"/>
        </a:xfrm>
        <a:prstGeom prst="line">
          <a:avLst/>
        </a:prstGeom>
        <a:noFill/>
        <a:ln w="12700" cap="flat" cmpd="sng" algn="ctr">
          <a:solidFill>
            <a:schemeClr val="accent2">
              <a:hueOff val="-1065601"/>
              <a:satOff val="-12967"/>
              <a:lumOff val="4363"/>
              <a:alphaOff val="0"/>
            </a:schemeClr>
          </a:solidFill>
          <a:prstDash val="dash"/>
          <a:miter lim="800000"/>
        </a:ln>
        <a:effectLst/>
      </dsp:spPr>
      <dsp:style>
        <a:lnRef idx="1">
          <a:scrgbClr r="0" g="0" b="0"/>
        </a:lnRef>
        <a:fillRef idx="0">
          <a:scrgbClr r="0" g="0" b="0"/>
        </a:fillRef>
        <a:effectRef idx="0">
          <a:scrgbClr r="0" g="0" b="0"/>
        </a:effectRef>
        <a:fontRef idx="minor"/>
      </dsp:style>
    </dsp:sp>
    <dsp:sp modelId="{E73A66FE-8731-4B19-B736-8815CD44F8BA}">
      <dsp:nvSpPr>
        <dsp:cNvPr id="0" name=""/>
        <dsp:cNvSpPr/>
      </dsp:nvSpPr>
      <dsp:spPr>
        <a:xfrm>
          <a:off x="1943510" y="2225260"/>
          <a:ext cx="84903" cy="84903"/>
        </a:xfrm>
        <a:prstGeom prst="ellipse">
          <a:avLst/>
        </a:prstGeom>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5D59B-B819-43C1-9B47-530DF41281CC}">
      <dsp:nvSpPr>
        <dsp:cNvPr id="0" name=""/>
        <dsp:cNvSpPr/>
      </dsp:nvSpPr>
      <dsp:spPr>
        <a:xfrm rot="8100000">
          <a:off x="3567204" y="522618"/>
          <a:ext cx="333531" cy="333531"/>
        </a:xfrm>
        <a:prstGeom prst="teardrop">
          <a:avLst>
            <a:gd name="adj" fmla="val 115000"/>
          </a:avLst>
        </a:prstGeom>
        <a:solidFill>
          <a:schemeClr val="accent2">
            <a:hueOff val="-2131202"/>
            <a:satOff val="-25934"/>
            <a:lumOff val="8725"/>
            <a:alphaOff val="0"/>
          </a:schemeClr>
        </a:solidFill>
        <a:ln w="12700" cap="flat" cmpd="sng" algn="ctr">
          <a:solidFill>
            <a:schemeClr val="accent2">
              <a:hueOff val="-2131202"/>
              <a:satOff val="-25934"/>
              <a:lumOff val="8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E63C8-7840-48E9-A4A2-C7BA95F86A44}">
      <dsp:nvSpPr>
        <dsp:cNvPr id="0" name=""/>
        <dsp:cNvSpPr/>
      </dsp:nvSpPr>
      <dsp:spPr>
        <a:xfrm>
          <a:off x="3604257"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F60AA0-0EFB-4129-8368-CB7D0B0F5849}">
      <dsp:nvSpPr>
        <dsp:cNvPr id="0" name=""/>
        <dsp:cNvSpPr/>
      </dsp:nvSpPr>
      <dsp:spPr>
        <a:xfrm>
          <a:off x="3969812"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Vehicle Emissions Inspection and maintenance (I/M) programs established</a:t>
          </a:r>
        </a:p>
      </dsp:txBody>
      <dsp:txXfrm>
        <a:off x="3969812" y="925226"/>
        <a:ext cx="2913465" cy="1342485"/>
      </dsp:txXfrm>
    </dsp:sp>
    <dsp:sp modelId="{73282044-82C6-4A3B-8013-2197548BF637}">
      <dsp:nvSpPr>
        <dsp:cNvPr id="0" name=""/>
        <dsp:cNvSpPr/>
      </dsp:nvSpPr>
      <dsp:spPr>
        <a:xfrm>
          <a:off x="3969812"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1983</a:t>
          </a:r>
        </a:p>
      </dsp:txBody>
      <dsp:txXfrm>
        <a:off x="3969812" y="453542"/>
        <a:ext cx="2913465" cy="471684"/>
      </dsp:txXfrm>
    </dsp:sp>
    <dsp:sp modelId="{1A9DA586-32BD-4C27-A857-4A188D2795D1}">
      <dsp:nvSpPr>
        <dsp:cNvPr id="0" name=""/>
        <dsp:cNvSpPr/>
      </dsp:nvSpPr>
      <dsp:spPr>
        <a:xfrm>
          <a:off x="3733970" y="925226"/>
          <a:ext cx="0" cy="1342485"/>
        </a:xfrm>
        <a:prstGeom prst="line">
          <a:avLst/>
        </a:prstGeom>
        <a:noFill/>
        <a:ln w="12700" cap="flat" cmpd="sng" algn="ctr">
          <a:solidFill>
            <a:schemeClr val="accent2">
              <a:hueOff val="-2131202"/>
              <a:satOff val="-25934"/>
              <a:lumOff val="8725"/>
              <a:alphaOff val="0"/>
            </a:schemeClr>
          </a:solidFill>
          <a:prstDash val="dash"/>
          <a:miter lim="800000"/>
        </a:ln>
        <a:effectLst/>
      </dsp:spPr>
      <dsp:style>
        <a:lnRef idx="1">
          <a:scrgbClr r="0" g="0" b="0"/>
        </a:lnRef>
        <a:fillRef idx="0">
          <a:scrgbClr r="0" g="0" b="0"/>
        </a:fillRef>
        <a:effectRef idx="0">
          <a:scrgbClr r="0" g="0" b="0"/>
        </a:effectRef>
        <a:fontRef idx="minor"/>
      </dsp:style>
    </dsp:sp>
    <dsp:sp modelId="{3222F49C-12BE-4088-AE5A-B3A6B8FFEAD3}">
      <dsp:nvSpPr>
        <dsp:cNvPr id="0" name=""/>
        <dsp:cNvSpPr/>
      </dsp:nvSpPr>
      <dsp:spPr>
        <a:xfrm>
          <a:off x="3691518" y="2225260"/>
          <a:ext cx="84903" cy="84903"/>
        </a:xfrm>
        <a:prstGeom prst="ellipse">
          <a:avLst/>
        </a:prstGeom>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F6777-7D1C-4DA4-806B-239DCEC0AC9F}">
      <dsp:nvSpPr>
        <dsp:cNvPr id="0" name=""/>
        <dsp:cNvSpPr/>
      </dsp:nvSpPr>
      <dsp:spPr>
        <a:xfrm rot="18900000">
          <a:off x="5315213" y="3679274"/>
          <a:ext cx="333531" cy="333531"/>
        </a:xfrm>
        <a:prstGeom prst="teardrop">
          <a:avLst>
            <a:gd name="adj" fmla="val 115000"/>
          </a:avLst>
        </a:prstGeom>
        <a:solidFill>
          <a:schemeClr val="accent2">
            <a:hueOff val="-3196803"/>
            <a:satOff val="-38901"/>
            <a:lumOff val="13088"/>
            <a:alphaOff val="0"/>
          </a:schemeClr>
        </a:solidFill>
        <a:ln w="12700" cap="flat" cmpd="sng" algn="ctr">
          <a:solidFill>
            <a:schemeClr val="accent2">
              <a:hueOff val="-3196803"/>
              <a:satOff val="-38901"/>
              <a:lumOff val="130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B825D-F1AF-49C1-BE85-6C2A54ED1CAA}">
      <dsp:nvSpPr>
        <dsp:cNvPr id="0" name=""/>
        <dsp:cNvSpPr/>
      </dsp:nvSpPr>
      <dsp:spPr>
        <a:xfrm>
          <a:off x="5352265"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40E81FB-EAF0-4DD4-9289-AF69BE8EAF3E}">
      <dsp:nvSpPr>
        <dsp:cNvPr id="0" name=""/>
        <dsp:cNvSpPr/>
      </dsp:nvSpPr>
      <dsp:spPr>
        <a:xfrm>
          <a:off x="5717820" y="2267711"/>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EPA final regulations to cut lead by 90% starting Jan 1, 1986</a:t>
          </a:r>
        </a:p>
      </dsp:txBody>
      <dsp:txXfrm>
        <a:off x="5717820" y="2267711"/>
        <a:ext cx="2913465" cy="1342485"/>
      </dsp:txXfrm>
    </dsp:sp>
    <dsp:sp modelId="{65041CE3-A67A-4F46-AFE7-40458F0DB1F2}">
      <dsp:nvSpPr>
        <dsp:cNvPr id="0" name=""/>
        <dsp:cNvSpPr/>
      </dsp:nvSpPr>
      <dsp:spPr>
        <a:xfrm>
          <a:off x="5717820" y="3610197"/>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1985</a:t>
          </a:r>
        </a:p>
      </dsp:txBody>
      <dsp:txXfrm>
        <a:off x="5717820" y="3610197"/>
        <a:ext cx="2913465" cy="471684"/>
      </dsp:txXfrm>
    </dsp:sp>
    <dsp:sp modelId="{A5361EAA-8B20-45A7-A204-61CC84D118FF}">
      <dsp:nvSpPr>
        <dsp:cNvPr id="0" name=""/>
        <dsp:cNvSpPr/>
      </dsp:nvSpPr>
      <dsp:spPr>
        <a:xfrm>
          <a:off x="5481978" y="2267711"/>
          <a:ext cx="0" cy="1342485"/>
        </a:xfrm>
        <a:prstGeom prst="line">
          <a:avLst/>
        </a:prstGeom>
        <a:noFill/>
        <a:ln w="12700" cap="flat" cmpd="sng" algn="ctr">
          <a:solidFill>
            <a:schemeClr val="accent2">
              <a:hueOff val="-3196803"/>
              <a:satOff val="-38901"/>
              <a:lumOff val="13088"/>
              <a:alphaOff val="0"/>
            </a:schemeClr>
          </a:solidFill>
          <a:prstDash val="dash"/>
          <a:miter lim="800000"/>
        </a:ln>
        <a:effectLst/>
      </dsp:spPr>
      <dsp:style>
        <a:lnRef idx="1">
          <a:scrgbClr r="0" g="0" b="0"/>
        </a:lnRef>
        <a:fillRef idx="0">
          <a:scrgbClr r="0" g="0" b="0"/>
        </a:fillRef>
        <a:effectRef idx="0">
          <a:scrgbClr r="0" g="0" b="0"/>
        </a:effectRef>
        <a:fontRef idx="minor"/>
      </dsp:style>
    </dsp:sp>
    <dsp:sp modelId="{CA99E7E6-10B2-4170-8FD8-12CBBE455C0F}">
      <dsp:nvSpPr>
        <dsp:cNvPr id="0" name=""/>
        <dsp:cNvSpPr/>
      </dsp:nvSpPr>
      <dsp:spPr>
        <a:xfrm>
          <a:off x="5439526" y="2225260"/>
          <a:ext cx="84903" cy="84903"/>
        </a:xfrm>
        <a:prstGeom prst="ellipse">
          <a:avLst/>
        </a:prstGeom>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D43BA-E841-493B-8E59-446BACC50838}">
      <dsp:nvSpPr>
        <dsp:cNvPr id="0" name=""/>
        <dsp:cNvSpPr/>
      </dsp:nvSpPr>
      <dsp:spPr>
        <a:xfrm rot="8100000">
          <a:off x="7063221" y="522618"/>
          <a:ext cx="333531" cy="333531"/>
        </a:xfrm>
        <a:prstGeom prst="teardrop">
          <a:avLst>
            <a:gd name="adj" fmla="val 115000"/>
          </a:avLst>
        </a:prstGeom>
        <a:solidFill>
          <a:schemeClr val="accent2">
            <a:hueOff val="-4262404"/>
            <a:satOff val="-51868"/>
            <a:lumOff val="17451"/>
            <a:alphaOff val="0"/>
          </a:schemeClr>
        </a:solidFill>
        <a:ln w="12700" cap="flat" cmpd="sng" algn="ctr">
          <a:solidFill>
            <a:schemeClr val="accent2">
              <a:hueOff val="-4262404"/>
              <a:satOff val="-51868"/>
              <a:lumOff val="1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6FCE0-D411-4027-ACEE-C8921B171C63}">
      <dsp:nvSpPr>
        <dsp:cNvPr id="0" name=""/>
        <dsp:cNvSpPr/>
      </dsp:nvSpPr>
      <dsp:spPr>
        <a:xfrm>
          <a:off x="7100273"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CF6637-6E83-46B6-BA9E-D1B2842AAC64}">
      <dsp:nvSpPr>
        <dsp:cNvPr id="0" name=""/>
        <dsp:cNvSpPr/>
      </dsp:nvSpPr>
      <dsp:spPr>
        <a:xfrm>
          <a:off x="7465828"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Clean Air Act Amended</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Reformulated gasoline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Alternative fuels </a:t>
          </a:r>
        </a:p>
      </dsp:txBody>
      <dsp:txXfrm>
        <a:off x="7465828" y="925226"/>
        <a:ext cx="2913465" cy="1342485"/>
      </dsp:txXfrm>
    </dsp:sp>
    <dsp:sp modelId="{FA8DE0CF-4E81-458B-B4D3-729996232C28}">
      <dsp:nvSpPr>
        <dsp:cNvPr id="0" name=""/>
        <dsp:cNvSpPr/>
      </dsp:nvSpPr>
      <dsp:spPr>
        <a:xfrm>
          <a:off x="7465828"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1990</a:t>
          </a:r>
        </a:p>
      </dsp:txBody>
      <dsp:txXfrm>
        <a:off x="7465828" y="453542"/>
        <a:ext cx="2913465" cy="471684"/>
      </dsp:txXfrm>
    </dsp:sp>
    <dsp:sp modelId="{8F8EF299-0E89-4C54-A4C0-E013A62BC7FA}">
      <dsp:nvSpPr>
        <dsp:cNvPr id="0" name=""/>
        <dsp:cNvSpPr/>
      </dsp:nvSpPr>
      <dsp:spPr>
        <a:xfrm>
          <a:off x="7229986" y="925226"/>
          <a:ext cx="0" cy="1342485"/>
        </a:xfrm>
        <a:prstGeom prst="line">
          <a:avLst/>
        </a:prstGeom>
        <a:noFill/>
        <a:ln w="12700" cap="flat" cmpd="sng" algn="ctr">
          <a:solidFill>
            <a:schemeClr val="accent2">
              <a:hueOff val="-4262404"/>
              <a:satOff val="-51868"/>
              <a:lumOff val="17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B70822DC-CF58-450E-8B87-DC9DBB5D66EF}">
      <dsp:nvSpPr>
        <dsp:cNvPr id="0" name=""/>
        <dsp:cNvSpPr/>
      </dsp:nvSpPr>
      <dsp:spPr>
        <a:xfrm>
          <a:off x="7187535" y="2225260"/>
          <a:ext cx="84903" cy="84903"/>
        </a:xfrm>
        <a:prstGeom prst="ellipse">
          <a:avLst/>
        </a:prstGeom>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9479E-93DF-45A3-83C6-15345B4A7AA9}">
      <dsp:nvSpPr>
        <dsp:cNvPr id="0" name=""/>
        <dsp:cNvSpPr/>
      </dsp:nvSpPr>
      <dsp:spPr>
        <a:xfrm>
          <a:off x="0" y="2267712"/>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96B7009-6A8E-4D49-97D1-C604D36E6C06}">
      <dsp:nvSpPr>
        <dsp:cNvPr id="0" name=""/>
        <dsp:cNvSpPr/>
      </dsp:nvSpPr>
      <dsp:spPr>
        <a:xfrm rot="8100000">
          <a:off x="71188" y="522618"/>
          <a:ext cx="333531" cy="333531"/>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6350-5B6D-4E73-91ED-1B7BCBE42301}">
      <dsp:nvSpPr>
        <dsp:cNvPr id="0" name=""/>
        <dsp:cNvSpPr/>
      </dsp:nvSpPr>
      <dsp:spPr>
        <a:xfrm>
          <a:off x="108240"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B206C10-3230-4235-A480-64742BC848DE}">
      <dsp:nvSpPr>
        <dsp:cNvPr id="0" name=""/>
        <dsp:cNvSpPr/>
      </dsp:nvSpPr>
      <dsp:spPr>
        <a:xfrm>
          <a:off x="473796"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Tier 1 vehicle emission standards introduced</a:t>
          </a:r>
        </a:p>
        <a:p>
          <a:pPr marL="114300" lvl="1" indent="-114300" algn="l" defTabSz="533400">
            <a:lnSpc>
              <a:spcPct val="90000"/>
            </a:lnSpc>
            <a:spcBef>
              <a:spcPct val="0"/>
            </a:spcBef>
            <a:spcAft>
              <a:spcPct val="15000"/>
            </a:spcAft>
            <a:buChar char="•"/>
          </a:pPr>
          <a:r>
            <a:rPr lang="en-US" sz="1200" kern="1200" dirty="0"/>
            <a:t>For passenger cars only</a:t>
          </a:r>
        </a:p>
      </dsp:txBody>
      <dsp:txXfrm>
        <a:off x="473796" y="925226"/>
        <a:ext cx="2913465" cy="1342485"/>
      </dsp:txXfrm>
    </dsp:sp>
    <dsp:sp modelId="{C6155F49-9E87-423D-8D55-E4E735B05BCA}">
      <dsp:nvSpPr>
        <dsp:cNvPr id="0" name=""/>
        <dsp:cNvSpPr/>
      </dsp:nvSpPr>
      <dsp:spPr>
        <a:xfrm>
          <a:off x="473796"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1994</a:t>
          </a:r>
        </a:p>
      </dsp:txBody>
      <dsp:txXfrm>
        <a:off x="473796" y="453542"/>
        <a:ext cx="2913465" cy="471684"/>
      </dsp:txXfrm>
    </dsp:sp>
    <dsp:sp modelId="{622A784E-0F2C-421E-A871-B0650EC32CBA}">
      <dsp:nvSpPr>
        <dsp:cNvPr id="0" name=""/>
        <dsp:cNvSpPr/>
      </dsp:nvSpPr>
      <dsp:spPr>
        <a:xfrm>
          <a:off x="237953" y="925226"/>
          <a:ext cx="0" cy="134248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852DFC-F1C3-4277-A4F3-C482DB874ACB}">
      <dsp:nvSpPr>
        <dsp:cNvPr id="0" name=""/>
        <dsp:cNvSpPr/>
      </dsp:nvSpPr>
      <dsp:spPr>
        <a:xfrm>
          <a:off x="194553" y="2225260"/>
          <a:ext cx="84903" cy="8490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2342F-28B0-4F6C-A7C7-B06ED99F6F8F}">
      <dsp:nvSpPr>
        <dsp:cNvPr id="0" name=""/>
        <dsp:cNvSpPr/>
      </dsp:nvSpPr>
      <dsp:spPr>
        <a:xfrm rot="18900000">
          <a:off x="1819196" y="3679274"/>
          <a:ext cx="333531" cy="333531"/>
        </a:xfrm>
        <a:prstGeom prst="teardrop">
          <a:avLst>
            <a:gd name="adj" fmla="val 115000"/>
          </a:avLst>
        </a:prstGeom>
        <a:solidFill>
          <a:schemeClr val="accent2">
            <a:hueOff val="-1065601"/>
            <a:satOff val="-12967"/>
            <a:lumOff val="4363"/>
            <a:alphaOff val="0"/>
          </a:schemeClr>
        </a:solidFill>
        <a:ln w="12700" cap="flat" cmpd="sng" algn="ctr">
          <a:solidFill>
            <a:schemeClr val="accent2">
              <a:hueOff val="-1065601"/>
              <a:satOff val="-12967"/>
              <a:lumOff val="43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490FD-DF90-40A0-80A7-181F7D9555F2}">
      <dsp:nvSpPr>
        <dsp:cNvPr id="0" name=""/>
        <dsp:cNvSpPr/>
      </dsp:nvSpPr>
      <dsp:spPr>
        <a:xfrm>
          <a:off x="1856249"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605091-338C-4FC5-98D1-6B7D1B451457}">
      <dsp:nvSpPr>
        <dsp:cNvPr id="0" name=""/>
        <dsp:cNvSpPr/>
      </dsp:nvSpPr>
      <dsp:spPr>
        <a:xfrm>
          <a:off x="2221804" y="2267711"/>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EPA completed 25-yr mission to completely remove lead from gasoline.</a:t>
          </a:r>
        </a:p>
        <a:p>
          <a:pPr marL="114300" lvl="1" indent="-114300" algn="l" defTabSz="533400">
            <a:lnSpc>
              <a:spcPct val="90000"/>
            </a:lnSpc>
            <a:spcBef>
              <a:spcPct val="0"/>
            </a:spcBef>
            <a:spcAft>
              <a:spcPct val="15000"/>
            </a:spcAft>
            <a:buChar char="•"/>
          </a:pPr>
          <a:r>
            <a:rPr lang="en-US" sz="1200" kern="1200" dirty="0"/>
            <a:t>Lead is banned from gasoline as of Jan 1, 1996</a:t>
          </a:r>
        </a:p>
      </dsp:txBody>
      <dsp:txXfrm>
        <a:off x="2221804" y="2267711"/>
        <a:ext cx="2913465" cy="1342485"/>
      </dsp:txXfrm>
    </dsp:sp>
    <dsp:sp modelId="{99A434C7-166C-44D9-BAA2-4BF4087CD55D}">
      <dsp:nvSpPr>
        <dsp:cNvPr id="0" name=""/>
        <dsp:cNvSpPr/>
      </dsp:nvSpPr>
      <dsp:spPr>
        <a:xfrm>
          <a:off x="2221804" y="3610197"/>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1996</a:t>
          </a:r>
        </a:p>
      </dsp:txBody>
      <dsp:txXfrm>
        <a:off x="2221804" y="3610197"/>
        <a:ext cx="2913465" cy="471684"/>
      </dsp:txXfrm>
    </dsp:sp>
    <dsp:sp modelId="{396B3072-1FB5-45C5-A3E6-E463B18054D2}">
      <dsp:nvSpPr>
        <dsp:cNvPr id="0" name=""/>
        <dsp:cNvSpPr/>
      </dsp:nvSpPr>
      <dsp:spPr>
        <a:xfrm>
          <a:off x="1985962" y="2267711"/>
          <a:ext cx="0" cy="1342485"/>
        </a:xfrm>
        <a:prstGeom prst="line">
          <a:avLst/>
        </a:prstGeom>
        <a:noFill/>
        <a:ln w="12700" cap="flat" cmpd="sng" algn="ctr">
          <a:solidFill>
            <a:schemeClr val="accent2">
              <a:hueOff val="-1065601"/>
              <a:satOff val="-12967"/>
              <a:lumOff val="4363"/>
              <a:alphaOff val="0"/>
            </a:schemeClr>
          </a:solidFill>
          <a:prstDash val="dash"/>
          <a:miter lim="800000"/>
        </a:ln>
        <a:effectLst/>
      </dsp:spPr>
      <dsp:style>
        <a:lnRef idx="1">
          <a:scrgbClr r="0" g="0" b="0"/>
        </a:lnRef>
        <a:fillRef idx="0">
          <a:scrgbClr r="0" g="0" b="0"/>
        </a:fillRef>
        <a:effectRef idx="0">
          <a:scrgbClr r="0" g="0" b="0"/>
        </a:effectRef>
        <a:fontRef idx="minor"/>
      </dsp:style>
    </dsp:sp>
    <dsp:sp modelId="{52EEF19D-3EB4-40B2-BD71-D1107DD87A19}">
      <dsp:nvSpPr>
        <dsp:cNvPr id="0" name=""/>
        <dsp:cNvSpPr/>
      </dsp:nvSpPr>
      <dsp:spPr>
        <a:xfrm>
          <a:off x="1942561" y="2225260"/>
          <a:ext cx="84903" cy="84903"/>
        </a:xfrm>
        <a:prstGeom prst="ellipse">
          <a:avLst/>
        </a:prstGeom>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680AA-D657-4893-9BB0-99A131A346C7}">
      <dsp:nvSpPr>
        <dsp:cNvPr id="0" name=""/>
        <dsp:cNvSpPr/>
      </dsp:nvSpPr>
      <dsp:spPr>
        <a:xfrm rot="8100000">
          <a:off x="3567204" y="522618"/>
          <a:ext cx="333531" cy="333531"/>
        </a:xfrm>
        <a:prstGeom prst="teardrop">
          <a:avLst>
            <a:gd name="adj" fmla="val 115000"/>
          </a:avLst>
        </a:prstGeom>
        <a:solidFill>
          <a:schemeClr val="accent2">
            <a:hueOff val="-2131202"/>
            <a:satOff val="-25934"/>
            <a:lumOff val="8725"/>
            <a:alphaOff val="0"/>
          </a:schemeClr>
        </a:solidFill>
        <a:ln w="12700" cap="flat" cmpd="sng" algn="ctr">
          <a:solidFill>
            <a:schemeClr val="accent2">
              <a:hueOff val="-2131202"/>
              <a:satOff val="-25934"/>
              <a:lumOff val="8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4304C-B90F-4EC4-A3F0-08A28127A7AF}">
      <dsp:nvSpPr>
        <dsp:cNvPr id="0" name=""/>
        <dsp:cNvSpPr/>
      </dsp:nvSpPr>
      <dsp:spPr>
        <a:xfrm>
          <a:off x="3604257"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79AF7B-9484-45CE-966B-3DBDF6018430}">
      <dsp:nvSpPr>
        <dsp:cNvPr id="0" name=""/>
        <dsp:cNvSpPr/>
      </dsp:nvSpPr>
      <dsp:spPr>
        <a:xfrm>
          <a:off x="3969812"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Tier 2 vehicle emission standards program adopted</a:t>
          </a:r>
        </a:p>
        <a:p>
          <a:pPr marL="114300" lvl="1" indent="-114300" algn="l" defTabSz="533400">
            <a:lnSpc>
              <a:spcPct val="90000"/>
            </a:lnSpc>
            <a:spcBef>
              <a:spcPct val="0"/>
            </a:spcBef>
            <a:spcAft>
              <a:spcPct val="15000"/>
            </a:spcAft>
            <a:buChar char="•"/>
          </a:pPr>
          <a:r>
            <a:rPr lang="en-US" sz="1200" kern="1200" dirty="0"/>
            <a:t>77-95% lower light-duty vehicle standards (beginning in 2004)– Same standards for light trucks and cars; gasoline and diesel</a:t>
          </a:r>
        </a:p>
      </dsp:txBody>
      <dsp:txXfrm>
        <a:off x="3969812" y="925226"/>
        <a:ext cx="2913465" cy="1342485"/>
      </dsp:txXfrm>
    </dsp:sp>
    <dsp:sp modelId="{6A7CE314-E1E7-470B-AED8-DA8BC3F31132}">
      <dsp:nvSpPr>
        <dsp:cNvPr id="0" name=""/>
        <dsp:cNvSpPr/>
      </dsp:nvSpPr>
      <dsp:spPr>
        <a:xfrm>
          <a:off x="3969812"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1999</a:t>
          </a:r>
        </a:p>
      </dsp:txBody>
      <dsp:txXfrm>
        <a:off x="3969812" y="453542"/>
        <a:ext cx="2913465" cy="471684"/>
      </dsp:txXfrm>
    </dsp:sp>
    <dsp:sp modelId="{91E1B0CB-AAE2-4BF4-A716-A303E0606FC9}">
      <dsp:nvSpPr>
        <dsp:cNvPr id="0" name=""/>
        <dsp:cNvSpPr/>
      </dsp:nvSpPr>
      <dsp:spPr>
        <a:xfrm>
          <a:off x="3733970" y="925226"/>
          <a:ext cx="0" cy="1342485"/>
        </a:xfrm>
        <a:prstGeom prst="line">
          <a:avLst/>
        </a:prstGeom>
        <a:noFill/>
        <a:ln w="12700" cap="flat" cmpd="sng" algn="ctr">
          <a:solidFill>
            <a:schemeClr val="accent2">
              <a:hueOff val="-2131202"/>
              <a:satOff val="-25934"/>
              <a:lumOff val="8725"/>
              <a:alphaOff val="0"/>
            </a:schemeClr>
          </a:solidFill>
          <a:prstDash val="dash"/>
          <a:miter lim="800000"/>
        </a:ln>
        <a:effectLst/>
      </dsp:spPr>
      <dsp:style>
        <a:lnRef idx="1">
          <a:scrgbClr r="0" g="0" b="0"/>
        </a:lnRef>
        <a:fillRef idx="0">
          <a:scrgbClr r="0" g="0" b="0"/>
        </a:fillRef>
        <a:effectRef idx="0">
          <a:scrgbClr r="0" g="0" b="0"/>
        </a:effectRef>
        <a:fontRef idx="minor"/>
      </dsp:style>
    </dsp:sp>
    <dsp:sp modelId="{280A1242-AF81-4B23-8157-2FA9AC056B40}">
      <dsp:nvSpPr>
        <dsp:cNvPr id="0" name=""/>
        <dsp:cNvSpPr/>
      </dsp:nvSpPr>
      <dsp:spPr>
        <a:xfrm>
          <a:off x="3690569" y="2225260"/>
          <a:ext cx="84903" cy="84903"/>
        </a:xfrm>
        <a:prstGeom prst="ellipse">
          <a:avLst/>
        </a:prstGeom>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F50DA-EE3C-43B0-BF8F-A4D3B728C8B9}">
      <dsp:nvSpPr>
        <dsp:cNvPr id="0" name=""/>
        <dsp:cNvSpPr/>
      </dsp:nvSpPr>
      <dsp:spPr>
        <a:xfrm rot="18900000">
          <a:off x="5315213" y="3679274"/>
          <a:ext cx="333531" cy="333531"/>
        </a:xfrm>
        <a:prstGeom prst="teardrop">
          <a:avLst>
            <a:gd name="adj" fmla="val 115000"/>
          </a:avLst>
        </a:prstGeom>
        <a:solidFill>
          <a:schemeClr val="accent2">
            <a:hueOff val="-3196803"/>
            <a:satOff val="-38901"/>
            <a:lumOff val="13088"/>
            <a:alphaOff val="0"/>
          </a:schemeClr>
        </a:solidFill>
        <a:ln w="12700" cap="flat" cmpd="sng" algn="ctr">
          <a:solidFill>
            <a:schemeClr val="accent2">
              <a:hueOff val="-3196803"/>
              <a:satOff val="-38901"/>
              <a:lumOff val="130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3FD34-DC11-4A09-8F20-401BCC492E2F}">
      <dsp:nvSpPr>
        <dsp:cNvPr id="0" name=""/>
        <dsp:cNvSpPr/>
      </dsp:nvSpPr>
      <dsp:spPr>
        <a:xfrm>
          <a:off x="5352265"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875B1F-04DC-4C9C-AB67-3E11A01400A5}">
      <dsp:nvSpPr>
        <dsp:cNvPr id="0" name=""/>
        <dsp:cNvSpPr/>
      </dsp:nvSpPr>
      <dsp:spPr>
        <a:xfrm>
          <a:off x="5717820" y="2267711"/>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Heavy-Duty 2007 Standards (2000 rulemaking)</a:t>
          </a:r>
        </a:p>
        <a:p>
          <a:pPr marL="114300" lvl="1" indent="-114300" algn="l" defTabSz="533400">
            <a:lnSpc>
              <a:spcPct val="90000"/>
            </a:lnSpc>
            <a:spcBef>
              <a:spcPct val="0"/>
            </a:spcBef>
            <a:spcAft>
              <a:spcPct val="15000"/>
            </a:spcAft>
            <a:buChar char="•"/>
          </a:pPr>
          <a:r>
            <a:rPr lang="en-US" sz="1200" kern="1200" dirty="0"/>
            <a:t>Diesel sulfur control (15 ppm maximum, beginning in 2006)– 90% lower heavy-duty gasoline &amp; diesel vehicle standards</a:t>
          </a:r>
        </a:p>
      </dsp:txBody>
      <dsp:txXfrm>
        <a:off x="5717820" y="2267711"/>
        <a:ext cx="2913465" cy="1342485"/>
      </dsp:txXfrm>
    </dsp:sp>
    <dsp:sp modelId="{86018370-926B-462B-B40C-09D726595CBB}">
      <dsp:nvSpPr>
        <dsp:cNvPr id="0" name=""/>
        <dsp:cNvSpPr/>
      </dsp:nvSpPr>
      <dsp:spPr>
        <a:xfrm>
          <a:off x="5717820" y="3610197"/>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2007</a:t>
          </a:r>
        </a:p>
      </dsp:txBody>
      <dsp:txXfrm>
        <a:off x="5717820" y="3610197"/>
        <a:ext cx="2913465" cy="471684"/>
      </dsp:txXfrm>
    </dsp:sp>
    <dsp:sp modelId="{CCF92C70-2619-4924-A01A-D3C7F688F7B3}">
      <dsp:nvSpPr>
        <dsp:cNvPr id="0" name=""/>
        <dsp:cNvSpPr/>
      </dsp:nvSpPr>
      <dsp:spPr>
        <a:xfrm>
          <a:off x="5481978" y="2267711"/>
          <a:ext cx="0" cy="1342485"/>
        </a:xfrm>
        <a:prstGeom prst="line">
          <a:avLst/>
        </a:prstGeom>
        <a:noFill/>
        <a:ln w="12700" cap="flat" cmpd="sng" algn="ctr">
          <a:solidFill>
            <a:schemeClr val="accent2">
              <a:hueOff val="-3196803"/>
              <a:satOff val="-38901"/>
              <a:lumOff val="13088"/>
              <a:alphaOff val="0"/>
            </a:schemeClr>
          </a:solidFill>
          <a:prstDash val="dash"/>
          <a:miter lim="800000"/>
        </a:ln>
        <a:effectLst/>
      </dsp:spPr>
      <dsp:style>
        <a:lnRef idx="1">
          <a:scrgbClr r="0" g="0" b="0"/>
        </a:lnRef>
        <a:fillRef idx="0">
          <a:scrgbClr r="0" g="0" b="0"/>
        </a:fillRef>
        <a:effectRef idx="0">
          <a:scrgbClr r="0" g="0" b="0"/>
        </a:effectRef>
        <a:fontRef idx="minor"/>
      </dsp:style>
    </dsp:sp>
    <dsp:sp modelId="{1B67CDCE-B26A-4252-9BDF-19341B04D7EE}">
      <dsp:nvSpPr>
        <dsp:cNvPr id="0" name=""/>
        <dsp:cNvSpPr/>
      </dsp:nvSpPr>
      <dsp:spPr>
        <a:xfrm>
          <a:off x="5438577" y="2225260"/>
          <a:ext cx="84903" cy="84903"/>
        </a:xfrm>
        <a:prstGeom prst="ellipse">
          <a:avLst/>
        </a:prstGeom>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5B7F2-73C1-4066-861D-1234D5B27715}">
      <dsp:nvSpPr>
        <dsp:cNvPr id="0" name=""/>
        <dsp:cNvSpPr/>
      </dsp:nvSpPr>
      <dsp:spPr>
        <a:xfrm rot="8100000">
          <a:off x="7063221" y="522618"/>
          <a:ext cx="333531" cy="333531"/>
        </a:xfrm>
        <a:prstGeom prst="teardrop">
          <a:avLst>
            <a:gd name="adj" fmla="val 115000"/>
          </a:avLst>
        </a:prstGeom>
        <a:solidFill>
          <a:schemeClr val="accent2">
            <a:hueOff val="-4262404"/>
            <a:satOff val="-51868"/>
            <a:lumOff val="17451"/>
            <a:alphaOff val="0"/>
          </a:schemeClr>
        </a:solidFill>
        <a:ln w="12700" cap="flat" cmpd="sng" algn="ctr">
          <a:solidFill>
            <a:schemeClr val="accent2">
              <a:hueOff val="-4262404"/>
              <a:satOff val="-51868"/>
              <a:lumOff val="1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021AA-A1FA-44E1-8014-35B654B7BCBC}">
      <dsp:nvSpPr>
        <dsp:cNvPr id="0" name=""/>
        <dsp:cNvSpPr/>
      </dsp:nvSpPr>
      <dsp:spPr>
        <a:xfrm>
          <a:off x="7100273"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0E7E7D7-C6E3-4DFD-B3CE-3299EBAE2ED0}">
      <dsp:nvSpPr>
        <dsp:cNvPr id="0" name=""/>
        <dsp:cNvSpPr/>
      </dsp:nvSpPr>
      <dsp:spPr>
        <a:xfrm>
          <a:off x="7465828"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New CAFE standards for model year 2012 - 2016</a:t>
          </a:r>
        </a:p>
      </dsp:txBody>
      <dsp:txXfrm>
        <a:off x="7465828" y="925226"/>
        <a:ext cx="2913465" cy="1342485"/>
      </dsp:txXfrm>
    </dsp:sp>
    <dsp:sp modelId="{30860598-3A5B-4018-87F2-7E93FBB58E67}">
      <dsp:nvSpPr>
        <dsp:cNvPr id="0" name=""/>
        <dsp:cNvSpPr/>
      </dsp:nvSpPr>
      <dsp:spPr>
        <a:xfrm>
          <a:off x="7465828"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2010</a:t>
          </a:r>
        </a:p>
      </dsp:txBody>
      <dsp:txXfrm>
        <a:off x="7465828" y="453542"/>
        <a:ext cx="2913465" cy="471684"/>
      </dsp:txXfrm>
    </dsp:sp>
    <dsp:sp modelId="{81ADA49C-1219-4779-AF29-DECE5626BB9D}">
      <dsp:nvSpPr>
        <dsp:cNvPr id="0" name=""/>
        <dsp:cNvSpPr/>
      </dsp:nvSpPr>
      <dsp:spPr>
        <a:xfrm>
          <a:off x="7229986" y="925226"/>
          <a:ext cx="0" cy="1342485"/>
        </a:xfrm>
        <a:prstGeom prst="line">
          <a:avLst/>
        </a:prstGeom>
        <a:noFill/>
        <a:ln w="12700" cap="flat" cmpd="sng" algn="ctr">
          <a:solidFill>
            <a:schemeClr val="accent2">
              <a:hueOff val="-4262404"/>
              <a:satOff val="-51868"/>
              <a:lumOff val="17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DD670F3F-B4C5-49CD-B9AF-ABBE5D1187AD}">
      <dsp:nvSpPr>
        <dsp:cNvPr id="0" name=""/>
        <dsp:cNvSpPr/>
      </dsp:nvSpPr>
      <dsp:spPr>
        <a:xfrm>
          <a:off x="7186586" y="2225260"/>
          <a:ext cx="84903" cy="84903"/>
        </a:xfrm>
        <a:prstGeom prst="ellipse">
          <a:avLst/>
        </a:prstGeom>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96D13-D46E-481B-A9F4-AEB94063DAEB}">
      <dsp:nvSpPr>
        <dsp:cNvPr id="0" name=""/>
        <dsp:cNvSpPr/>
      </dsp:nvSpPr>
      <dsp:spPr>
        <a:xfrm>
          <a:off x="0" y="2267712"/>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6E09CB7-A69C-4AF4-9F0B-FF9B23DF0D14}">
      <dsp:nvSpPr>
        <dsp:cNvPr id="0" name=""/>
        <dsp:cNvSpPr/>
      </dsp:nvSpPr>
      <dsp:spPr>
        <a:xfrm rot="8100000">
          <a:off x="71188" y="522618"/>
          <a:ext cx="333531" cy="333531"/>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BD25F-C9E7-4972-B4A5-79A34F7BB0FC}">
      <dsp:nvSpPr>
        <dsp:cNvPr id="0" name=""/>
        <dsp:cNvSpPr/>
      </dsp:nvSpPr>
      <dsp:spPr>
        <a:xfrm>
          <a:off x="108240"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3B94AE-8787-42E9-8BDB-24920FE72033}">
      <dsp:nvSpPr>
        <dsp:cNvPr id="0" name=""/>
        <dsp:cNvSpPr/>
      </dsp:nvSpPr>
      <dsp:spPr>
        <a:xfrm>
          <a:off x="473796"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First ever regulations to reduce Green house gases (GHGs) for heavy duty trucks and buses</a:t>
          </a:r>
        </a:p>
      </dsp:txBody>
      <dsp:txXfrm>
        <a:off x="473796" y="925226"/>
        <a:ext cx="2913465" cy="1342485"/>
      </dsp:txXfrm>
    </dsp:sp>
    <dsp:sp modelId="{5DB99A2E-D7DD-42D3-B96B-48416829897B}">
      <dsp:nvSpPr>
        <dsp:cNvPr id="0" name=""/>
        <dsp:cNvSpPr/>
      </dsp:nvSpPr>
      <dsp:spPr>
        <a:xfrm>
          <a:off x="473796"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a:t>
          </a:r>
        </a:p>
      </dsp:txBody>
      <dsp:txXfrm>
        <a:off x="473796" y="453542"/>
        <a:ext cx="2913465" cy="471684"/>
      </dsp:txXfrm>
    </dsp:sp>
    <dsp:sp modelId="{E8399F5A-2954-44AC-9CAB-3B518FF3614F}">
      <dsp:nvSpPr>
        <dsp:cNvPr id="0" name=""/>
        <dsp:cNvSpPr/>
      </dsp:nvSpPr>
      <dsp:spPr>
        <a:xfrm>
          <a:off x="237953" y="925226"/>
          <a:ext cx="0" cy="134248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5624B63-F9F5-42E4-95DD-E908C1A92ECE}">
      <dsp:nvSpPr>
        <dsp:cNvPr id="0" name=""/>
        <dsp:cNvSpPr/>
      </dsp:nvSpPr>
      <dsp:spPr>
        <a:xfrm>
          <a:off x="194553" y="2225260"/>
          <a:ext cx="84903" cy="8490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500D2-6255-48C3-9A89-8B29B554C09B}">
      <dsp:nvSpPr>
        <dsp:cNvPr id="0" name=""/>
        <dsp:cNvSpPr/>
      </dsp:nvSpPr>
      <dsp:spPr>
        <a:xfrm rot="18900000">
          <a:off x="1819196" y="3679274"/>
          <a:ext cx="333531" cy="333531"/>
        </a:xfrm>
        <a:prstGeom prst="teardrop">
          <a:avLst>
            <a:gd name="adj" fmla="val 115000"/>
          </a:avLst>
        </a:prstGeom>
        <a:solidFill>
          <a:schemeClr val="accent2">
            <a:hueOff val="-1065601"/>
            <a:satOff val="-12967"/>
            <a:lumOff val="4363"/>
            <a:alphaOff val="0"/>
          </a:schemeClr>
        </a:solidFill>
        <a:ln w="12700" cap="flat" cmpd="sng" algn="ctr">
          <a:solidFill>
            <a:schemeClr val="accent2">
              <a:hueOff val="-1065601"/>
              <a:satOff val="-12967"/>
              <a:lumOff val="43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FE652-22B6-4609-AFBB-FCDD46BBE2ED}">
      <dsp:nvSpPr>
        <dsp:cNvPr id="0" name=""/>
        <dsp:cNvSpPr/>
      </dsp:nvSpPr>
      <dsp:spPr>
        <a:xfrm>
          <a:off x="1856249"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024122-8699-42E6-BEDB-C0E39A58C2A3}">
      <dsp:nvSpPr>
        <dsp:cNvPr id="0" name=""/>
        <dsp:cNvSpPr/>
      </dsp:nvSpPr>
      <dsp:spPr>
        <a:xfrm>
          <a:off x="2221804" y="2267711"/>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Green House Gases (GHGs) regulations extended to include light duty and medium duty vehicles from 2017 through 2025</a:t>
          </a:r>
        </a:p>
      </dsp:txBody>
      <dsp:txXfrm>
        <a:off x="2221804" y="2267711"/>
        <a:ext cx="2913465" cy="1342485"/>
      </dsp:txXfrm>
    </dsp:sp>
    <dsp:sp modelId="{1ED9C12C-4586-4C82-BC11-B6377107CDFF}">
      <dsp:nvSpPr>
        <dsp:cNvPr id="0" name=""/>
        <dsp:cNvSpPr/>
      </dsp:nvSpPr>
      <dsp:spPr>
        <a:xfrm>
          <a:off x="2221804" y="3610197"/>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2012</a:t>
          </a:r>
        </a:p>
      </dsp:txBody>
      <dsp:txXfrm>
        <a:off x="2221804" y="3610197"/>
        <a:ext cx="2913465" cy="471684"/>
      </dsp:txXfrm>
    </dsp:sp>
    <dsp:sp modelId="{9D2DB2D3-835E-4D9A-A303-DDAEB2EE9707}">
      <dsp:nvSpPr>
        <dsp:cNvPr id="0" name=""/>
        <dsp:cNvSpPr/>
      </dsp:nvSpPr>
      <dsp:spPr>
        <a:xfrm>
          <a:off x="1985962" y="2267711"/>
          <a:ext cx="0" cy="1342485"/>
        </a:xfrm>
        <a:prstGeom prst="line">
          <a:avLst/>
        </a:prstGeom>
        <a:noFill/>
        <a:ln w="12700" cap="flat" cmpd="sng" algn="ctr">
          <a:solidFill>
            <a:schemeClr val="accent2">
              <a:hueOff val="-1065601"/>
              <a:satOff val="-12967"/>
              <a:lumOff val="4363"/>
              <a:alphaOff val="0"/>
            </a:schemeClr>
          </a:solidFill>
          <a:prstDash val="dash"/>
          <a:miter lim="800000"/>
        </a:ln>
        <a:effectLst/>
      </dsp:spPr>
      <dsp:style>
        <a:lnRef idx="1">
          <a:scrgbClr r="0" g="0" b="0"/>
        </a:lnRef>
        <a:fillRef idx="0">
          <a:scrgbClr r="0" g="0" b="0"/>
        </a:fillRef>
        <a:effectRef idx="0">
          <a:scrgbClr r="0" g="0" b="0"/>
        </a:effectRef>
        <a:fontRef idx="minor"/>
      </dsp:style>
    </dsp:sp>
    <dsp:sp modelId="{D613A1BD-D683-487F-B643-8232DD45BB22}">
      <dsp:nvSpPr>
        <dsp:cNvPr id="0" name=""/>
        <dsp:cNvSpPr/>
      </dsp:nvSpPr>
      <dsp:spPr>
        <a:xfrm>
          <a:off x="1942561" y="2225260"/>
          <a:ext cx="84903" cy="84903"/>
        </a:xfrm>
        <a:prstGeom prst="ellipse">
          <a:avLst/>
        </a:prstGeom>
        <a:solidFill>
          <a:schemeClr val="accent2">
            <a:hueOff val="-1065601"/>
            <a:satOff val="-12967"/>
            <a:lumOff val="436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C241E-70B0-4BA9-A577-9B03045F1F8D}">
      <dsp:nvSpPr>
        <dsp:cNvPr id="0" name=""/>
        <dsp:cNvSpPr/>
      </dsp:nvSpPr>
      <dsp:spPr>
        <a:xfrm rot="8100000">
          <a:off x="3567204" y="522618"/>
          <a:ext cx="333531" cy="333531"/>
        </a:xfrm>
        <a:prstGeom prst="teardrop">
          <a:avLst>
            <a:gd name="adj" fmla="val 115000"/>
          </a:avLst>
        </a:prstGeom>
        <a:solidFill>
          <a:schemeClr val="accent2">
            <a:hueOff val="-2131202"/>
            <a:satOff val="-25934"/>
            <a:lumOff val="8725"/>
            <a:alphaOff val="0"/>
          </a:schemeClr>
        </a:solidFill>
        <a:ln w="12700" cap="flat" cmpd="sng" algn="ctr">
          <a:solidFill>
            <a:schemeClr val="accent2">
              <a:hueOff val="-2131202"/>
              <a:satOff val="-25934"/>
              <a:lumOff val="8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5EE46-CD58-4C71-AE73-B40AD92254A0}">
      <dsp:nvSpPr>
        <dsp:cNvPr id="0" name=""/>
        <dsp:cNvSpPr/>
      </dsp:nvSpPr>
      <dsp:spPr>
        <a:xfrm>
          <a:off x="3604257"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D05D3FC-0003-44A9-8C3F-FE3F58C0A256}">
      <dsp:nvSpPr>
        <dsp:cNvPr id="0" name=""/>
        <dsp:cNvSpPr/>
      </dsp:nvSpPr>
      <dsp:spPr>
        <a:xfrm>
          <a:off x="3969812"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EPA finalized Tier 3 standards for all vehicles that set new emission standards and lowered the sulfur content of gasoline</a:t>
          </a:r>
        </a:p>
      </dsp:txBody>
      <dsp:txXfrm>
        <a:off x="3969812" y="925226"/>
        <a:ext cx="2913465" cy="1342485"/>
      </dsp:txXfrm>
    </dsp:sp>
    <dsp:sp modelId="{A4823D6E-681D-4246-88DE-0CFE635B7D4C}">
      <dsp:nvSpPr>
        <dsp:cNvPr id="0" name=""/>
        <dsp:cNvSpPr/>
      </dsp:nvSpPr>
      <dsp:spPr>
        <a:xfrm>
          <a:off x="3969812"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2014</a:t>
          </a:r>
        </a:p>
      </dsp:txBody>
      <dsp:txXfrm>
        <a:off x="3969812" y="453542"/>
        <a:ext cx="2913465" cy="471684"/>
      </dsp:txXfrm>
    </dsp:sp>
    <dsp:sp modelId="{C93578A3-6F7D-4FDB-9A23-CAE4E1B9BCA2}">
      <dsp:nvSpPr>
        <dsp:cNvPr id="0" name=""/>
        <dsp:cNvSpPr/>
      </dsp:nvSpPr>
      <dsp:spPr>
        <a:xfrm>
          <a:off x="3733970" y="925226"/>
          <a:ext cx="0" cy="1342485"/>
        </a:xfrm>
        <a:prstGeom prst="line">
          <a:avLst/>
        </a:prstGeom>
        <a:noFill/>
        <a:ln w="12700" cap="flat" cmpd="sng" algn="ctr">
          <a:solidFill>
            <a:schemeClr val="accent2">
              <a:hueOff val="-2131202"/>
              <a:satOff val="-25934"/>
              <a:lumOff val="8725"/>
              <a:alphaOff val="0"/>
            </a:schemeClr>
          </a:solidFill>
          <a:prstDash val="dash"/>
          <a:miter lim="800000"/>
        </a:ln>
        <a:effectLst/>
      </dsp:spPr>
      <dsp:style>
        <a:lnRef idx="1">
          <a:scrgbClr r="0" g="0" b="0"/>
        </a:lnRef>
        <a:fillRef idx="0">
          <a:scrgbClr r="0" g="0" b="0"/>
        </a:fillRef>
        <a:effectRef idx="0">
          <a:scrgbClr r="0" g="0" b="0"/>
        </a:effectRef>
        <a:fontRef idx="minor"/>
      </dsp:style>
    </dsp:sp>
    <dsp:sp modelId="{AE75D076-8874-4065-9D85-F177A4063370}">
      <dsp:nvSpPr>
        <dsp:cNvPr id="0" name=""/>
        <dsp:cNvSpPr/>
      </dsp:nvSpPr>
      <dsp:spPr>
        <a:xfrm>
          <a:off x="3690569" y="2225260"/>
          <a:ext cx="84903" cy="84903"/>
        </a:xfrm>
        <a:prstGeom prst="ellipse">
          <a:avLst/>
        </a:prstGeom>
        <a:solidFill>
          <a:schemeClr val="accent2">
            <a:hueOff val="-2131202"/>
            <a:satOff val="-25934"/>
            <a:lumOff val="872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F8895-164D-4B0D-BE27-ECC82B2BB8ED}">
      <dsp:nvSpPr>
        <dsp:cNvPr id="0" name=""/>
        <dsp:cNvSpPr/>
      </dsp:nvSpPr>
      <dsp:spPr>
        <a:xfrm rot="18900000">
          <a:off x="5315213" y="3679274"/>
          <a:ext cx="333531" cy="333531"/>
        </a:xfrm>
        <a:prstGeom prst="teardrop">
          <a:avLst>
            <a:gd name="adj" fmla="val 115000"/>
          </a:avLst>
        </a:prstGeom>
        <a:solidFill>
          <a:schemeClr val="accent2">
            <a:hueOff val="-3196803"/>
            <a:satOff val="-38901"/>
            <a:lumOff val="13088"/>
            <a:alphaOff val="0"/>
          </a:schemeClr>
        </a:solidFill>
        <a:ln w="12700" cap="flat" cmpd="sng" algn="ctr">
          <a:solidFill>
            <a:schemeClr val="accent2">
              <a:hueOff val="-3196803"/>
              <a:satOff val="-38901"/>
              <a:lumOff val="130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A678C-34CD-4C80-A664-D4288340AB60}">
      <dsp:nvSpPr>
        <dsp:cNvPr id="0" name=""/>
        <dsp:cNvSpPr/>
      </dsp:nvSpPr>
      <dsp:spPr>
        <a:xfrm>
          <a:off x="5352265" y="3716326"/>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DDC7E7-9077-4AA3-87B0-11707907D32B}">
      <dsp:nvSpPr>
        <dsp:cNvPr id="0" name=""/>
        <dsp:cNvSpPr/>
      </dsp:nvSpPr>
      <dsp:spPr>
        <a:xfrm>
          <a:off x="5717820" y="2267711"/>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EPA extended the standards to include model years 2018 through 2027</a:t>
          </a:r>
        </a:p>
      </dsp:txBody>
      <dsp:txXfrm>
        <a:off x="5717820" y="2267711"/>
        <a:ext cx="2913465" cy="1342485"/>
      </dsp:txXfrm>
    </dsp:sp>
    <dsp:sp modelId="{C453982A-BF7E-4AEC-A86B-EC435DC50343}">
      <dsp:nvSpPr>
        <dsp:cNvPr id="0" name=""/>
        <dsp:cNvSpPr/>
      </dsp:nvSpPr>
      <dsp:spPr>
        <a:xfrm>
          <a:off x="5717820" y="3610197"/>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2015</a:t>
          </a:r>
        </a:p>
      </dsp:txBody>
      <dsp:txXfrm>
        <a:off x="5717820" y="3610197"/>
        <a:ext cx="2913465" cy="471684"/>
      </dsp:txXfrm>
    </dsp:sp>
    <dsp:sp modelId="{F90FE363-43EF-40AB-878C-B52CDD303CE9}">
      <dsp:nvSpPr>
        <dsp:cNvPr id="0" name=""/>
        <dsp:cNvSpPr/>
      </dsp:nvSpPr>
      <dsp:spPr>
        <a:xfrm>
          <a:off x="5481978" y="2267711"/>
          <a:ext cx="0" cy="1342485"/>
        </a:xfrm>
        <a:prstGeom prst="line">
          <a:avLst/>
        </a:prstGeom>
        <a:noFill/>
        <a:ln w="12700" cap="flat" cmpd="sng" algn="ctr">
          <a:solidFill>
            <a:schemeClr val="accent2">
              <a:hueOff val="-3196803"/>
              <a:satOff val="-38901"/>
              <a:lumOff val="13088"/>
              <a:alphaOff val="0"/>
            </a:schemeClr>
          </a:solidFill>
          <a:prstDash val="dash"/>
          <a:miter lim="800000"/>
        </a:ln>
        <a:effectLst/>
      </dsp:spPr>
      <dsp:style>
        <a:lnRef idx="1">
          <a:scrgbClr r="0" g="0" b="0"/>
        </a:lnRef>
        <a:fillRef idx="0">
          <a:scrgbClr r="0" g="0" b="0"/>
        </a:fillRef>
        <a:effectRef idx="0">
          <a:scrgbClr r="0" g="0" b="0"/>
        </a:effectRef>
        <a:fontRef idx="minor"/>
      </dsp:style>
    </dsp:sp>
    <dsp:sp modelId="{DD868041-AB9D-4A26-893A-DE312DD4A124}">
      <dsp:nvSpPr>
        <dsp:cNvPr id="0" name=""/>
        <dsp:cNvSpPr/>
      </dsp:nvSpPr>
      <dsp:spPr>
        <a:xfrm>
          <a:off x="5438577" y="2225260"/>
          <a:ext cx="84903" cy="84903"/>
        </a:xfrm>
        <a:prstGeom prst="ellipse">
          <a:avLst/>
        </a:prstGeom>
        <a:solidFill>
          <a:schemeClr val="accent2">
            <a:hueOff val="-3196803"/>
            <a:satOff val="-38901"/>
            <a:lumOff val="130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349D9-AB76-4C5A-B393-B312911E8D58}">
      <dsp:nvSpPr>
        <dsp:cNvPr id="0" name=""/>
        <dsp:cNvSpPr/>
      </dsp:nvSpPr>
      <dsp:spPr>
        <a:xfrm rot="8100000">
          <a:off x="7063221" y="522618"/>
          <a:ext cx="333531" cy="333531"/>
        </a:xfrm>
        <a:prstGeom prst="teardrop">
          <a:avLst>
            <a:gd name="adj" fmla="val 115000"/>
          </a:avLst>
        </a:prstGeom>
        <a:solidFill>
          <a:schemeClr val="accent2">
            <a:hueOff val="-4262404"/>
            <a:satOff val="-51868"/>
            <a:lumOff val="17451"/>
            <a:alphaOff val="0"/>
          </a:schemeClr>
        </a:solidFill>
        <a:ln w="12700" cap="flat" cmpd="sng" algn="ctr">
          <a:solidFill>
            <a:schemeClr val="accent2">
              <a:hueOff val="-4262404"/>
              <a:satOff val="-51868"/>
              <a:lumOff val="1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408E7E-8144-4B2A-815B-6BA5CB3229F9}">
      <dsp:nvSpPr>
        <dsp:cNvPr id="0" name=""/>
        <dsp:cNvSpPr/>
      </dsp:nvSpPr>
      <dsp:spPr>
        <a:xfrm>
          <a:off x="7100273" y="559671"/>
          <a:ext cx="259426" cy="2594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6A8E9CC-95FE-4B31-9A86-586D06A2DA11}">
      <dsp:nvSpPr>
        <dsp:cNvPr id="0" name=""/>
        <dsp:cNvSpPr/>
      </dsp:nvSpPr>
      <dsp:spPr>
        <a:xfrm>
          <a:off x="7465828" y="925226"/>
          <a:ext cx="2913465" cy="134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United Nations' International Civil Aviation Organization adopted carbon-dioxide emission standards for aircrafts</a:t>
          </a:r>
        </a:p>
      </dsp:txBody>
      <dsp:txXfrm>
        <a:off x="7465828" y="925226"/>
        <a:ext cx="2913465" cy="1342485"/>
      </dsp:txXfrm>
    </dsp:sp>
    <dsp:sp modelId="{2B79BFAB-9536-4992-9671-BDE4D8B93EE5}">
      <dsp:nvSpPr>
        <dsp:cNvPr id="0" name=""/>
        <dsp:cNvSpPr/>
      </dsp:nvSpPr>
      <dsp:spPr>
        <a:xfrm>
          <a:off x="7465828" y="453542"/>
          <a:ext cx="2913465" cy="47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2016</a:t>
          </a:r>
        </a:p>
      </dsp:txBody>
      <dsp:txXfrm>
        <a:off x="7465828" y="453542"/>
        <a:ext cx="2913465" cy="471684"/>
      </dsp:txXfrm>
    </dsp:sp>
    <dsp:sp modelId="{8B04BB55-2B07-47CF-AB28-96E3D160F02F}">
      <dsp:nvSpPr>
        <dsp:cNvPr id="0" name=""/>
        <dsp:cNvSpPr/>
      </dsp:nvSpPr>
      <dsp:spPr>
        <a:xfrm>
          <a:off x="7229986" y="925226"/>
          <a:ext cx="0" cy="1342485"/>
        </a:xfrm>
        <a:prstGeom prst="line">
          <a:avLst/>
        </a:prstGeom>
        <a:noFill/>
        <a:ln w="12700" cap="flat" cmpd="sng" algn="ctr">
          <a:solidFill>
            <a:schemeClr val="accent2">
              <a:hueOff val="-4262404"/>
              <a:satOff val="-51868"/>
              <a:lumOff val="17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AB913FCB-D617-40BC-A868-259F9D5F6A64}">
      <dsp:nvSpPr>
        <dsp:cNvPr id="0" name=""/>
        <dsp:cNvSpPr/>
      </dsp:nvSpPr>
      <dsp:spPr>
        <a:xfrm>
          <a:off x="7186586" y="2225260"/>
          <a:ext cx="84903" cy="84903"/>
        </a:xfrm>
        <a:prstGeom prst="ellipse">
          <a:avLst/>
        </a:prstGeom>
        <a:solidFill>
          <a:schemeClr val="accent2">
            <a:hueOff val="-4262404"/>
            <a:satOff val="-51868"/>
            <a:lumOff val="17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6/27/2021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dirty="0"/>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first vehicle emissions standards was established by the US following the LA smog problem in 1963. Following that, Japan passed their first standards, followed by Canada, Australia, Germany, Sweden, and other European counties. More recently, countries such as India, China, Brazil etc. have passed their own emission standards in 2000’s. This slide lists some of the emission standards around the world. It is important to note that most counties have defined their standards based on either the US Clean Air Act or EURO standards by modifying them based on local conditions. For e.g., Japan modified the drive test cycle to include </a:t>
            </a:r>
            <a:r>
              <a:rPr lang="en-US" sz="1200" b="0" i="0" kern="1200" dirty="0">
                <a:solidFill>
                  <a:schemeClr val="tx1"/>
                </a:solidFill>
                <a:effectLst/>
                <a:latin typeface="+mn-lt"/>
                <a:ea typeface="+mn-ea"/>
                <a:cs typeface="+mn-cs"/>
              </a:rPr>
              <a:t>more slow city driving to represent the congested conditions. </a:t>
            </a:r>
          </a:p>
        </p:txBody>
      </p:sp>
      <p:sp>
        <p:nvSpPr>
          <p:cNvPr id="4" name="Slide Number Placeholder 3"/>
          <p:cNvSpPr>
            <a:spLocks noGrp="1"/>
          </p:cNvSpPr>
          <p:nvPr>
            <p:ph type="sldNum" sz="quarter" idx="10"/>
          </p:nvPr>
        </p:nvSpPr>
        <p:spPr/>
        <p:txBody>
          <a:bodyPr/>
          <a:lstStyle/>
          <a:p>
            <a:fld id="{E8279E6D-00A9-4B64-8C3A-9DDF802CB60D}" type="slidenum">
              <a:rPr lang="en-US" smtClean="0"/>
              <a:t>10</a:t>
            </a:fld>
            <a:endParaRPr lang="en-US" dirty="0"/>
          </a:p>
        </p:txBody>
      </p:sp>
    </p:spTree>
    <p:extLst>
      <p:ext uri="{BB962C8B-B14F-4D97-AF65-F5344CB8AC3E}">
        <p14:creationId xmlns:p14="http://schemas.microsoft.com/office/powerpoint/2010/main" val="148634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next few slides provides an overview of key regulations in the United States governing transportation emissions and air quality impacts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As extracted from EPA:</a:t>
            </a:r>
          </a:p>
          <a:p>
            <a:r>
              <a:rPr lang="en-US" sz="1200" b="0" i="0" kern="1200" dirty="0">
                <a:solidFill>
                  <a:schemeClr val="tx1"/>
                </a:solidFill>
                <a:effectLst/>
                <a:latin typeface="+mn-lt"/>
                <a:ea typeface="+mn-ea"/>
                <a:cs typeface="+mn-cs"/>
              </a:rPr>
              <a:t>The National Environmental Policy Act (NEPA) was signed into law on January 1, 1970. NEPA requires federal agencies to assess the environmental effects of their proposed actions prior to making decisions. The range of actions covered by NEPA is broad and includes: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making decisions on permit applications,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adopting federal land management actions,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constructing highways and other publicly-owned facilities.</a:t>
            </a:r>
          </a:p>
          <a:p>
            <a:r>
              <a:rPr lang="en-US" sz="1200" b="0" i="0" kern="1200" dirty="0">
                <a:solidFill>
                  <a:schemeClr val="tx1"/>
                </a:solidFill>
                <a:effectLst/>
                <a:latin typeface="+mn-lt"/>
                <a:ea typeface="+mn-ea"/>
                <a:cs typeface="+mn-cs"/>
              </a:rPr>
              <a:t>Using the NEPA process, agencies evaluate the environmental and related social and economic effects of their proposed actions. Agencies also provide opportunities for public review and comment on those evaluations.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11</a:t>
            </a:fld>
            <a:endParaRPr lang="en-US" dirty="0"/>
          </a:p>
        </p:txBody>
      </p:sp>
    </p:spTree>
    <p:extLst>
      <p:ext uri="{BB962C8B-B14F-4D97-AF65-F5344CB8AC3E}">
        <p14:creationId xmlns:p14="http://schemas.microsoft.com/office/powerpoint/2010/main" val="166879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dirty="0"/>
              <a:t>This figure shows the laws that come under the NEPA. Due to the number and variety of laws, NEPA i</a:t>
            </a:r>
            <a:r>
              <a:rPr lang="en-US" sz="1200" b="0" i="0" kern="1200" dirty="0">
                <a:solidFill>
                  <a:schemeClr val="tx1"/>
                </a:solidFill>
                <a:effectLst/>
                <a:latin typeface="+mn-lt"/>
                <a:ea typeface="+mn-ea"/>
                <a:cs typeface="+mn-cs"/>
              </a:rPr>
              <a:t>s often referred to as the umbrella law as its analysis incorporates a broad range of federal laws, regulations, and executive orders. The highlighted laws correspond to the regulation of mobile source emissions and air quality related to the transportation sector.</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12</a:t>
            </a:fld>
            <a:endParaRPr lang="en-US" dirty="0"/>
          </a:p>
        </p:txBody>
      </p:sp>
    </p:spTree>
    <p:extLst>
      <p:ext uri="{BB962C8B-B14F-4D97-AF65-F5344CB8AC3E}">
        <p14:creationId xmlns:p14="http://schemas.microsoft.com/office/powerpoint/2010/main" val="321516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As extracted from EPA,</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Clean Air Act (CAA) is the comprehensive federal law that regulates air emissions from stationary and mobile sources. Among other things, this law authorizes EPA to establish National Ambient Air Quality Standards (NAAQS) to protect public health and public welfare and to regulate emissions of hazardous air pollutants.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Major amendments were added to the Clean Air Act in 1977 (1977 CAAA). The 1977 Amendments primarily concerned provisions for the Prevention of Significant Deterioration (PSD) of air quality in areas attaining the NAAQS. The 1977 CAAA also contained requirements pertaining to sources in non-attainment areas for NAAQS. A non-attainment area is a geographic area that does not meet one or more of the federal air quality standards. Both of these 1977 CAAA established major permit review requirements to ensure attainment and maintenance of the NAAQS.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Another set of major amendments to the Clean Air Act occurred in 1990 (1990 CAAA). The 1990 CAAA substantially increased the authority and responsibility of the federal government. New regulatory programs were authorized for control of acid deposition (acid rain) and for the issuance of stationary source operating permits. The NESHAPs were incorporated into a greatly expanded program for controlling toxic air pollutants. The provisions for attainment and maintenance of NAAQS were substantially modified and expanded. Other revisions included provisions regarding stratospheric ozone protection, increased enforcement authority, and expanded research programs.</a:t>
            </a:r>
            <a:endParaRPr lang="en-US" sz="1200" baseline="0"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13</a:t>
            </a:fld>
            <a:endParaRPr lang="en-US" dirty="0"/>
          </a:p>
        </p:txBody>
      </p:sp>
    </p:spTree>
    <p:extLst>
      <p:ext uri="{BB962C8B-B14F-4D97-AF65-F5344CB8AC3E}">
        <p14:creationId xmlns:p14="http://schemas.microsoft.com/office/powerpoint/2010/main" val="148569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extracted from EPA, </a:t>
            </a:r>
            <a:r>
              <a:rPr lang="en-US" sz="1200" b="0" i="0" kern="1200" dirty="0">
                <a:solidFill>
                  <a:schemeClr val="tx1"/>
                </a:solidFill>
                <a:effectLst/>
                <a:latin typeface="+mn-lt"/>
                <a:ea typeface="+mn-ea"/>
                <a:cs typeface="+mn-cs"/>
              </a:rPr>
              <a:t>The CAA, which was last amended in 1990, requires EPA to set National Ambient Air Quality Standards (40 CFR part 50) for pollutants considered harmful to public health and the environment. The Clean Air Act identifies two types of national ambient air quality standards. </a:t>
            </a:r>
            <a:r>
              <a:rPr lang="en-US" sz="1200" b="1" i="1" kern="1200" dirty="0">
                <a:solidFill>
                  <a:schemeClr val="tx1"/>
                </a:solidFill>
                <a:effectLst/>
                <a:latin typeface="+mn-lt"/>
                <a:ea typeface="+mn-ea"/>
                <a:cs typeface="+mn-cs"/>
              </a:rPr>
              <a:t>Primary standards</a:t>
            </a:r>
            <a:r>
              <a:rPr lang="en-US" sz="1200" b="0" i="0" kern="1200" dirty="0">
                <a:solidFill>
                  <a:schemeClr val="tx1"/>
                </a:solidFill>
                <a:effectLst/>
                <a:latin typeface="+mn-lt"/>
                <a:ea typeface="+mn-ea"/>
                <a:cs typeface="+mn-cs"/>
              </a:rPr>
              <a:t> provide public health protection, including protecting the health of "sensitive" </a:t>
            </a:r>
            <a:r>
              <a:rPr lang="en-US" sz="1200" kern="1200" dirty="0">
                <a:solidFill>
                  <a:schemeClr val="tx1"/>
                </a:solidFill>
                <a:latin typeface="+mn-lt"/>
                <a:ea typeface="+mn-ea"/>
                <a:cs typeface="+mn-cs"/>
              </a:rPr>
              <a:t>populations</a:t>
            </a:r>
            <a:r>
              <a:rPr lang="en-US" sz="1200" b="0" i="0" kern="1200" dirty="0">
                <a:solidFill>
                  <a:schemeClr val="tx1"/>
                </a:solidFill>
                <a:effectLst/>
                <a:latin typeface="+mn-lt"/>
                <a:ea typeface="+mn-ea"/>
                <a:cs typeface="+mn-cs"/>
              </a:rPr>
              <a:t> such as asthmatics, children, and the elderly. </a:t>
            </a:r>
            <a:r>
              <a:rPr lang="en-US" sz="1200" b="1" i="1" kern="1200" dirty="0">
                <a:solidFill>
                  <a:schemeClr val="tx1"/>
                </a:solidFill>
                <a:effectLst/>
                <a:latin typeface="+mn-lt"/>
                <a:ea typeface="+mn-ea"/>
                <a:cs typeface="+mn-cs"/>
              </a:rPr>
              <a:t>Secondary standards</a:t>
            </a:r>
            <a:r>
              <a:rPr lang="en-US" sz="1200" b="0" i="0" kern="1200" dirty="0">
                <a:solidFill>
                  <a:schemeClr val="tx1"/>
                </a:solidFill>
                <a:effectLst/>
                <a:latin typeface="+mn-lt"/>
                <a:ea typeface="+mn-ea"/>
                <a:cs typeface="+mn-cs"/>
              </a:rPr>
              <a:t> provide public welfare protection, including protection against decreased visibility and damage to animals, crops, vegetation, and buildings.</a:t>
            </a:r>
          </a:p>
        </p:txBody>
      </p:sp>
      <p:sp>
        <p:nvSpPr>
          <p:cNvPr id="4" name="Slide Number Placeholder 3"/>
          <p:cNvSpPr>
            <a:spLocks noGrp="1"/>
          </p:cNvSpPr>
          <p:nvPr>
            <p:ph type="sldNum" sz="quarter" idx="10"/>
          </p:nvPr>
        </p:nvSpPr>
        <p:spPr/>
        <p:txBody>
          <a:bodyPr/>
          <a:lstStyle/>
          <a:p>
            <a:fld id="{E8279E6D-00A9-4B64-8C3A-9DDF802CB60D}" type="slidenum">
              <a:rPr lang="en-US" smtClean="0"/>
              <a:t>14</a:t>
            </a:fld>
            <a:endParaRPr lang="en-US" dirty="0"/>
          </a:p>
        </p:txBody>
      </p:sp>
    </p:spTree>
    <p:extLst>
      <p:ext uri="{BB962C8B-B14F-4D97-AF65-F5344CB8AC3E}">
        <p14:creationId xmlns:p14="http://schemas.microsoft.com/office/powerpoint/2010/main" val="53187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Vehicle emission standards are mandated by the CAA that place a limit on the amount of tailpipe emissions released by vehicles. For light-duty vehicles, there are 3 sets of standards released from the 1970s. </a:t>
            </a:r>
          </a:p>
          <a:p>
            <a:r>
              <a:rPr lang="en-US" sz="1200" b="0" i="0" kern="1200" dirty="0">
                <a:solidFill>
                  <a:schemeClr val="tx1"/>
                </a:solidFill>
                <a:effectLst/>
                <a:latin typeface="+mn-lt"/>
                <a:ea typeface="+mn-ea"/>
                <a:cs typeface="+mn-cs"/>
              </a:rPr>
              <a:t>Tier 1 standard based on gross vehicle weight and cargo capacity separate for different vehicle categories. This applied to older cars with model years 2003 or older. The Tier 1 standards applied to vehicles up to 8500 </a:t>
            </a:r>
            <a:r>
              <a:rPr lang="en-US" sz="1200" b="0" i="0" kern="1200" dirty="0" err="1">
                <a:solidFill>
                  <a:schemeClr val="tx1"/>
                </a:solidFill>
                <a:effectLst/>
                <a:latin typeface="+mn-lt"/>
                <a:ea typeface="+mn-ea"/>
                <a:cs typeface="+mn-cs"/>
              </a:rPr>
              <a:t>lbs</a:t>
            </a:r>
            <a:r>
              <a:rPr lang="en-US" sz="1200" b="0" i="0" kern="1200" dirty="0">
                <a:solidFill>
                  <a:schemeClr val="tx1"/>
                </a:solidFill>
                <a:effectLst/>
                <a:latin typeface="+mn-lt"/>
                <a:ea typeface="+mn-ea"/>
                <a:cs typeface="+mn-cs"/>
              </a:rPr>
              <a:t> GVWR. Tier 2 were more tighter than Tier 1 and apply to all vehicles that were covered by Tier 1 and, vehicles that are rated between 8,500 and 10,000 </a:t>
            </a:r>
            <a:r>
              <a:rPr lang="en-US" sz="1200" b="0" i="0" kern="1200" dirty="0" err="1">
                <a:solidFill>
                  <a:schemeClr val="tx1"/>
                </a:solidFill>
                <a:effectLst/>
                <a:latin typeface="+mn-lt"/>
                <a:ea typeface="+mn-ea"/>
                <a:cs typeface="+mn-cs"/>
              </a:rPr>
              <a:t>lbs</a:t>
            </a:r>
            <a:r>
              <a:rPr lang="en-US" sz="1200" b="0" i="0" kern="1200" dirty="0">
                <a:solidFill>
                  <a:schemeClr val="tx1"/>
                </a:solidFill>
                <a:effectLst/>
                <a:latin typeface="+mn-lt"/>
                <a:ea typeface="+mn-ea"/>
                <a:cs typeface="+mn-cs"/>
              </a:rPr>
              <a:t> GVWR. Their classification was based on a binning approach. Tier 3 standards were introduced to be tighter standards than Tier 2 and included emission standards for heavy-duty vehicles (HDV), such as heavy-duty pick-ups and vans, chassis-certified as complete vehicles.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Currently all cars on the road have to conform to the current Tier 3 standards or the previous Tier 2 standards. </a:t>
            </a:r>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dirty="0"/>
          </a:p>
        </p:txBody>
      </p:sp>
    </p:spTree>
    <p:extLst>
      <p:ext uri="{BB962C8B-B14F-4D97-AF65-F5344CB8AC3E}">
        <p14:creationId xmlns:p14="http://schemas.microsoft.com/office/powerpoint/2010/main" val="3946537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extracted from NCTCOG, </a:t>
            </a:r>
          </a:p>
          <a:p>
            <a:r>
              <a:rPr lang="en-US" sz="1200" b="0" i="0" kern="1200" dirty="0">
                <a:solidFill>
                  <a:schemeClr val="tx1"/>
                </a:solidFill>
                <a:effectLst/>
                <a:latin typeface="+mn-lt"/>
                <a:ea typeface="+mn-ea"/>
                <a:cs typeface="+mn-cs"/>
              </a:rPr>
              <a:t>Tier 2: Under the Tier 2 standards, passenger vehicles are certified to individual "bins", and each bin corresponds to a specific emission rate for each pollutant.  The lower the Bin number, the cleaner the vehicle, with Bin 1 being equivalent to zero emissions.  From 2004-2008, the bins ranged from Bin 1 to Bin 11. Bins 9-11 began phasing out in 2006 and expired for the heaviest vehicles in 2008, so the available vehicle certifications range from Bin 1 to Bin 8, beginning with model year 2009.  Manufacturers must ensure that the vehicle fleets they produce average to a Tier 2 Bin 5 certification, which is equal to an emission rate of 0.07 grams per mile of nitrogen oxides (NOx).  For comparison, a vehicle certified as a Low Emission Vehicle (LEV) under the National Low Emission Vehicle program, which was in place from 2001-2003, emitted NOx at a rate of 0.3 grams per mile.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extracted from </a:t>
            </a:r>
            <a:r>
              <a:rPr lang="en-US" sz="1200" b="0" i="0" kern="1200" dirty="0" err="1">
                <a:solidFill>
                  <a:schemeClr val="tx1"/>
                </a:solidFill>
                <a:effectLst/>
                <a:latin typeface="+mn-lt"/>
                <a:ea typeface="+mn-ea"/>
                <a:cs typeface="+mn-cs"/>
              </a:rPr>
              <a:t>Dieselnet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structure of Tier 3 standards is similar to the Tier 2 standards—manufacturers must certify vehicles to one of seven available “certification bins” and must meet a fleet-average emission standards for their vehicle fleet in a given model year. The standards are more stringent than Tier 2 standards and include a number of other important changes:</a:t>
            </a:r>
          </a:p>
          <a:p>
            <a:r>
              <a:rPr lang="en-US" sz="1200" b="0" i="0" kern="1200" dirty="0">
                <a:solidFill>
                  <a:schemeClr val="tx1"/>
                </a:solidFill>
                <a:effectLst/>
                <a:latin typeface="+mn-lt"/>
                <a:ea typeface="+mn-ea"/>
                <a:cs typeface="+mn-cs"/>
              </a:rPr>
              <a:t>Both the certification limits (bins) and the fleet average standards are expressed using the sum of </a:t>
            </a:r>
            <a:r>
              <a:rPr lang="en-US" sz="1200" b="0" i="0" kern="1200" dirty="0" err="1">
                <a:solidFill>
                  <a:schemeClr val="tx1"/>
                </a:solidFill>
                <a:effectLst/>
                <a:latin typeface="+mn-lt"/>
                <a:ea typeface="+mn-ea"/>
                <a:cs typeface="+mn-cs"/>
              </a:rPr>
              <a:t>NMOG+NOx</a:t>
            </a:r>
            <a:r>
              <a:rPr lang="en-US" sz="1200" b="0" i="0" kern="1200" dirty="0">
                <a:solidFill>
                  <a:schemeClr val="tx1"/>
                </a:solidFill>
                <a:effectLst/>
                <a:latin typeface="+mn-lt"/>
                <a:ea typeface="+mn-ea"/>
                <a:cs typeface="+mn-cs"/>
              </a:rPr>
              <a:t> emissions,</a:t>
            </a:r>
          </a:p>
          <a:p>
            <a:r>
              <a:rPr lang="en-US" sz="1200" b="0" i="0" kern="1200" dirty="0">
                <a:solidFill>
                  <a:schemeClr val="tx1"/>
                </a:solidFill>
                <a:effectLst/>
                <a:latin typeface="+mn-lt"/>
                <a:ea typeface="+mn-ea"/>
                <a:cs typeface="+mn-cs"/>
              </a:rPr>
              <a:t>The bins are named using their corresponding </a:t>
            </a:r>
            <a:r>
              <a:rPr lang="en-US" sz="1200" b="0" i="0" kern="1200" dirty="0" err="1">
                <a:solidFill>
                  <a:schemeClr val="tx1"/>
                </a:solidFill>
                <a:effectLst/>
                <a:latin typeface="+mn-lt"/>
                <a:ea typeface="+mn-ea"/>
                <a:cs typeface="+mn-cs"/>
              </a:rPr>
              <a:t>NMOG+NOx</a:t>
            </a:r>
            <a:r>
              <a:rPr lang="en-US" sz="1200" b="0" i="0" kern="1200" dirty="0">
                <a:solidFill>
                  <a:schemeClr val="tx1"/>
                </a:solidFill>
                <a:effectLst/>
                <a:latin typeface="+mn-lt"/>
                <a:ea typeface="+mn-ea"/>
                <a:cs typeface="+mn-cs"/>
              </a:rPr>
              <a:t> limit in mg/mi. The highest emission bin—Bin 160 (</a:t>
            </a:r>
            <a:r>
              <a:rPr lang="en-US" sz="1200" b="0" i="0" kern="1200" dirty="0" err="1">
                <a:solidFill>
                  <a:schemeClr val="tx1"/>
                </a:solidFill>
                <a:effectLst/>
                <a:latin typeface="+mn-lt"/>
                <a:ea typeface="+mn-ea"/>
                <a:cs typeface="+mn-cs"/>
              </a:rPr>
              <a:t>NMOG+NOx</a:t>
            </a:r>
            <a:r>
              <a:rPr lang="en-US" sz="1200" b="0" i="0" kern="1200" dirty="0">
                <a:solidFill>
                  <a:schemeClr val="tx1"/>
                </a:solidFill>
                <a:effectLst/>
                <a:latin typeface="+mn-lt"/>
                <a:ea typeface="+mn-ea"/>
                <a:cs typeface="+mn-cs"/>
              </a:rPr>
              <a:t> = 160 mg/mi)—is equivalent to Tier 2 Bin 5,</a:t>
            </a:r>
          </a:p>
          <a:p>
            <a:r>
              <a:rPr lang="en-US" sz="1200" b="0" i="0" kern="1200" dirty="0">
                <a:solidFill>
                  <a:schemeClr val="tx1"/>
                </a:solidFill>
                <a:effectLst/>
                <a:latin typeface="+mn-lt"/>
                <a:ea typeface="+mn-ea"/>
                <a:cs typeface="+mn-cs"/>
              </a:rPr>
              <a:t>The fleet average </a:t>
            </a:r>
            <a:r>
              <a:rPr lang="en-US" sz="1200" b="0" i="0" kern="1200" dirty="0" err="1">
                <a:solidFill>
                  <a:schemeClr val="tx1"/>
                </a:solidFill>
                <a:effectLst/>
                <a:latin typeface="+mn-lt"/>
                <a:ea typeface="+mn-ea"/>
                <a:cs typeface="+mn-cs"/>
              </a:rPr>
              <a:t>NMOG+NOx</a:t>
            </a:r>
            <a:r>
              <a:rPr lang="en-US" sz="1200" b="0" i="0" kern="1200" dirty="0">
                <a:solidFill>
                  <a:schemeClr val="tx1"/>
                </a:solidFill>
                <a:effectLst/>
                <a:latin typeface="+mn-lt"/>
                <a:ea typeface="+mn-ea"/>
                <a:cs typeface="+mn-cs"/>
              </a:rPr>
              <a:t> emissions must reach 30 mg/mi (Bin 30 = Tier 2 Bin 2) by 2025,</a:t>
            </a:r>
          </a:p>
          <a:p>
            <a:r>
              <a:rPr lang="en-US" sz="1200" b="0" i="0" kern="1200" dirty="0">
                <a:solidFill>
                  <a:schemeClr val="tx1"/>
                </a:solidFill>
                <a:effectLst/>
                <a:latin typeface="+mn-lt"/>
                <a:ea typeface="+mn-ea"/>
                <a:cs typeface="+mn-cs"/>
              </a:rPr>
              <a:t>The required emission durability has been increased to 150,000 mi, up from 120,000 mi.</a:t>
            </a:r>
          </a:p>
          <a:p>
            <a:r>
              <a:rPr lang="en-US" sz="1200" b="0" i="0" kern="1200" dirty="0">
                <a:solidFill>
                  <a:schemeClr val="tx1"/>
                </a:solidFill>
                <a:effectLst/>
                <a:latin typeface="+mn-lt"/>
                <a:ea typeface="+mn-ea"/>
                <a:cs typeface="+mn-cs"/>
              </a:rPr>
              <a:t>Gasoline vehicles are tested—for exhaust and evaporative emissions—using gasoline containing 10% of ethanol (E10).</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dirty="0"/>
          </a:p>
        </p:txBody>
      </p:sp>
    </p:spTree>
    <p:extLst>
      <p:ext uri="{BB962C8B-B14F-4D97-AF65-F5344CB8AC3E}">
        <p14:creationId xmlns:p14="http://schemas.microsoft.com/office/powerpoint/2010/main" val="193297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extracted from FHWA: Pollutants are generated by a wide variety of sources and enter the air, water, and soil through different media. Toxic air pollutants-also known as Hazardous Air Pollutants or HAPs-are those that are known to cause or suspected of causing cancer or other serious health ailments. In 2001, EPA issued its first Mobile Source Air Toxics Rule, which identified 21 mobile source air toxic (MSAT) compounds as being hazardous air pollutants that required regulation. A subset of six of these MSAT compounds were identified as having the greatest influence on health and included benzene, 1,3-butadiene, formaldehyde, acrolein, acetaldehyde, and diesel particulate matter (DPM). More recently, EPA issued a second MSAT Rule in 2007, which generally supported the findings in the first rule and provided additional recommendations of compounds having the greatest impact on health. The rule also identified several engine emission certification standards that must be implemented. Unlike the criteria pollutants, toxics do not have National Ambient Air Quality Standards (NAAQS) making evaluation of their impacts more subjective.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dirty="0"/>
          </a:p>
        </p:txBody>
      </p:sp>
    </p:spTree>
    <p:extLst>
      <p:ext uri="{BB962C8B-B14F-4D97-AF65-F5344CB8AC3E}">
        <p14:creationId xmlns:p14="http://schemas.microsoft.com/office/powerpoint/2010/main" val="388218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extracted from EPA: The national program for greenhouse gas emissions (GHG) and fuel economy standards for light-duty vehicles (passenger cars and trucks) was developed jointly by EPA and the National Highway Traffic Safety Administration (NHTSA).</a:t>
            </a:r>
          </a:p>
          <a:p>
            <a:r>
              <a:rPr lang="en-US" sz="1200" b="0" i="0" kern="1200" dirty="0">
                <a:solidFill>
                  <a:schemeClr val="tx1"/>
                </a:solidFill>
                <a:effectLst/>
                <a:latin typeface="+mn-lt"/>
                <a:ea typeface="+mn-ea"/>
                <a:cs typeface="+mn-cs"/>
              </a:rPr>
              <a:t>The standards were established in two phases:</a:t>
            </a:r>
          </a:p>
          <a:p>
            <a:r>
              <a:rPr lang="en-US" sz="1200" b="0" i="0" kern="1200" dirty="0">
                <a:solidFill>
                  <a:schemeClr val="tx1"/>
                </a:solidFill>
                <a:effectLst/>
                <a:latin typeface="+mn-lt"/>
                <a:ea typeface="+mn-ea"/>
                <a:cs typeface="+mn-cs"/>
              </a:rPr>
              <a:t>Phase 1 - Model years 2012 - 2016; and</a:t>
            </a:r>
          </a:p>
          <a:p>
            <a:r>
              <a:rPr lang="en-US" sz="1200" b="0" i="0" kern="1200" dirty="0">
                <a:solidFill>
                  <a:schemeClr val="tx1"/>
                </a:solidFill>
                <a:effectLst/>
                <a:latin typeface="+mn-lt"/>
                <a:ea typeface="+mn-ea"/>
                <a:cs typeface="+mn-cs"/>
              </a:rPr>
              <a:t>Phase 2 - Model years 2017 - 2025.</a:t>
            </a:r>
          </a:p>
          <a:p>
            <a:r>
              <a:rPr lang="en-US" sz="1200" b="0" i="0" kern="1200" dirty="0">
                <a:solidFill>
                  <a:schemeClr val="tx1"/>
                </a:solidFill>
                <a:effectLst/>
                <a:latin typeface="+mn-lt"/>
                <a:ea typeface="+mn-ea"/>
                <a:cs typeface="+mn-cs"/>
              </a:rPr>
              <a:t>As part of the 2017-2025 standards rulemaking, EPA made a regulatory commitment to conduct a Midterm Evaluation of the longer-term standards for model years 2022-2025, in coordination with NHTSA and the California Air Resources Board.</a:t>
            </a:r>
          </a:p>
          <a:p>
            <a:r>
              <a:rPr lang="en-US" sz="1200" b="0" i="0" kern="1200" dirty="0">
                <a:solidFill>
                  <a:schemeClr val="tx1"/>
                </a:solidFill>
                <a:effectLst/>
                <a:latin typeface="+mn-lt"/>
                <a:ea typeface="+mn-ea"/>
                <a:cs typeface="+mn-cs"/>
              </a:rPr>
              <a:t>In April 2020, NHTSA and EPA amended the Corporate Average Fuel Economy (CAFE) and greenhouse gas emissions standards for passenger cars and light trucks and established new less stringent standards, covering model years 2021 through 2026.</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dirty="0"/>
          </a:p>
        </p:txBody>
      </p:sp>
    </p:spTree>
    <p:extLst>
      <p:ext uri="{BB962C8B-B14F-4D97-AF65-F5344CB8AC3E}">
        <p14:creationId xmlns:p14="http://schemas.microsoft.com/office/powerpoint/2010/main" val="2579234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extracted from EPA: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EPA sets a new National Ambient Air Quality Standard or revises an existing standard for each regulated pollutant, the Clean Air Act requires EPA to determine if areas the country meet the new standards.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States and tribes submit recommendations to the EPA as to whether or not an area is attaining the national ambient air quality standards for a criteria pollutant. The states and tribes base these recommendations on air quality data collected from monitors at locations in urban and rural settings as well as other information characterizing air quality such as modeling. After working with the states and tribes and considering the information from air quality monitors, and/or models, EPA will "designate" an area as attainment or nonattainment for the standard.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 air quality in a geographic area meets or is cleaner than the national standard, it is called an attainment area (designated “unclassifiable/attainment”); areas that don't meet the national standard are called nonattainment areas. In some cases, EPA is not able to determine an area's status after evaluating the available information. Those areas are designated "unclassifiable."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Once designations take effect, state and local governments must develop implementation plans outlining how areas will attain and maintain the standards by reducing air pollutant emissions. Tribes may elect to develop tribal implementation plans but are not required to do so.</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dirty="0"/>
          </a:p>
        </p:txBody>
      </p:sp>
    </p:spTree>
    <p:extLst>
      <p:ext uri="{BB962C8B-B14F-4D97-AF65-F5344CB8AC3E}">
        <p14:creationId xmlns:p14="http://schemas.microsoft.com/office/powerpoint/2010/main" val="332222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EPA Green Book provides detailed information about area’s NAAQS designations, classifications and nonattainment status. This map shows the counties designated as nonattainment for multi-pollutant (all criteria pollutants).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dirty="0"/>
          </a:p>
        </p:txBody>
      </p:sp>
    </p:spTree>
    <p:extLst>
      <p:ext uri="{BB962C8B-B14F-4D97-AF65-F5344CB8AC3E}">
        <p14:creationId xmlns:p14="http://schemas.microsoft.com/office/powerpoint/2010/main" val="2274102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transportation conformity process is to ensure transportation plans, programs and projects supported by federal funding are consistent with the air quality goals of the State Implementation Plan. The process applicable to nonattainment and maintenance areas is to ensure federally funded highway and transit projects do not worsen the existing air quality levels. Transportation conformity establishes a basic framework that links air quality planning and transportation planning as shown in figure. Transportation planning is a process used by the state and local governments to decide which transportation projects to fund at the statewide and metropolitan planning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Transportation planning consists of planning at different levels including the (a) statewide long-range transportation plan (includes the planning of the state-maintained roadways for a period of 24 years), (b) metropolitan transportation plan (MTP) (includes transportation plans over a period of 20-25 years for urban areas that exceed 50,000 people), (c) transportation improvement program (TIP) (represents a medium-term - typically four years - capital improvement program of multimodal transportation projects) and (d) statewide transportation improvement program (STIP) (comprises of all the regional TIPs developed in the state. To ensure conformity, a metropolitan planning organization (MPO) evaluates regional emission estimates from the proposed projects in comparison with the emission budgets from the SIP. A conformity determination ensures the proposed emissions are less than the emission budgets established in the SIP. In cases where the proposed emissions are higher than the emission budgets, transportation control measures (TCM) are employed to reduce on-road emissions through measures such as reduced traffic activity, relieving congestion, etc. The conformity determination is made by the federal agencies (FHWA, FTA) in consultation with interagency consultative partners consisting of representatives from the EPA, the state department of transportation, state air agency, and other stakeholders.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dirty="0"/>
          </a:p>
        </p:txBody>
      </p:sp>
    </p:spTree>
    <p:extLst>
      <p:ext uri="{BB962C8B-B14F-4D97-AF65-F5344CB8AC3E}">
        <p14:creationId xmlns:p14="http://schemas.microsoft.com/office/powerpoint/2010/main" val="4244198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sz="1200" dirty="0">
                <a:cs typeface="Times New Roman" pitchFamily="18" charset="0"/>
              </a:rPr>
              <a:t>The Clean Air Act Amendments of 1990 requires that transportation investments in nonattainment and maintenance areas be consistent with state commitments, to meet National Air Ambient Quality Standards (NAAQS). </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Traffic-related air pollution is well established as a major risk to human health. In light of this evidence, the CAA requires a planning process known as </a:t>
            </a:r>
            <a:r>
              <a:rPr lang="en-US" sz="1200" i="1" kern="1200" dirty="0">
                <a:solidFill>
                  <a:schemeClr val="tx1"/>
                </a:solidFill>
                <a:effectLst/>
                <a:latin typeface="+mn-lt"/>
                <a:ea typeface="+mn-ea"/>
                <a:cs typeface="+mn-cs"/>
              </a:rPr>
              <a:t>transportation conformity</a:t>
            </a:r>
            <a:r>
              <a:rPr lang="en-US" sz="1200" kern="1200" dirty="0">
                <a:solidFill>
                  <a:schemeClr val="tx1"/>
                </a:solidFill>
                <a:effectLst/>
                <a:latin typeface="+mn-lt"/>
                <a:ea typeface="+mn-ea"/>
                <a:cs typeface="+mn-cs"/>
              </a:rPr>
              <a:t> to ensure that federally supported highway project activities will not cause new air quality violations or worsen existing standards in nonattainment areas. </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This process helps to ensure the following</a:t>
            </a:r>
          </a:p>
          <a:p>
            <a:pPr lvl="1" eaLnBrk="1" hangingPunct="1"/>
            <a:r>
              <a:rPr lang="en-US" dirty="0"/>
              <a:t>Better integration of transportation and air quality planning</a:t>
            </a:r>
          </a:p>
          <a:p>
            <a:pPr lvl="1" eaLnBrk="1" hangingPunct="1"/>
            <a:r>
              <a:rPr lang="en-US" dirty="0"/>
              <a:t>Enhancement of analytic tools to transportation and air quality planning</a:t>
            </a:r>
          </a:p>
          <a:p>
            <a:pPr lvl="1" eaLnBrk="1" hangingPunct="1"/>
            <a:r>
              <a:rPr lang="en-US" dirty="0"/>
              <a:t>Compilation of current data</a:t>
            </a:r>
          </a:p>
          <a:p>
            <a:pPr lvl="1" eaLnBrk="1" hangingPunct="1"/>
            <a:r>
              <a:rPr lang="en-US" dirty="0"/>
              <a:t>Effective interagency consultation</a:t>
            </a:r>
          </a:p>
          <a:p>
            <a:pPr marL="171450" indent="-171450" eaLnBrk="1" hangingPunct="1">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dirty="0"/>
          </a:p>
        </p:txBody>
      </p:sp>
    </p:spTree>
    <p:extLst>
      <p:ext uri="{BB962C8B-B14F-4D97-AF65-F5344CB8AC3E}">
        <p14:creationId xmlns:p14="http://schemas.microsoft.com/office/powerpoint/2010/main" val="172426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address the adverse impacts caused by mobile sources, key regulations are in place both in the United States and around the world. The first step towards regulating these emissions in the US was in the 1950s and has since then evolved over time. Currently the key regulations are the NEPA, under which the Clean Air Act set the NAAQS to regulate criteria pollutants and other regulations to address other pollutants (GHGs and MSATs). Transportation conformity is a federally- required mechanism for areas that do not meet the NAAQS to make sure that their transportation plans or programs do not worsen the existing air quality levels.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23</a:t>
            </a:fld>
            <a:endParaRPr lang="en-US" dirty="0"/>
          </a:p>
        </p:txBody>
      </p:sp>
    </p:spTree>
    <p:extLst>
      <p:ext uri="{BB962C8B-B14F-4D97-AF65-F5344CB8AC3E}">
        <p14:creationId xmlns:p14="http://schemas.microsoft.com/office/powerpoint/2010/main" val="268048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25</a:t>
            </a:fld>
            <a:endParaRPr lang="en-US" dirty="0"/>
          </a:p>
        </p:txBody>
      </p:sp>
    </p:spTree>
    <p:extLst>
      <p:ext uri="{BB962C8B-B14F-4D97-AF65-F5344CB8AC3E}">
        <p14:creationId xmlns:p14="http://schemas.microsoft.com/office/powerpoint/2010/main" val="1412524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26</a:t>
            </a:fld>
            <a:endParaRPr lang="en-US" dirty="0"/>
          </a:p>
        </p:txBody>
      </p:sp>
    </p:spTree>
    <p:extLst>
      <p:ext uri="{BB962C8B-B14F-4D97-AF65-F5344CB8AC3E}">
        <p14:creationId xmlns:p14="http://schemas.microsoft.com/office/powerpoint/2010/main" val="3135760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27</a:t>
            </a:fld>
            <a:endParaRPr lang="en-US" dirty="0"/>
          </a:p>
        </p:txBody>
      </p:sp>
    </p:spTree>
    <p:extLst>
      <p:ext uri="{BB962C8B-B14F-4D97-AF65-F5344CB8AC3E}">
        <p14:creationId xmlns:p14="http://schemas.microsoft.com/office/powerpoint/2010/main" val="224415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an overview of the topics to be covered starting from the history of mobile source emission controls in the US and around the world, high level overview of emission standards around the world, key regulations in the US governing transportation air quality issues, that includes the NEPA, clean air act, National Ambient Air Quality Standards, and Transportation Conformity Act</a:t>
            </a:r>
          </a:p>
        </p:txBody>
      </p:sp>
      <p:sp>
        <p:nvSpPr>
          <p:cNvPr id="4" name="Slide Number Placeholder 3"/>
          <p:cNvSpPr>
            <a:spLocks noGrp="1"/>
          </p:cNvSpPr>
          <p:nvPr>
            <p:ph type="sldNum" sz="quarter" idx="10"/>
          </p:nvPr>
        </p:nvSpPr>
        <p:spPr/>
        <p:txBody>
          <a:bodyPr/>
          <a:lstStyle/>
          <a:p>
            <a:fld id="{E8279E6D-00A9-4B64-8C3A-9DDF802CB60D}" type="slidenum">
              <a:rPr lang="en-US" smtClean="0"/>
              <a:t>3</a:t>
            </a:fld>
            <a:endParaRPr lang="en-US" dirty="0"/>
          </a:p>
        </p:txBody>
      </p:sp>
    </p:spTree>
    <p:extLst>
      <p:ext uri="{BB962C8B-B14F-4D97-AF65-F5344CB8AC3E}">
        <p14:creationId xmlns:p14="http://schemas.microsoft.com/office/powerpoint/2010/main" val="264161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aseline="0" dirty="0"/>
              <a:t>As extracted from SCAQMD: The first vehicle standards in the United States were established as a response to the smog found in Los Angeles valley in 1943</a:t>
            </a:r>
          </a:p>
          <a:p>
            <a:pPr fontAlgn="base"/>
            <a:r>
              <a:rPr lang="en-US" sz="1200" baseline="0" dirty="0"/>
              <a:t>As extracted from South Coast AQMD: </a:t>
            </a:r>
            <a:r>
              <a:rPr lang="en-US" sz="1200" b="0" i="0" kern="1200" dirty="0">
                <a:solidFill>
                  <a:schemeClr val="tx1"/>
                </a:solidFill>
                <a:effectLst/>
                <a:latin typeface="+mn-lt"/>
                <a:ea typeface="+mn-ea"/>
                <a:cs typeface="+mn-cs"/>
              </a:rPr>
              <a:t>On July 26, 1943, in the midst of World War II, Los Angeles was attacked -- not by a foreign enemy, but a domestic one -- smog. The </a:t>
            </a:r>
            <a:r>
              <a:rPr lang="en-US" sz="1200" b="0" i="1" kern="1200" dirty="0">
                <a:solidFill>
                  <a:schemeClr val="tx1"/>
                </a:solidFill>
                <a:effectLst/>
                <a:latin typeface="+mn-lt"/>
                <a:ea typeface="+mn-ea"/>
                <a:cs typeface="+mn-cs"/>
              </a:rPr>
              <a:t>Los Angeles Times </a:t>
            </a:r>
            <a:r>
              <a:rPr lang="en-US" sz="1200" b="0" i="0" kern="1200" dirty="0">
                <a:solidFill>
                  <a:schemeClr val="tx1"/>
                </a:solidFill>
                <a:effectLst/>
                <a:latin typeface="+mn-lt"/>
                <a:ea typeface="+mn-ea"/>
                <a:cs typeface="+mn-cs"/>
              </a:rPr>
              <a:t>reported that a pall of smoke and fumes descended on downtown, cutting visibility to three blocks. Striking in the midst of a heat wave, the "gas attack" was nearly unbearable, gripping workers and residents with an eye-stinging, throat-scraping sensation. It also left them with a realization that something had gone terribly wrong in their city, prized for its sunny 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4</a:t>
            </a:fld>
            <a:endParaRPr lang="en-US" dirty="0"/>
          </a:p>
        </p:txBody>
      </p:sp>
    </p:spTree>
    <p:extLst>
      <p:ext uri="{BB962C8B-B14F-4D97-AF65-F5344CB8AC3E}">
        <p14:creationId xmlns:p14="http://schemas.microsoft.com/office/powerpoint/2010/main" val="42951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extracted from EPA</a:t>
            </a:r>
          </a:p>
          <a:p>
            <a:pPr marL="171450" indent="-171450">
              <a:buFont typeface="Arial" panose="020B0604020202020204" pitchFamily="34" charset="0"/>
              <a:buChar char="•"/>
            </a:pPr>
            <a:r>
              <a:rPr lang="en-US" dirty="0"/>
              <a:t>1959: Following the smog event, California formed the Motor Vehicle Pollution Board</a:t>
            </a:r>
          </a:p>
          <a:p>
            <a:pPr marL="171450" indent="-171450">
              <a:buFont typeface="Arial" panose="020B0604020202020204" pitchFamily="34" charset="0"/>
              <a:buChar char="•"/>
            </a:pPr>
            <a:r>
              <a:rPr lang="en-US" dirty="0"/>
              <a:t>1967: California Air Resource Board was established as the governing body to regulate emissions in California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 extracted from EPA</a:t>
            </a:r>
          </a:p>
          <a:p>
            <a:pPr marL="171450" indent="-171450">
              <a:buFont typeface="Arial" panose="020B0604020202020204" pitchFamily="34" charset="0"/>
              <a:buChar char="•"/>
            </a:pPr>
            <a:r>
              <a:rPr lang="en-US" dirty="0"/>
              <a:t>1970: </a:t>
            </a:r>
            <a:r>
              <a:rPr lang="en-US" sz="1200" b="0" i="0" kern="1200" dirty="0">
                <a:solidFill>
                  <a:schemeClr val="tx1"/>
                </a:solidFill>
                <a:effectLst/>
                <a:latin typeface="+mn-lt"/>
                <a:ea typeface="+mn-ea"/>
                <a:cs typeface="+mn-cs"/>
              </a:rPr>
              <a:t>Congress passes the first major Clean Air Act, requiring a 90 percent reduction in emissions from new automobiles by 1975. President Richard Nixon establishes EPA, and the new agency is given it broad responsibility for regulating motor vehicle pollution. New cars must meet EPA emission standards for hydrocarbons (HC), carbon monoxide (CO), nitrogen oxide (NO</a:t>
            </a:r>
            <a:r>
              <a:rPr lang="en-US" sz="1200" b="0" i="0" kern="1200" baseline="-25000" dirty="0">
                <a:solidFill>
                  <a:schemeClr val="tx1"/>
                </a:solidFill>
                <a:effectLst/>
                <a:latin typeface="+mn-lt"/>
                <a:ea typeface="+mn-ea"/>
                <a:cs typeface="+mn-cs"/>
              </a:rPr>
              <a:t>x</a:t>
            </a:r>
            <a:r>
              <a:rPr lang="en-US" sz="1200" b="0" i="0" kern="1200" dirty="0">
                <a:solidFill>
                  <a:schemeClr val="tx1"/>
                </a:solidFill>
                <a:effectLst/>
                <a:latin typeface="+mn-lt"/>
                <a:ea typeface="+mn-ea"/>
                <a:cs typeface="+mn-cs"/>
              </a:rPr>
              <a:t>). The law also directs EPA to set health-based "National Ambient Air Quality Standards" for six pollutants. Also the Clean Air Act (discussed later) was amended to include health based NAAQS.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1975: The "first generation" catalytic converters are built, significantly reducing vehicle emissions. Unleaded gasoline is also introduced because lead in gasoline may cause disintegration of catalytic converters. This results in dramatic reductions in ambient lead levels and alleviates many serious environmental and human health concerns associated with lead pollution.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5</a:t>
            </a:fld>
            <a:endParaRPr lang="en-US" dirty="0"/>
          </a:p>
        </p:txBody>
      </p:sp>
    </p:spTree>
    <p:extLst>
      <p:ext uri="{BB962C8B-B14F-4D97-AF65-F5344CB8AC3E}">
        <p14:creationId xmlns:p14="http://schemas.microsoft.com/office/powerpoint/2010/main" val="69395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dirty="0"/>
              <a:t>As extracted from EPA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1975:Congress passes the Energy Policy Conservation Act, setting the first fuel economy goals.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1978: The Corporate Average Fuel Economy (CAFE) program establishes a phase-in of more stringent fuel economy standards beginning with 1975 model vehicles.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1983: Inspection and Maintenance (I/M) programs are established in areas with air pollution problems, requiring passenger vehicles to undergo periodic testing for malfunctioning emission control systems.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1985: EPA sets stringent standards for emissions of NO</a:t>
            </a:r>
            <a:r>
              <a:rPr lang="en-US" sz="1200" b="0" i="0" kern="1200" baseline="-25000" dirty="0">
                <a:solidFill>
                  <a:schemeClr val="tx1"/>
                </a:solidFill>
                <a:effectLst/>
                <a:latin typeface="+mn-lt"/>
                <a:ea typeface="+mn-ea"/>
                <a:cs typeface="+mn-cs"/>
              </a:rPr>
              <a:t>x</a:t>
            </a:r>
            <a:r>
              <a:rPr lang="en-US" sz="1200" b="0" i="0" kern="1200" dirty="0">
                <a:solidFill>
                  <a:schemeClr val="tx1"/>
                </a:solidFill>
                <a:effectLst/>
                <a:latin typeface="+mn-lt"/>
                <a:ea typeface="+mn-ea"/>
                <a:cs typeface="+mn-cs"/>
              </a:rPr>
              <a:t> from heavy-duty engines and of PM from heavy-duty diesel-powered trucks and buses. EPA issues final regulations to cut the amount of lead in gasoline by 90 percent starting January 1, 1986. The new standard is 0.10 grams per gallon.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1990: Congress amends the Clean Air Act to require further reductions in HC, CO, NO</a:t>
            </a:r>
            <a:r>
              <a:rPr lang="en-US" sz="1200" b="0" i="0" kern="1200" baseline="-25000" dirty="0">
                <a:solidFill>
                  <a:schemeClr val="tx1"/>
                </a:solidFill>
                <a:effectLst/>
                <a:latin typeface="+mn-lt"/>
                <a:ea typeface="+mn-ea"/>
                <a:cs typeface="+mn-cs"/>
              </a:rPr>
              <a:t>x</a:t>
            </a:r>
            <a:r>
              <a:rPr lang="en-US" sz="1200" b="0" i="0" kern="1200" dirty="0">
                <a:solidFill>
                  <a:schemeClr val="tx1"/>
                </a:solidFill>
                <a:effectLst/>
                <a:latin typeface="+mn-lt"/>
                <a:ea typeface="+mn-ea"/>
                <a:cs typeface="+mn-cs"/>
              </a:rPr>
              <a:t>, and PM emissions. The amendments also introduce lower tailpipe standards; more stringent emission testing procedures; expanded I/M programs; new vehicle technologies and clean fuels programs; and transportation management provisions. The 1990 amendments also give EPA, for the first time, specific authority to regulate emissions from nonroad engines and vehicles.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br>
              <a:rPr lang="en-US" dirty="0"/>
            </a:b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6</a:t>
            </a:fld>
            <a:endParaRPr lang="en-US" dirty="0"/>
          </a:p>
        </p:txBody>
      </p:sp>
    </p:spTree>
    <p:extLst>
      <p:ext uri="{BB962C8B-B14F-4D97-AF65-F5344CB8AC3E}">
        <p14:creationId xmlns:p14="http://schemas.microsoft.com/office/powerpoint/2010/main" val="290593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dirty="0"/>
              <a:t>As extracted from EPA:</a:t>
            </a:r>
          </a:p>
          <a:p>
            <a:pPr marL="171450" indent="-171450">
              <a:buFont typeface="Arial" panose="020B0604020202020204" pitchFamily="34" charset="0"/>
              <a:buChar char="•"/>
            </a:pPr>
            <a:r>
              <a:rPr lang="en-US" dirty="0"/>
              <a:t>1994: Tier 1 vehicle emission standards are introduced that applies only to passenger cars. </a:t>
            </a:r>
            <a:r>
              <a:rPr lang="en-US" sz="1200" b="0" i="0" kern="1200" dirty="0">
                <a:solidFill>
                  <a:schemeClr val="tx1"/>
                </a:solidFill>
                <a:effectLst/>
                <a:latin typeface="+mn-lt"/>
                <a:ea typeface="+mn-ea"/>
                <a:cs typeface="+mn-cs"/>
              </a:rPr>
              <a:t>EPA issues final regulations requiring that gasoline sold in certain areas be reformulated to reduce vehicle emissions of toxic and ozone-forming compounds.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1996: EPA completes its 25-year mission to completely remove lead from gasoline. Lead is banned from gasoline as of January 1, 1996.</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1999: EPA finalizes more protective tailpipe emissions standards, marking the first time that SUVs and other light-duty trucks are subject to the same national pollution standards as cars. At the same time, EPA finalizes lower standards for sulfur in gasoline to ensure the effectiveness of low emission-control technology and reduce harmful air pollution.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2007: EPA issues final regulations to reduce air toxics from mobile sources. The final standards significantly lower emissions of benzene and the other air toxics in three ways: (1) By lowering benzene content in gasoline; (2) By reducing exhaust emissions from passenger vehicles operated at cold temperatures (under 75 degrees); and (3) By reducing emissions that evaporate from, and permeate through, portable fuel containers.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2010: EPA and the Department of Transportation’s National Highway Traffic Safety Administration (NHTSA) finalize a joint rule to establish a national program consisting of new standards for model year 2012 through 2016 light-duty vehicles to reduce greenhouse gas emissions and improve fuel economy. These are EPA’s first national greenhouse gas (GHG) emissions standards under the Clean Air 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7</a:t>
            </a:fld>
            <a:endParaRPr lang="en-US" dirty="0"/>
          </a:p>
        </p:txBody>
      </p:sp>
    </p:spTree>
    <p:extLst>
      <p:ext uri="{BB962C8B-B14F-4D97-AF65-F5344CB8AC3E}">
        <p14:creationId xmlns:p14="http://schemas.microsoft.com/office/powerpoint/2010/main" val="253067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As extracted from EPA: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2011: E</a:t>
            </a:r>
            <a:r>
              <a:rPr lang="en-US" sz="1200" b="0" i="0" kern="1200" dirty="0">
                <a:solidFill>
                  <a:schemeClr val="tx1"/>
                </a:solidFill>
                <a:effectLst/>
                <a:latin typeface="+mn-lt"/>
                <a:ea typeface="+mn-ea"/>
                <a:cs typeface="+mn-cs"/>
              </a:rPr>
              <a:t>PA and NHTSA announce the first-ever regulations to reduce greenhouse gas emissions and improve fuel efficiency of heavy-duty trucks and buses. This national program applies to combination tractors (semi-trucks), heavy-duty pickup trucks and vans, and vocational vehicles (including buses and refuse or utility trucks).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2012: </a:t>
            </a:r>
            <a:r>
              <a:rPr lang="en-US" sz="1200" b="0" i="0" kern="1200" dirty="0">
                <a:solidFill>
                  <a:schemeClr val="tx1"/>
                </a:solidFill>
                <a:effectLst/>
                <a:latin typeface="+mn-lt"/>
                <a:ea typeface="+mn-ea"/>
                <a:cs typeface="+mn-cs"/>
              </a:rPr>
              <a:t>EPA and NHTSA extend the national program to further reduce greenhouse gas emissions and improve fuel economy for passenger cars, light-duty trucks, and medium-duty passenger vehicles through model year 2017 through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2014: T</a:t>
            </a:r>
            <a:r>
              <a:rPr lang="en-US" sz="1200" b="0" i="0" kern="1200" dirty="0">
                <a:solidFill>
                  <a:schemeClr val="tx1"/>
                </a:solidFill>
                <a:effectLst/>
                <a:latin typeface="+mn-lt"/>
                <a:ea typeface="+mn-ea"/>
                <a:cs typeface="+mn-cs"/>
              </a:rPr>
              <a:t>he EPA finalized Tier 3 Standards for gasoline and the vehicles passenger cars, light-duty trucks, medium-duty passenger vehicles, and some heavy-duty vehicles. Starting in 2017, Tier 3 sets new vehicle emissions standards and lowers the sulfur content of gasoline, considering the vehicle and its fuel as an integrated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2015: </a:t>
            </a:r>
            <a:r>
              <a:rPr lang="en-US" sz="1200" b="0" i="0" kern="1200" dirty="0">
                <a:solidFill>
                  <a:schemeClr val="tx1"/>
                </a:solidFill>
                <a:effectLst/>
                <a:latin typeface="+mn-lt"/>
                <a:ea typeface="+mn-ea"/>
                <a:cs typeface="+mn-cs"/>
              </a:rPr>
              <a:t>The EPA and NHTSA propose model years 2018 to 2027 greenhouse gas emissions and fuel economy standards for medium and heavy duty vehicles.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2016: United Nations' International Civil Aviation Organization adopted international carbon dioxide emissions standards for aircraft. EPA is working currently working through the process of potentially setting GHG standards for greenhouse gas emissions from certain classes of aircraft.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8</a:t>
            </a:fld>
            <a:endParaRPr lang="en-US" dirty="0"/>
          </a:p>
        </p:txBody>
      </p:sp>
    </p:spTree>
    <p:extLst>
      <p:ext uri="{BB962C8B-B14F-4D97-AF65-F5344CB8AC3E}">
        <p14:creationId xmlns:p14="http://schemas.microsoft.com/office/powerpoint/2010/main" val="55414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European union is the governing body to regulated emission standards in Europe targeted mostly on CO2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Initial standards were developed in 1988 with Germany being the leader followed by Sweden to impose stricter limitation of mobile source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standards are built based on key agreements as shown in the figure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EU set a target of net zero GHGs emissions reduction for 2050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p:txBody>
      </p:sp>
      <p:sp>
        <p:nvSpPr>
          <p:cNvPr id="4" name="Slide Number Placeholder 3"/>
          <p:cNvSpPr>
            <a:spLocks noGrp="1"/>
          </p:cNvSpPr>
          <p:nvPr>
            <p:ph type="sldNum" sz="quarter" idx="10"/>
          </p:nvPr>
        </p:nvSpPr>
        <p:spPr/>
        <p:txBody>
          <a:bodyPr/>
          <a:lstStyle/>
          <a:p>
            <a:fld id="{E8279E6D-00A9-4B64-8C3A-9DDF802CB60D}" type="slidenum">
              <a:rPr lang="en-US" smtClean="0"/>
              <a:t>9</a:t>
            </a:fld>
            <a:endParaRPr lang="en-US" dirty="0"/>
          </a:p>
        </p:txBody>
      </p:sp>
    </p:spTree>
    <p:extLst>
      <p:ext uri="{BB962C8B-B14F-4D97-AF65-F5344CB8AC3E}">
        <p14:creationId xmlns:p14="http://schemas.microsoft.com/office/powerpoint/2010/main" val="974013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s-vallamsundar@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epa.gov/criteria-air-pollutants/naaqs-designations-process" TargetMode="External"/><Relationship Id="rId3" Type="http://schemas.openxmlformats.org/officeDocument/2006/relationships/hyperlink" Target="https://www.epa.gov/laws-regulations/summary-clean-air-act" TargetMode="External"/><Relationship Id="rId7" Type="http://schemas.openxmlformats.org/officeDocument/2006/relationships/hyperlink" Target="https://www.epa.gov/criteria-air-pollutants/naaqs-tabl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epa.gov/regulations-emissions-vehicles-and-engines/regulations-greenhouse-gas-emissions-passenger-cars-and" TargetMode="External"/><Relationship Id="rId5" Type="http://schemas.openxmlformats.org/officeDocument/2006/relationships/hyperlink" Target="https://www3.epa.gov/airquality/greenbook/mapnpoll.html" TargetMode="External"/><Relationship Id="rId4" Type="http://schemas.openxmlformats.org/officeDocument/2006/relationships/hyperlink" Target="https://www.epa.gov/greenvehicles/light-duty-vehicle-emissions#standards" TargetMode="External"/><Relationship Id="rId9" Type="http://schemas.openxmlformats.org/officeDocument/2006/relationships/hyperlink" Target="https://www.epa.gov/nepa/what-national-environmental-policy-ac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pa.gov/transportation-air-pollution-and-climate-change/timeline-major-accomplishments-transportation-air#2000"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ww.aqmd.gov/home/research/publications/50-years-of-progress" TargetMode="External"/><Relationship Id="rId4" Type="http://schemas.openxmlformats.org/officeDocument/2006/relationships/hyperlink" Target="https://www.epa.gov/state-and-local-transportation/general-information-transportation-and-conform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pa.gov/greenvehicles/light-duty-vehicle-emission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Vehicle Standards around the world</a:t>
            </a:r>
          </a:p>
        </p:txBody>
      </p:sp>
      <p:sp>
        <p:nvSpPr>
          <p:cNvPr id="7" name="Rectangle 3">
            <a:extLst>
              <a:ext uri="{FF2B5EF4-FFF2-40B4-BE49-F238E27FC236}">
                <a16:creationId xmlns:a16="http://schemas.microsoft.com/office/drawing/2014/main" id="{0848B1EE-BF6F-4684-8735-9231E2A73CFF}"/>
              </a:ext>
            </a:extLst>
          </p:cNvPr>
          <p:cNvSpPr txBox="1">
            <a:spLocks noChangeArrowheads="1"/>
          </p:cNvSpPr>
          <p:nvPr/>
        </p:nvSpPr>
        <p:spPr>
          <a:xfrm>
            <a:off x="189594" y="1349829"/>
            <a:ext cx="12002406" cy="57963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600" b="1" dirty="0"/>
              <a:t>Overview of vehicle emission standards around the world</a:t>
            </a:r>
          </a:p>
          <a:p>
            <a:pPr>
              <a:lnSpc>
                <a:spcPct val="80000"/>
              </a:lnSpc>
            </a:pPr>
            <a:r>
              <a:rPr lang="en-US" sz="2400" dirty="0"/>
              <a:t>Most counties have defined their standards based on either the </a:t>
            </a:r>
            <a:r>
              <a:rPr lang="en-US" sz="2400" b="1" i="1" dirty="0"/>
              <a:t>US Clean Air Act or EURO standards</a:t>
            </a:r>
          </a:p>
          <a:p>
            <a:pPr marL="0" indent="0">
              <a:lnSpc>
                <a:spcPct val="80000"/>
              </a:lnSpc>
              <a:buNone/>
            </a:pPr>
            <a:r>
              <a:rPr lang="en-US" sz="2600" b="1" dirty="0"/>
              <a:t>China</a:t>
            </a:r>
          </a:p>
          <a:p>
            <a:pPr>
              <a:lnSpc>
                <a:spcPct val="80000"/>
              </a:lnSpc>
            </a:pPr>
            <a:r>
              <a:rPr lang="en-US" sz="2400" dirty="0"/>
              <a:t>China passed their first emission regulations in 2000</a:t>
            </a:r>
          </a:p>
          <a:p>
            <a:pPr>
              <a:lnSpc>
                <a:spcPct val="80000"/>
              </a:lnSpc>
            </a:pPr>
            <a:r>
              <a:rPr lang="en-US" sz="2400" dirty="0"/>
              <a:t>China's State Environmental Protection Administration (SEPA) tightened the standards in 2007, 2010 and 2016 aligning closely with EURO emission standards</a:t>
            </a:r>
          </a:p>
          <a:p>
            <a:pPr marL="0" indent="0">
              <a:lnSpc>
                <a:spcPct val="80000"/>
              </a:lnSpc>
              <a:buNone/>
            </a:pPr>
            <a:r>
              <a:rPr lang="en-US" sz="2600" b="1" dirty="0"/>
              <a:t>Canada</a:t>
            </a:r>
          </a:p>
          <a:p>
            <a:pPr>
              <a:lnSpc>
                <a:spcPct val="80000"/>
              </a:lnSpc>
            </a:pPr>
            <a:r>
              <a:rPr lang="en-US" sz="2400" dirty="0"/>
              <a:t>First standards established was the Canadian Environmental Protection Act, 1999 for regulating emissions from on-road vehicles</a:t>
            </a:r>
          </a:p>
          <a:p>
            <a:pPr>
              <a:lnSpc>
                <a:spcPct val="80000"/>
              </a:lnSpc>
            </a:pPr>
            <a:r>
              <a:rPr lang="en-US" sz="2400" dirty="0"/>
              <a:t>Most regulations aligned emissions standards with the US standards</a:t>
            </a:r>
          </a:p>
          <a:p>
            <a:pPr marL="0" indent="0">
              <a:lnSpc>
                <a:spcPct val="80000"/>
              </a:lnSpc>
              <a:buNone/>
            </a:pPr>
            <a:r>
              <a:rPr lang="en-US" sz="2600" b="1" dirty="0"/>
              <a:t>Japan</a:t>
            </a:r>
          </a:p>
          <a:p>
            <a:pPr>
              <a:lnSpc>
                <a:spcPct val="80000"/>
              </a:lnSpc>
            </a:pPr>
            <a:r>
              <a:rPr lang="en-US" sz="2400" dirty="0"/>
              <a:t>First standards passed in 1968 based on US Clean Air Act modified to reflect local conditions</a:t>
            </a:r>
          </a:p>
          <a:p>
            <a:pPr marL="0" indent="0">
              <a:lnSpc>
                <a:spcPct val="80000"/>
              </a:lnSpc>
              <a:buNone/>
            </a:pPr>
            <a:r>
              <a:rPr lang="en-US" sz="2400" b="1" dirty="0"/>
              <a:t>India</a:t>
            </a:r>
          </a:p>
          <a:p>
            <a:pPr>
              <a:lnSpc>
                <a:spcPct val="80000"/>
              </a:lnSpc>
            </a:pPr>
            <a:r>
              <a:rPr lang="en-US" sz="2400" dirty="0"/>
              <a:t>The first standards aligned with EURO standards were passed in 2000 called Bharat emissions standards</a:t>
            </a:r>
          </a:p>
          <a:p>
            <a:pPr>
              <a:lnSpc>
                <a:spcPct val="80000"/>
              </a:lnSpc>
            </a:pPr>
            <a:r>
              <a:rPr lang="en-US" sz="2400" dirty="0"/>
              <a:t>These standards have evolved over time and were tightened in 2014, 2017, and 2020</a:t>
            </a:r>
          </a:p>
          <a:p>
            <a:pPr>
              <a:lnSpc>
                <a:spcPct val="80000"/>
              </a:lnSpc>
            </a:pPr>
            <a:endParaRPr lang="en-US" sz="2400" dirty="0"/>
          </a:p>
        </p:txBody>
      </p:sp>
      <p:sp>
        <p:nvSpPr>
          <p:cNvPr id="6" name="TextBox 5">
            <a:extLst>
              <a:ext uri="{FF2B5EF4-FFF2-40B4-BE49-F238E27FC236}">
                <a16:creationId xmlns:a16="http://schemas.microsoft.com/office/drawing/2014/main" id="{6A9261ED-D673-453E-A764-5F62251BE9E6}"/>
              </a:ext>
            </a:extLst>
          </p:cNvPr>
          <p:cNvSpPr txBox="1"/>
          <p:nvPr/>
        </p:nvSpPr>
        <p:spPr>
          <a:xfrm>
            <a:off x="10104504" y="6581001"/>
            <a:ext cx="2182265" cy="276999"/>
          </a:xfrm>
          <a:prstGeom prst="rect">
            <a:avLst/>
          </a:prstGeom>
          <a:noFill/>
        </p:spPr>
        <p:txBody>
          <a:bodyPr wrap="square">
            <a:spAutoFit/>
          </a:bodyPr>
          <a:lstStyle/>
          <a:p>
            <a:pPr>
              <a:defRPr/>
            </a:pPr>
            <a:r>
              <a:rPr lang="en-US" sz="1200" b="1" i="1" dirty="0">
                <a:latin typeface="+mj-lt"/>
              </a:rPr>
              <a:t>Source: </a:t>
            </a:r>
            <a:r>
              <a:rPr lang="en-US" sz="1200" i="1" dirty="0"/>
              <a:t>Continental Automotive</a:t>
            </a:r>
            <a:endParaRPr lang="en-US" sz="1000" b="1" i="1" dirty="0">
              <a:latin typeface="+mj-lt"/>
            </a:endParaRPr>
          </a:p>
        </p:txBody>
      </p:sp>
    </p:spTree>
    <p:extLst>
      <p:ext uri="{BB962C8B-B14F-4D97-AF65-F5344CB8AC3E}">
        <p14:creationId xmlns:p14="http://schemas.microsoft.com/office/powerpoint/2010/main" val="397257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in the United States: NEPA</a:t>
            </a:r>
          </a:p>
        </p:txBody>
      </p:sp>
      <p:sp>
        <p:nvSpPr>
          <p:cNvPr id="7" name="Rectangle 3">
            <a:extLst>
              <a:ext uri="{FF2B5EF4-FFF2-40B4-BE49-F238E27FC236}">
                <a16:creationId xmlns:a16="http://schemas.microsoft.com/office/drawing/2014/main" id="{0848B1EE-BF6F-4684-8735-9231E2A73CFF}"/>
              </a:ext>
            </a:extLst>
          </p:cNvPr>
          <p:cNvSpPr txBox="1">
            <a:spLocks noChangeArrowheads="1"/>
          </p:cNvSpPr>
          <p:nvPr/>
        </p:nvSpPr>
        <p:spPr>
          <a:xfrm>
            <a:off x="457200" y="1447800"/>
            <a:ext cx="117348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600" b="1" dirty="0"/>
              <a:t>National Environmental Protection Act (NEPA)</a:t>
            </a:r>
          </a:p>
          <a:p>
            <a:r>
              <a:rPr lang="en-US" dirty="0"/>
              <a:t>Enacted on January 1, 1970</a:t>
            </a:r>
          </a:p>
          <a:p>
            <a:r>
              <a:rPr lang="en-US" dirty="0">
                <a:cs typeface="Arial" charset="0"/>
              </a:rPr>
              <a:t>Aims to coordinate to the fullest extent possible, all environmental investigations, reviews, and consultations as a single process</a:t>
            </a:r>
          </a:p>
          <a:p>
            <a:pPr fontAlgn="t"/>
            <a:r>
              <a:rPr lang="en-US" dirty="0">
                <a:cs typeface="Arial" charset="0"/>
              </a:rPr>
              <a:t>Alternative courses of action be evaluated and decisions be made in the best overall public interest</a:t>
            </a:r>
          </a:p>
          <a:p>
            <a:pPr fontAlgn="t"/>
            <a:r>
              <a:rPr lang="en-US" dirty="0">
                <a:cs typeface="Arial" charset="0"/>
              </a:rPr>
              <a:t>Public involvement and a systematic interdisciplinary approach involving consultative partners from different federal and state agencies be essential parts of the development process for proposed actions </a:t>
            </a:r>
          </a:p>
          <a:p>
            <a:pPr fontAlgn="t"/>
            <a:r>
              <a:rPr lang="en-US" dirty="0">
                <a:cs typeface="Arial" charset="0"/>
              </a:rPr>
              <a:t>Measures necessary to mitigate adverse impacts be incorporated into the action</a:t>
            </a:r>
          </a:p>
          <a:p>
            <a:pPr>
              <a:lnSpc>
                <a:spcPct val="80000"/>
              </a:lnSpc>
            </a:pPr>
            <a:endParaRPr lang="en-US" sz="2600" u="sng" dirty="0"/>
          </a:p>
        </p:txBody>
      </p:sp>
      <p:sp>
        <p:nvSpPr>
          <p:cNvPr id="5" name="TextBox 4">
            <a:extLst>
              <a:ext uri="{FF2B5EF4-FFF2-40B4-BE49-F238E27FC236}">
                <a16:creationId xmlns:a16="http://schemas.microsoft.com/office/drawing/2014/main" id="{E5D9E1A5-BCDB-41D7-81FE-14B18EE3F8AB}"/>
              </a:ext>
            </a:extLst>
          </p:cNvPr>
          <p:cNvSpPr txBox="1"/>
          <p:nvPr/>
        </p:nvSpPr>
        <p:spPr>
          <a:xfrm>
            <a:off x="9100221" y="6369545"/>
            <a:ext cx="2134908" cy="338554"/>
          </a:xfrm>
          <a:prstGeom prst="rect">
            <a:avLst/>
          </a:prstGeom>
          <a:noFill/>
        </p:spPr>
        <p:txBody>
          <a:bodyPr wrap="square">
            <a:spAutoFit/>
          </a:bodyPr>
          <a:lstStyle/>
          <a:p>
            <a:pPr>
              <a:defRPr/>
            </a:pPr>
            <a:r>
              <a:rPr lang="en-US" sz="1600" b="1" i="1" dirty="0">
                <a:latin typeface="+mj-lt"/>
              </a:rPr>
              <a:t>Source: </a:t>
            </a:r>
            <a:r>
              <a:rPr lang="en-US" sz="1600" i="1" dirty="0"/>
              <a:t>EPA, NEPA</a:t>
            </a:r>
            <a:endParaRPr lang="en-US" sz="1100" b="1" i="1" dirty="0">
              <a:latin typeface="+mj-lt"/>
            </a:endParaRPr>
          </a:p>
        </p:txBody>
      </p:sp>
    </p:spTree>
    <p:extLst>
      <p:ext uri="{BB962C8B-B14F-4D97-AF65-F5344CB8AC3E}">
        <p14:creationId xmlns:p14="http://schemas.microsoft.com/office/powerpoint/2010/main" val="86819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NEPA</a:t>
            </a:r>
          </a:p>
        </p:txBody>
      </p:sp>
      <p:pic>
        <p:nvPicPr>
          <p:cNvPr id="5124" name="Picture 4" descr="NEPA PROCESS">
            <a:extLst>
              <a:ext uri="{FF2B5EF4-FFF2-40B4-BE49-F238E27FC236}">
                <a16:creationId xmlns:a16="http://schemas.microsoft.com/office/drawing/2014/main" id="{5C84B3E0-01E7-409B-9BAF-60926CB26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920" y="803393"/>
            <a:ext cx="5371193" cy="57359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60FD3-766C-4CBB-9E5F-6FC82F84C69E}"/>
              </a:ext>
            </a:extLst>
          </p:cNvPr>
          <p:cNvSpPr txBox="1"/>
          <p:nvPr/>
        </p:nvSpPr>
        <p:spPr>
          <a:xfrm>
            <a:off x="7233945" y="6519446"/>
            <a:ext cx="4738915" cy="338554"/>
          </a:xfrm>
          <a:prstGeom prst="rect">
            <a:avLst/>
          </a:prstGeom>
          <a:noFill/>
        </p:spPr>
        <p:txBody>
          <a:bodyPr wrap="square">
            <a:spAutoFit/>
          </a:bodyPr>
          <a:lstStyle/>
          <a:p>
            <a:pPr>
              <a:defRPr/>
            </a:pPr>
            <a:r>
              <a:rPr lang="en-US" sz="1600" b="1" i="1" dirty="0">
                <a:latin typeface="+mj-lt"/>
              </a:rPr>
              <a:t>Figure Source: </a:t>
            </a:r>
            <a:r>
              <a:rPr lang="en-US" sz="1600" i="1" dirty="0"/>
              <a:t>U.S Dept of Veteran Affairs </a:t>
            </a:r>
            <a:endParaRPr lang="en-US" sz="1100" b="1" i="1" dirty="0">
              <a:latin typeface="+mj-lt"/>
            </a:endParaRPr>
          </a:p>
        </p:txBody>
      </p:sp>
      <p:sp>
        <p:nvSpPr>
          <p:cNvPr id="4" name="Oval 3">
            <a:extLst>
              <a:ext uri="{FF2B5EF4-FFF2-40B4-BE49-F238E27FC236}">
                <a16:creationId xmlns:a16="http://schemas.microsoft.com/office/drawing/2014/main" id="{AB99BE1A-9404-46FE-86E1-F60B03BD81E8}"/>
              </a:ext>
            </a:extLst>
          </p:cNvPr>
          <p:cNvSpPr/>
          <p:nvPr/>
        </p:nvSpPr>
        <p:spPr>
          <a:xfrm>
            <a:off x="3454400" y="2663371"/>
            <a:ext cx="1364343" cy="27577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7E0C5AB-BEFF-4787-A2C9-9558289E1CA8}"/>
              </a:ext>
            </a:extLst>
          </p:cNvPr>
          <p:cNvSpPr/>
          <p:nvPr/>
        </p:nvSpPr>
        <p:spPr>
          <a:xfrm>
            <a:off x="3497942" y="3766455"/>
            <a:ext cx="1886857" cy="76200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3376A9-59B5-4438-A487-D7F3D46F8B9E}"/>
              </a:ext>
            </a:extLst>
          </p:cNvPr>
          <p:cNvSpPr/>
          <p:nvPr/>
        </p:nvSpPr>
        <p:spPr>
          <a:xfrm>
            <a:off x="3556001" y="3091542"/>
            <a:ext cx="1814286" cy="52251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7DE4265-5904-4617-AC6F-AD2CAC769231}"/>
              </a:ext>
            </a:extLst>
          </p:cNvPr>
          <p:cNvSpPr txBox="1"/>
          <p:nvPr/>
        </p:nvSpPr>
        <p:spPr>
          <a:xfrm>
            <a:off x="478971" y="2590800"/>
            <a:ext cx="1908629" cy="1477328"/>
          </a:xfrm>
          <a:prstGeom prst="rect">
            <a:avLst/>
          </a:prstGeom>
          <a:noFill/>
        </p:spPr>
        <p:txBody>
          <a:bodyPr wrap="square" rtlCol="0">
            <a:spAutoFit/>
          </a:bodyPr>
          <a:lstStyle/>
          <a:p>
            <a:r>
              <a:rPr lang="en-US" dirty="0"/>
              <a:t>Laws that correspond to transportation and air quality issues </a:t>
            </a:r>
          </a:p>
        </p:txBody>
      </p:sp>
      <p:cxnSp>
        <p:nvCxnSpPr>
          <p:cNvPr id="11" name="Straight Arrow Connector 10">
            <a:extLst>
              <a:ext uri="{FF2B5EF4-FFF2-40B4-BE49-F238E27FC236}">
                <a16:creationId xmlns:a16="http://schemas.microsoft.com/office/drawing/2014/main" id="{FBBF2839-0350-4E16-AC41-78E8DA92AD82}"/>
              </a:ext>
            </a:extLst>
          </p:cNvPr>
          <p:cNvCxnSpPr>
            <a:cxnSpLocks/>
          </p:cNvCxnSpPr>
          <p:nvPr/>
        </p:nvCxnSpPr>
        <p:spPr>
          <a:xfrm flipH="1">
            <a:off x="1937657" y="2757714"/>
            <a:ext cx="1371600" cy="355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382BD1D-B60D-40E5-A5D3-0A7BC645682E}"/>
              </a:ext>
            </a:extLst>
          </p:cNvPr>
          <p:cNvCxnSpPr>
            <a:cxnSpLocks/>
          </p:cNvCxnSpPr>
          <p:nvPr/>
        </p:nvCxnSpPr>
        <p:spPr>
          <a:xfrm flipH="1">
            <a:off x="1973943" y="3265714"/>
            <a:ext cx="1371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70F1922-E803-4F28-B2A3-055D9756E9F9}"/>
              </a:ext>
            </a:extLst>
          </p:cNvPr>
          <p:cNvCxnSpPr>
            <a:cxnSpLocks/>
          </p:cNvCxnSpPr>
          <p:nvPr/>
        </p:nvCxnSpPr>
        <p:spPr>
          <a:xfrm flipH="1" flipV="1">
            <a:off x="1981200" y="3352799"/>
            <a:ext cx="1378857" cy="718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957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0515600" cy="931207"/>
          </a:xfrm>
        </p:spPr>
        <p:txBody>
          <a:bodyPr/>
          <a:lstStyle/>
          <a:p>
            <a:r>
              <a:rPr lang="en-US" dirty="0"/>
              <a:t>Key Regulations: Clean Air Act</a:t>
            </a:r>
          </a:p>
        </p:txBody>
      </p:sp>
      <p:sp>
        <p:nvSpPr>
          <p:cNvPr id="7" name="Rectangle 3">
            <a:extLst>
              <a:ext uri="{FF2B5EF4-FFF2-40B4-BE49-F238E27FC236}">
                <a16:creationId xmlns:a16="http://schemas.microsoft.com/office/drawing/2014/main" id="{0848B1EE-BF6F-4684-8735-9231E2A73CFF}"/>
              </a:ext>
            </a:extLst>
          </p:cNvPr>
          <p:cNvSpPr txBox="1">
            <a:spLocks noChangeArrowheads="1"/>
          </p:cNvSpPr>
          <p:nvPr/>
        </p:nvSpPr>
        <p:spPr>
          <a:xfrm>
            <a:off x="370114" y="1418771"/>
            <a:ext cx="10907486"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Clean Air Act (CAA), 1970 </a:t>
            </a:r>
          </a:p>
          <a:p>
            <a:pPr lvl="1">
              <a:buFont typeface="Courier New" panose="02070309020205020404" pitchFamily="49" charset="0"/>
              <a:buChar char="o"/>
            </a:pPr>
            <a:r>
              <a:rPr lang="en-US" dirty="0"/>
              <a:t>Established National Ambient Air Quality Standards (NAAQS) and six criteria pollutants </a:t>
            </a:r>
          </a:p>
          <a:p>
            <a:pPr lvl="1">
              <a:buFont typeface="Courier New" panose="02070309020205020404" pitchFamily="49" charset="0"/>
              <a:buChar char="o"/>
            </a:pPr>
            <a:r>
              <a:rPr lang="en-US" dirty="0"/>
              <a:t>Established requirements for State Implementation Plan (SIP) </a:t>
            </a:r>
          </a:p>
          <a:p>
            <a:r>
              <a:rPr lang="en-US" b="1" dirty="0"/>
              <a:t>CAA Amendments, 1977 </a:t>
            </a:r>
          </a:p>
          <a:p>
            <a:pPr lvl="1">
              <a:lnSpc>
                <a:spcPct val="100000"/>
              </a:lnSpc>
              <a:buFont typeface="Courier New" panose="02070309020205020404" pitchFamily="49" charset="0"/>
              <a:buChar char="o"/>
            </a:pPr>
            <a:r>
              <a:rPr lang="en-US" dirty="0"/>
              <a:t>Introduced Transportation Conformity </a:t>
            </a:r>
          </a:p>
          <a:p>
            <a:r>
              <a:rPr lang="en-US" b="1" dirty="0"/>
              <a:t>CAA Amendments, 1990 </a:t>
            </a:r>
          </a:p>
          <a:p>
            <a:pPr lvl="1">
              <a:lnSpc>
                <a:spcPct val="110000"/>
              </a:lnSpc>
              <a:buFont typeface="Courier New" panose="02070309020205020404" pitchFamily="49" charset="0"/>
              <a:buChar char="o"/>
            </a:pPr>
            <a:r>
              <a:rPr lang="en-US" dirty="0"/>
              <a:t>Current Legal authority </a:t>
            </a:r>
          </a:p>
          <a:p>
            <a:pPr lvl="1">
              <a:lnSpc>
                <a:spcPct val="110000"/>
              </a:lnSpc>
              <a:buFont typeface="Courier New" panose="02070309020205020404" pitchFamily="49" charset="0"/>
              <a:buChar char="o"/>
            </a:pPr>
            <a:r>
              <a:rPr lang="en-US" dirty="0"/>
              <a:t>Expanded Transportation Conformity Provisions </a:t>
            </a:r>
          </a:p>
          <a:p>
            <a:pPr lvl="2">
              <a:lnSpc>
                <a:spcPct val="110000"/>
              </a:lnSpc>
              <a:buFont typeface="Wingdings" panose="05000000000000000000" pitchFamily="2" charset="2"/>
              <a:buChar char="Ø"/>
            </a:pPr>
            <a:r>
              <a:rPr lang="en-US" dirty="0"/>
              <a:t>Identified the actions states/MPOs must take to reduce emissions from on-road mobile sources in nonattainment/maintenance areas </a:t>
            </a:r>
          </a:p>
          <a:p>
            <a:pPr lvl="1">
              <a:lnSpc>
                <a:spcPct val="110000"/>
              </a:lnSpc>
              <a:buFont typeface="Courier New" panose="02070309020205020404" pitchFamily="49" charset="0"/>
              <a:buChar char="o"/>
            </a:pPr>
            <a:r>
              <a:rPr lang="en-US" dirty="0"/>
              <a:t>Established 5-year NAAQS review period </a:t>
            </a:r>
          </a:p>
        </p:txBody>
      </p:sp>
      <p:sp>
        <p:nvSpPr>
          <p:cNvPr id="43" name="TextBox 42">
            <a:extLst>
              <a:ext uri="{FF2B5EF4-FFF2-40B4-BE49-F238E27FC236}">
                <a16:creationId xmlns:a16="http://schemas.microsoft.com/office/drawing/2014/main" id="{EA65D5F5-D8BA-4133-8C5D-BE8167BF89FF}"/>
              </a:ext>
            </a:extLst>
          </p:cNvPr>
          <p:cNvSpPr txBox="1"/>
          <p:nvPr/>
        </p:nvSpPr>
        <p:spPr>
          <a:xfrm>
            <a:off x="9100221" y="6369545"/>
            <a:ext cx="2605550" cy="338554"/>
          </a:xfrm>
          <a:prstGeom prst="rect">
            <a:avLst/>
          </a:prstGeom>
          <a:noFill/>
        </p:spPr>
        <p:txBody>
          <a:bodyPr wrap="square">
            <a:spAutoFit/>
          </a:bodyPr>
          <a:lstStyle/>
          <a:p>
            <a:pPr>
              <a:defRPr/>
            </a:pPr>
            <a:r>
              <a:rPr lang="en-US" sz="1600" b="1" i="1" dirty="0">
                <a:latin typeface="+mj-lt"/>
              </a:rPr>
              <a:t>Source: </a:t>
            </a:r>
            <a:r>
              <a:rPr lang="en-US" sz="1600" i="1" dirty="0"/>
              <a:t>EPA, Clean Air Act</a:t>
            </a:r>
            <a:endParaRPr lang="en-US" sz="1100" b="1" i="1" dirty="0">
              <a:latin typeface="+mj-lt"/>
            </a:endParaRPr>
          </a:p>
        </p:txBody>
      </p:sp>
    </p:spTree>
    <p:extLst>
      <p:ext uri="{BB962C8B-B14F-4D97-AF65-F5344CB8AC3E}">
        <p14:creationId xmlns:p14="http://schemas.microsoft.com/office/powerpoint/2010/main" val="96325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NAAQS</a:t>
            </a:r>
          </a:p>
        </p:txBody>
      </p:sp>
      <p:sp>
        <p:nvSpPr>
          <p:cNvPr id="6" name="Content Placeholder 1">
            <a:extLst>
              <a:ext uri="{FF2B5EF4-FFF2-40B4-BE49-F238E27FC236}">
                <a16:creationId xmlns:a16="http://schemas.microsoft.com/office/drawing/2014/main" id="{3E55F1E6-B3DE-4CC1-A2BD-B1A09B5F9813}"/>
              </a:ext>
            </a:extLst>
          </p:cNvPr>
          <p:cNvSpPr>
            <a:spLocks noGrp="1"/>
          </p:cNvSpPr>
          <p:nvPr>
            <p:ph idx="1"/>
          </p:nvPr>
        </p:nvSpPr>
        <p:spPr>
          <a:xfrm>
            <a:off x="274768" y="1367555"/>
            <a:ext cx="11409231" cy="5199188"/>
          </a:xfrm>
        </p:spPr>
        <p:txBody>
          <a:bodyPr>
            <a:normAutofit/>
          </a:bodyPr>
          <a:lstStyle/>
          <a:p>
            <a:pPr>
              <a:spcBef>
                <a:spcPts val="600"/>
              </a:spcBef>
              <a:spcAft>
                <a:spcPts val="1200"/>
              </a:spcAft>
            </a:pPr>
            <a:r>
              <a:rPr lang="en-US" b="1" dirty="0"/>
              <a:t>National Ambient Air Quality Standards (NAAQS)</a:t>
            </a:r>
          </a:p>
          <a:p>
            <a:pPr lvl="1">
              <a:spcBef>
                <a:spcPts val="600"/>
              </a:spcBef>
              <a:spcAft>
                <a:spcPts val="1200"/>
              </a:spcAft>
              <a:buFont typeface="Courier New" panose="02070309020205020404" pitchFamily="49" charset="0"/>
              <a:buChar char="o"/>
            </a:pPr>
            <a:r>
              <a:rPr lang="en-US" dirty="0"/>
              <a:t>Standards set by EPA as per the Clean Air Act to regulate pollutants that are considered to be harmful to the public health and the environment </a:t>
            </a:r>
          </a:p>
          <a:p>
            <a:pPr lvl="1">
              <a:spcBef>
                <a:spcPts val="600"/>
              </a:spcBef>
              <a:spcAft>
                <a:spcPts val="1200"/>
              </a:spcAft>
              <a:buFont typeface="Courier New" panose="02070309020205020404" pitchFamily="49" charset="0"/>
              <a:buChar char="o"/>
            </a:pPr>
            <a:r>
              <a:rPr lang="en-US" dirty="0"/>
              <a:t>Under 40 CFR Part 50, CAA 1970 </a:t>
            </a:r>
          </a:p>
          <a:p>
            <a:pPr lvl="1">
              <a:spcBef>
                <a:spcPts val="600"/>
              </a:spcBef>
              <a:spcAft>
                <a:spcPts val="1200"/>
              </a:spcAft>
              <a:buFont typeface="Courier New" panose="02070309020205020404" pitchFamily="49" charset="0"/>
              <a:buChar char="o"/>
            </a:pPr>
            <a:r>
              <a:rPr lang="en-US" dirty="0"/>
              <a:t>Pollutants regulated are referred to as “criteria pollutants”</a:t>
            </a:r>
          </a:p>
          <a:p>
            <a:pPr lvl="1">
              <a:spcBef>
                <a:spcPts val="600"/>
              </a:spcBef>
              <a:spcAft>
                <a:spcPts val="1200"/>
              </a:spcAft>
              <a:buFont typeface="Courier New" panose="02070309020205020404" pitchFamily="49" charset="0"/>
              <a:buChar char="o"/>
            </a:pPr>
            <a:r>
              <a:rPr lang="en-US" dirty="0"/>
              <a:t>NAAQS is classified into two standards</a:t>
            </a:r>
          </a:p>
          <a:p>
            <a:pPr lvl="2">
              <a:spcBef>
                <a:spcPts val="600"/>
              </a:spcBef>
              <a:spcAft>
                <a:spcPts val="1200"/>
              </a:spcAft>
              <a:buFont typeface="Wingdings" panose="05000000000000000000" pitchFamily="2" charset="2"/>
              <a:buChar char="Ø"/>
            </a:pPr>
            <a:r>
              <a:rPr lang="en-US" dirty="0"/>
              <a:t>Primary standards: To protect public health </a:t>
            </a:r>
          </a:p>
          <a:p>
            <a:pPr lvl="2">
              <a:spcBef>
                <a:spcPts val="600"/>
              </a:spcBef>
              <a:spcAft>
                <a:spcPts val="1200"/>
              </a:spcAft>
              <a:buFont typeface="Wingdings" panose="05000000000000000000" pitchFamily="2" charset="2"/>
              <a:buChar char="Ø"/>
            </a:pPr>
            <a:r>
              <a:rPr lang="en-US" dirty="0"/>
              <a:t>Secondary standards: To protect public welfare </a:t>
            </a:r>
          </a:p>
          <a:p>
            <a:pPr lvl="1">
              <a:spcBef>
                <a:spcPts val="600"/>
              </a:spcBef>
              <a:spcAft>
                <a:spcPts val="1200"/>
              </a:spcAft>
              <a:buFont typeface="Courier New" panose="02070309020205020404" pitchFamily="49" charset="0"/>
              <a:buChar char="o"/>
            </a:pPr>
            <a:r>
              <a:rPr lang="en-US" dirty="0"/>
              <a:t>These standards are reviewed from time to time and revised accordingly</a:t>
            </a:r>
          </a:p>
          <a:p>
            <a:pPr lvl="1">
              <a:spcBef>
                <a:spcPts val="600"/>
              </a:spcBef>
              <a:spcAft>
                <a:spcPts val="1200"/>
              </a:spcAft>
              <a:buFont typeface="Courier New" panose="02070309020205020404" pitchFamily="49" charset="0"/>
              <a:buChar char="o"/>
            </a:pPr>
            <a:endParaRPr lang="en-US" dirty="0"/>
          </a:p>
          <a:p>
            <a:pPr lvl="1">
              <a:spcBef>
                <a:spcPts val="600"/>
              </a:spcBef>
              <a:spcAft>
                <a:spcPts val="1200"/>
              </a:spcAft>
              <a:buFont typeface="Courier New" panose="02070309020205020404" pitchFamily="49" charset="0"/>
              <a:buChar char="o"/>
            </a:pPr>
            <a:endParaRPr lang="en-US" dirty="0"/>
          </a:p>
          <a:p>
            <a:pPr marL="228600" lvl="1">
              <a:spcBef>
                <a:spcPts val="600"/>
              </a:spcBef>
              <a:spcAft>
                <a:spcPts val="1200"/>
              </a:spcAft>
              <a:defRPr/>
            </a:pPr>
            <a:endParaRPr lang="en-US" sz="3600" dirty="0"/>
          </a:p>
        </p:txBody>
      </p:sp>
      <p:sp>
        <p:nvSpPr>
          <p:cNvPr id="5" name="TextBox 4">
            <a:extLst>
              <a:ext uri="{FF2B5EF4-FFF2-40B4-BE49-F238E27FC236}">
                <a16:creationId xmlns:a16="http://schemas.microsoft.com/office/drawing/2014/main" id="{7AA3DCEB-C58D-49FE-9EA4-D6416B48666B}"/>
              </a:ext>
            </a:extLst>
          </p:cNvPr>
          <p:cNvSpPr txBox="1"/>
          <p:nvPr/>
        </p:nvSpPr>
        <p:spPr>
          <a:xfrm>
            <a:off x="8536377" y="6270112"/>
            <a:ext cx="2632366" cy="400110"/>
          </a:xfrm>
          <a:prstGeom prst="rect">
            <a:avLst/>
          </a:prstGeom>
          <a:noFill/>
        </p:spPr>
        <p:txBody>
          <a:bodyPr wrap="square">
            <a:spAutoFit/>
          </a:bodyPr>
          <a:lstStyle/>
          <a:p>
            <a:pPr>
              <a:defRPr/>
            </a:pPr>
            <a:r>
              <a:rPr lang="en-US" sz="2000" b="1" i="1" dirty="0">
                <a:latin typeface="+mj-lt"/>
              </a:rPr>
              <a:t>Source: EPA, NAAQS</a:t>
            </a:r>
            <a:endParaRPr lang="en-US" sz="1400" b="1" i="1" dirty="0">
              <a:latin typeface="+mj-lt"/>
            </a:endParaRPr>
          </a:p>
        </p:txBody>
      </p:sp>
    </p:spTree>
    <p:extLst>
      <p:ext uri="{BB962C8B-B14F-4D97-AF65-F5344CB8AC3E}">
        <p14:creationId xmlns:p14="http://schemas.microsoft.com/office/powerpoint/2010/main" val="21077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Emissions Standards</a:t>
            </a:r>
          </a:p>
        </p:txBody>
      </p:sp>
      <p:sp>
        <p:nvSpPr>
          <p:cNvPr id="6" name="Content Placeholder 1">
            <a:extLst>
              <a:ext uri="{FF2B5EF4-FFF2-40B4-BE49-F238E27FC236}">
                <a16:creationId xmlns:a16="http://schemas.microsoft.com/office/drawing/2014/main" id="{3E55F1E6-B3DE-4CC1-A2BD-B1A09B5F9813}"/>
              </a:ext>
            </a:extLst>
          </p:cNvPr>
          <p:cNvSpPr>
            <a:spLocks noGrp="1"/>
          </p:cNvSpPr>
          <p:nvPr>
            <p:ph idx="1"/>
          </p:nvPr>
        </p:nvSpPr>
        <p:spPr>
          <a:xfrm>
            <a:off x="274768" y="1367555"/>
            <a:ext cx="11409231" cy="5199188"/>
          </a:xfrm>
        </p:spPr>
        <p:txBody>
          <a:bodyPr>
            <a:normAutofit fontScale="85000" lnSpcReduction="10000"/>
          </a:bodyPr>
          <a:lstStyle/>
          <a:p>
            <a:pPr>
              <a:spcBef>
                <a:spcPts val="600"/>
              </a:spcBef>
              <a:spcAft>
                <a:spcPts val="1200"/>
              </a:spcAft>
            </a:pPr>
            <a:r>
              <a:rPr lang="en-US" dirty="0"/>
              <a:t>Vehicle emissions standards mandated by the CAA set specific limits on the amount of emissions released from vehicles</a:t>
            </a:r>
          </a:p>
          <a:p>
            <a:pPr>
              <a:spcBef>
                <a:spcPts val="600"/>
              </a:spcBef>
              <a:spcAft>
                <a:spcPts val="1200"/>
              </a:spcAft>
            </a:pPr>
            <a:r>
              <a:rPr lang="en-US" dirty="0"/>
              <a:t>Compliance to standards are determined by testing tailpipe emissions with defined driving cycles </a:t>
            </a:r>
          </a:p>
          <a:p>
            <a:pPr>
              <a:spcBef>
                <a:spcPts val="600"/>
              </a:spcBef>
              <a:spcAft>
                <a:spcPts val="1200"/>
              </a:spcAft>
            </a:pPr>
            <a:r>
              <a:rPr lang="en-US" dirty="0"/>
              <a:t>These standards restrict emissions of carbon monoxide, oxides of nitrogen, particulate matter, formaldehyde, non-methane organic gases or non-methane hydrocarbons</a:t>
            </a:r>
          </a:p>
          <a:p>
            <a:pPr>
              <a:spcBef>
                <a:spcPts val="600"/>
              </a:spcBef>
              <a:spcAft>
                <a:spcPts val="1200"/>
              </a:spcAft>
            </a:pPr>
            <a:r>
              <a:rPr lang="en-US" dirty="0"/>
              <a:t>Emission Standards</a:t>
            </a:r>
          </a:p>
          <a:p>
            <a:pPr lvl="1">
              <a:spcBef>
                <a:spcPts val="600"/>
              </a:spcBef>
              <a:spcAft>
                <a:spcPts val="1200"/>
              </a:spcAft>
              <a:buFont typeface="Courier New" panose="02070309020205020404" pitchFamily="49" charset="0"/>
              <a:buChar char="o"/>
            </a:pPr>
            <a:r>
              <a:rPr lang="en-US" dirty="0"/>
              <a:t>Tier 1 phased in from 1994-1997 with classification based on vehicle gross weight and cargo capacity for each vehicle categories</a:t>
            </a:r>
          </a:p>
          <a:p>
            <a:pPr lvl="1">
              <a:spcBef>
                <a:spcPts val="600"/>
              </a:spcBef>
              <a:spcAft>
                <a:spcPts val="1200"/>
              </a:spcAft>
              <a:buFont typeface="Courier New" panose="02070309020205020404" pitchFamily="49" charset="0"/>
              <a:buChar char="o"/>
            </a:pPr>
            <a:r>
              <a:rPr lang="en-US" dirty="0"/>
              <a:t>Tier 2 phased in from 2004 – 2009 are tighter standards extending Tier 1 standards to include additional heavier vehicles</a:t>
            </a:r>
          </a:p>
          <a:p>
            <a:pPr lvl="1">
              <a:spcBef>
                <a:spcPts val="600"/>
              </a:spcBef>
              <a:spcAft>
                <a:spcPts val="1200"/>
              </a:spcAft>
              <a:buFont typeface="Courier New" panose="02070309020205020404" pitchFamily="49" charset="0"/>
              <a:buChar char="o"/>
            </a:pPr>
            <a:r>
              <a:rPr lang="en-US" dirty="0"/>
              <a:t>Tier 3 phased in from 2017-2025 are stringent than Tier 2 and extend to include heavy duty vehicles</a:t>
            </a:r>
          </a:p>
          <a:p>
            <a:pPr>
              <a:spcBef>
                <a:spcPts val="600"/>
              </a:spcBef>
              <a:spcAft>
                <a:spcPts val="1200"/>
              </a:spcAft>
            </a:pPr>
            <a:endParaRPr lang="en-US" dirty="0"/>
          </a:p>
          <a:p>
            <a:pPr lvl="1">
              <a:spcBef>
                <a:spcPts val="600"/>
              </a:spcBef>
              <a:spcAft>
                <a:spcPts val="1200"/>
              </a:spcAft>
              <a:buFont typeface="Courier New" panose="02070309020205020404" pitchFamily="49" charset="0"/>
              <a:buChar char="o"/>
            </a:pPr>
            <a:endParaRPr lang="en-US" dirty="0"/>
          </a:p>
          <a:p>
            <a:pPr lvl="1">
              <a:spcBef>
                <a:spcPts val="600"/>
              </a:spcBef>
              <a:spcAft>
                <a:spcPts val="1200"/>
              </a:spcAft>
              <a:buFont typeface="Courier New" panose="02070309020205020404" pitchFamily="49" charset="0"/>
              <a:buChar char="o"/>
            </a:pPr>
            <a:endParaRPr lang="en-US" dirty="0"/>
          </a:p>
          <a:p>
            <a:pPr marL="228600" lvl="1">
              <a:spcBef>
                <a:spcPts val="600"/>
              </a:spcBef>
              <a:spcAft>
                <a:spcPts val="1200"/>
              </a:spcAft>
              <a:defRPr/>
            </a:pPr>
            <a:endParaRPr lang="en-US" sz="3600" dirty="0"/>
          </a:p>
        </p:txBody>
      </p:sp>
      <p:sp>
        <p:nvSpPr>
          <p:cNvPr id="7" name="TextBox 6">
            <a:extLst>
              <a:ext uri="{FF2B5EF4-FFF2-40B4-BE49-F238E27FC236}">
                <a16:creationId xmlns:a16="http://schemas.microsoft.com/office/drawing/2014/main" id="{2AA5EF05-A1A1-47CC-BDA5-9B9F1DD8A863}"/>
              </a:ext>
            </a:extLst>
          </p:cNvPr>
          <p:cNvSpPr txBox="1"/>
          <p:nvPr/>
        </p:nvSpPr>
        <p:spPr>
          <a:xfrm>
            <a:off x="8037500" y="6270112"/>
            <a:ext cx="3911172" cy="400110"/>
          </a:xfrm>
          <a:prstGeom prst="rect">
            <a:avLst/>
          </a:prstGeom>
          <a:noFill/>
        </p:spPr>
        <p:txBody>
          <a:bodyPr wrap="square">
            <a:spAutoFit/>
          </a:bodyPr>
          <a:lstStyle/>
          <a:p>
            <a:pPr>
              <a:defRPr/>
            </a:pPr>
            <a:r>
              <a:rPr lang="en-US" sz="2000" b="1" i="1" dirty="0">
                <a:latin typeface="+mj-lt"/>
              </a:rPr>
              <a:t>Source: EPA, Emissions Standards</a:t>
            </a:r>
            <a:endParaRPr lang="en-US" sz="1400" b="1" i="1" dirty="0">
              <a:latin typeface="+mj-lt"/>
            </a:endParaRPr>
          </a:p>
        </p:txBody>
      </p:sp>
    </p:spTree>
    <p:extLst>
      <p:ext uri="{BB962C8B-B14F-4D97-AF65-F5344CB8AC3E}">
        <p14:creationId xmlns:p14="http://schemas.microsoft.com/office/powerpoint/2010/main" val="21546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Emissions Standards</a:t>
            </a:r>
          </a:p>
        </p:txBody>
      </p:sp>
      <p:sp>
        <p:nvSpPr>
          <p:cNvPr id="8" name="TextBox 7">
            <a:extLst>
              <a:ext uri="{FF2B5EF4-FFF2-40B4-BE49-F238E27FC236}">
                <a16:creationId xmlns:a16="http://schemas.microsoft.com/office/drawing/2014/main" id="{BE057E38-C0D4-41CF-8237-A5A3E5AB06CF}"/>
              </a:ext>
            </a:extLst>
          </p:cNvPr>
          <p:cNvSpPr txBox="1"/>
          <p:nvPr/>
        </p:nvSpPr>
        <p:spPr>
          <a:xfrm>
            <a:off x="6531430" y="6339269"/>
            <a:ext cx="3911172" cy="400110"/>
          </a:xfrm>
          <a:prstGeom prst="rect">
            <a:avLst/>
          </a:prstGeom>
          <a:noFill/>
        </p:spPr>
        <p:txBody>
          <a:bodyPr wrap="square">
            <a:spAutoFit/>
          </a:bodyPr>
          <a:lstStyle/>
          <a:p>
            <a:pPr>
              <a:defRPr/>
            </a:pPr>
            <a:r>
              <a:rPr lang="en-US" sz="2000" b="1" i="1" dirty="0">
                <a:latin typeface="+mj-lt"/>
              </a:rPr>
              <a:t>Source: NCTCOG, </a:t>
            </a:r>
            <a:r>
              <a:rPr lang="en-US" sz="2000" b="1" i="1" dirty="0" err="1">
                <a:latin typeface="+mj-lt"/>
              </a:rPr>
              <a:t>Dieselnet</a:t>
            </a:r>
            <a:endParaRPr lang="en-US" sz="1400" b="1" i="1" dirty="0">
              <a:latin typeface="+mj-lt"/>
            </a:endParaRPr>
          </a:p>
        </p:txBody>
      </p:sp>
      <p:pic>
        <p:nvPicPr>
          <p:cNvPr id="11" name="Picture 10">
            <a:extLst>
              <a:ext uri="{FF2B5EF4-FFF2-40B4-BE49-F238E27FC236}">
                <a16:creationId xmlns:a16="http://schemas.microsoft.com/office/drawing/2014/main" id="{20125E60-2776-4391-92C2-6DE801E51C80}"/>
              </a:ext>
            </a:extLst>
          </p:cNvPr>
          <p:cNvPicPr>
            <a:picLocks noChangeAspect="1"/>
          </p:cNvPicPr>
          <p:nvPr/>
        </p:nvPicPr>
        <p:blipFill>
          <a:blip r:embed="rId3"/>
          <a:stretch>
            <a:fillRect/>
          </a:stretch>
        </p:blipFill>
        <p:spPr>
          <a:xfrm>
            <a:off x="315908" y="1360074"/>
            <a:ext cx="5299537" cy="3665284"/>
          </a:xfrm>
          <a:prstGeom prst="rect">
            <a:avLst/>
          </a:prstGeom>
        </p:spPr>
      </p:pic>
      <p:pic>
        <p:nvPicPr>
          <p:cNvPr id="12" name="Picture 11">
            <a:extLst>
              <a:ext uri="{FF2B5EF4-FFF2-40B4-BE49-F238E27FC236}">
                <a16:creationId xmlns:a16="http://schemas.microsoft.com/office/drawing/2014/main" id="{867F4FBC-561A-446D-870D-0BDCB2AAAF2E}"/>
              </a:ext>
            </a:extLst>
          </p:cNvPr>
          <p:cNvPicPr>
            <a:picLocks noChangeAspect="1"/>
          </p:cNvPicPr>
          <p:nvPr/>
        </p:nvPicPr>
        <p:blipFill>
          <a:blip r:embed="rId4"/>
          <a:stretch>
            <a:fillRect/>
          </a:stretch>
        </p:blipFill>
        <p:spPr>
          <a:xfrm>
            <a:off x="5652603" y="3165822"/>
            <a:ext cx="6470239" cy="2424503"/>
          </a:xfrm>
          <a:prstGeom prst="rect">
            <a:avLst/>
          </a:prstGeom>
        </p:spPr>
      </p:pic>
    </p:spTree>
    <p:extLst>
      <p:ext uri="{BB962C8B-B14F-4D97-AF65-F5344CB8AC3E}">
        <p14:creationId xmlns:p14="http://schemas.microsoft.com/office/powerpoint/2010/main" val="3199072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Mobile Source Air Toxics</a:t>
            </a:r>
          </a:p>
        </p:txBody>
      </p:sp>
      <p:sp>
        <p:nvSpPr>
          <p:cNvPr id="5" name="Content Placeholder 1">
            <a:extLst>
              <a:ext uri="{FF2B5EF4-FFF2-40B4-BE49-F238E27FC236}">
                <a16:creationId xmlns:a16="http://schemas.microsoft.com/office/drawing/2014/main" id="{9821469D-D66A-4C64-8A2A-E25366AD9F59}"/>
              </a:ext>
            </a:extLst>
          </p:cNvPr>
          <p:cNvSpPr>
            <a:spLocks noGrp="1"/>
          </p:cNvSpPr>
          <p:nvPr>
            <p:ph idx="1"/>
          </p:nvPr>
        </p:nvSpPr>
        <p:spPr>
          <a:xfrm>
            <a:off x="274768" y="1367555"/>
            <a:ext cx="11409231" cy="5199188"/>
          </a:xfrm>
        </p:spPr>
        <p:txBody>
          <a:bodyPr>
            <a:normAutofit lnSpcReduction="10000"/>
          </a:bodyPr>
          <a:lstStyle/>
          <a:p>
            <a:pPr>
              <a:spcBef>
                <a:spcPts val="600"/>
              </a:spcBef>
              <a:spcAft>
                <a:spcPts val="1200"/>
              </a:spcAft>
            </a:pPr>
            <a:r>
              <a:rPr lang="en-US" b="1" dirty="0"/>
              <a:t>MSATS</a:t>
            </a:r>
          </a:p>
          <a:p>
            <a:pPr lvl="1">
              <a:spcBef>
                <a:spcPts val="600"/>
              </a:spcBef>
              <a:spcAft>
                <a:spcPts val="1200"/>
              </a:spcAft>
              <a:buFont typeface="Courier New" panose="02070309020205020404" pitchFamily="49" charset="0"/>
              <a:buChar char="o"/>
            </a:pPr>
            <a:r>
              <a:rPr lang="en-US" dirty="0"/>
              <a:t>In addition to criteria pollutants, other key pollutants released from transportation sources include mobile source air toxics (MSATs) and greenhouse gases (GHGs)</a:t>
            </a:r>
          </a:p>
          <a:p>
            <a:pPr lvl="1">
              <a:spcBef>
                <a:spcPts val="600"/>
              </a:spcBef>
              <a:spcAft>
                <a:spcPts val="1200"/>
              </a:spcAft>
              <a:buFont typeface="Courier New" panose="02070309020205020404" pitchFamily="49" charset="0"/>
              <a:buChar char="o"/>
            </a:pPr>
            <a:r>
              <a:rPr lang="en-US" dirty="0"/>
              <a:t>MSATs are compounds emitted from highways and non-road sources that contain benzene and other hydrocarbons such as 1,3-butadiene, formaldehyde, acetaldehyde, acrolein, and naphthalene </a:t>
            </a:r>
          </a:p>
          <a:p>
            <a:pPr lvl="1">
              <a:spcBef>
                <a:spcPts val="600"/>
              </a:spcBef>
              <a:spcAft>
                <a:spcPts val="1200"/>
              </a:spcAft>
              <a:buFont typeface="Courier New" panose="02070309020205020404" pitchFamily="49" charset="0"/>
              <a:buChar char="o"/>
            </a:pPr>
            <a:r>
              <a:rPr lang="en-US" dirty="0"/>
              <a:t>MSATs are addressed through FHWA Interim Guidance for NEPA Analysis </a:t>
            </a:r>
          </a:p>
          <a:p>
            <a:pPr lvl="1">
              <a:spcBef>
                <a:spcPts val="600"/>
              </a:spcBef>
              <a:spcAft>
                <a:spcPts val="1200"/>
              </a:spcAft>
              <a:buFont typeface="Courier New" panose="02070309020205020404" pitchFamily="49" charset="0"/>
              <a:buChar char="o"/>
            </a:pPr>
            <a:r>
              <a:rPr lang="en-US" dirty="0"/>
              <a:t>First MSAT rule passed by EPA in 2001 identified 21 compounds as being hazardous and cause adverse health effects</a:t>
            </a:r>
          </a:p>
          <a:p>
            <a:pPr lvl="1">
              <a:spcBef>
                <a:spcPts val="600"/>
              </a:spcBef>
              <a:spcAft>
                <a:spcPts val="1200"/>
              </a:spcAft>
              <a:buFont typeface="Courier New" panose="02070309020205020404" pitchFamily="49" charset="0"/>
              <a:buChar char="o"/>
            </a:pPr>
            <a:r>
              <a:rPr lang="en-US" dirty="0"/>
              <a:t>Second rule passed in 2007 identified additional components and also identified several emissions certification standards to be implemented to reduce the amount of MSATs released</a:t>
            </a:r>
          </a:p>
          <a:p>
            <a:pPr lvl="1">
              <a:spcBef>
                <a:spcPts val="600"/>
              </a:spcBef>
              <a:spcAft>
                <a:spcPts val="1200"/>
              </a:spcAft>
              <a:buFont typeface="Courier New" panose="02070309020205020404" pitchFamily="49" charset="0"/>
              <a:buChar char="o"/>
            </a:pPr>
            <a:endParaRPr lang="en-US" dirty="0"/>
          </a:p>
          <a:p>
            <a:pPr marL="228600" lvl="1">
              <a:spcBef>
                <a:spcPts val="600"/>
              </a:spcBef>
              <a:spcAft>
                <a:spcPts val="1200"/>
              </a:spcAft>
              <a:defRPr/>
            </a:pPr>
            <a:endParaRPr lang="en-US" sz="3600" dirty="0"/>
          </a:p>
        </p:txBody>
      </p:sp>
      <p:sp>
        <p:nvSpPr>
          <p:cNvPr id="6" name="TextBox 5">
            <a:extLst>
              <a:ext uri="{FF2B5EF4-FFF2-40B4-BE49-F238E27FC236}">
                <a16:creationId xmlns:a16="http://schemas.microsoft.com/office/drawing/2014/main" id="{13CEF24F-ACB4-430C-BDBC-A62F8EE668EA}"/>
              </a:ext>
            </a:extLst>
          </p:cNvPr>
          <p:cNvSpPr txBox="1"/>
          <p:nvPr/>
        </p:nvSpPr>
        <p:spPr>
          <a:xfrm>
            <a:off x="9100221" y="6369545"/>
            <a:ext cx="2134908" cy="338554"/>
          </a:xfrm>
          <a:prstGeom prst="rect">
            <a:avLst/>
          </a:prstGeom>
          <a:noFill/>
        </p:spPr>
        <p:txBody>
          <a:bodyPr wrap="square">
            <a:spAutoFit/>
          </a:bodyPr>
          <a:lstStyle/>
          <a:p>
            <a:pPr>
              <a:defRPr/>
            </a:pPr>
            <a:r>
              <a:rPr lang="en-US" sz="1600" b="1" i="1" dirty="0">
                <a:latin typeface="+mj-lt"/>
              </a:rPr>
              <a:t>Source: </a:t>
            </a:r>
            <a:r>
              <a:rPr lang="en-US" sz="1600" i="1" dirty="0"/>
              <a:t>FHWA, MSATs</a:t>
            </a:r>
            <a:endParaRPr lang="en-US" sz="1100" b="1" i="1" dirty="0">
              <a:latin typeface="+mj-lt"/>
            </a:endParaRPr>
          </a:p>
        </p:txBody>
      </p:sp>
    </p:spTree>
    <p:extLst>
      <p:ext uri="{BB962C8B-B14F-4D97-AF65-F5344CB8AC3E}">
        <p14:creationId xmlns:p14="http://schemas.microsoft.com/office/powerpoint/2010/main" val="428821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Greenhouse gases (GHGs)</a:t>
            </a:r>
          </a:p>
        </p:txBody>
      </p:sp>
      <p:sp>
        <p:nvSpPr>
          <p:cNvPr id="5" name="Content Placeholder 1">
            <a:extLst>
              <a:ext uri="{FF2B5EF4-FFF2-40B4-BE49-F238E27FC236}">
                <a16:creationId xmlns:a16="http://schemas.microsoft.com/office/drawing/2014/main" id="{9821469D-D66A-4C64-8A2A-E25366AD9F59}"/>
              </a:ext>
            </a:extLst>
          </p:cNvPr>
          <p:cNvSpPr>
            <a:spLocks noGrp="1"/>
          </p:cNvSpPr>
          <p:nvPr>
            <p:ph idx="1"/>
          </p:nvPr>
        </p:nvSpPr>
        <p:spPr>
          <a:xfrm>
            <a:off x="282026" y="1331269"/>
            <a:ext cx="6486168" cy="5199188"/>
          </a:xfrm>
        </p:spPr>
        <p:txBody>
          <a:bodyPr>
            <a:normAutofit lnSpcReduction="10000"/>
          </a:bodyPr>
          <a:lstStyle/>
          <a:p>
            <a:pPr lvl="1">
              <a:spcBef>
                <a:spcPts val="600"/>
              </a:spcBef>
              <a:spcAft>
                <a:spcPts val="1200"/>
              </a:spcAft>
              <a:buFont typeface="Courier New" panose="02070309020205020404" pitchFamily="49" charset="0"/>
              <a:buChar char="o"/>
            </a:pPr>
            <a:r>
              <a:rPr lang="en-US" dirty="0"/>
              <a:t>Greenhouse gases (GHGs) trap heat in the atmosphere leading to global warming and climate change</a:t>
            </a:r>
          </a:p>
          <a:p>
            <a:pPr lvl="1">
              <a:spcBef>
                <a:spcPts val="600"/>
              </a:spcBef>
              <a:spcAft>
                <a:spcPts val="1200"/>
              </a:spcAft>
              <a:buFont typeface="Courier New" panose="02070309020205020404" pitchFamily="49" charset="0"/>
              <a:buChar char="o"/>
            </a:pPr>
            <a:r>
              <a:rPr lang="en-US" dirty="0"/>
              <a:t>Transportation accounts for 28% of US GHGs emissions out of which carbon-dioxide is the primary pollutant</a:t>
            </a:r>
          </a:p>
          <a:p>
            <a:pPr lvl="1">
              <a:spcBef>
                <a:spcPts val="600"/>
              </a:spcBef>
              <a:spcAft>
                <a:spcPts val="1200"/>
              </a:spcAft>
              <a:buFont typeface="Courier New" panose="02070309020205020404" pitchFamily="49" charset="0"/>
              <a:buChar char="o"/>
            </a:pPr>
            <a:r>
              <a:rPr lang="en-US" dirty="0"/>
              <a:t>EPA regulates the GHGs by establishing two fuel economy standards for light duty vehicles: </a:t>
            </a:r>
          </a:p>
          <a:p>
            <a:pPr lvl="2">
              <a:spcBef>
                <a:spcPts val="600"/>
              </a:spcBef>
              <a:spcAft>
                <a:spcPts val="1200"/>
              </a:spcAft>
              <a:buFont typeface="Courier New" panose="02070309020205020404" pitchFamily="49" charset="0"/>
              <a:buChar char="o"/>
            </a:pPr>
            <a:r>
              <a:rPr lang="en-US" dirty="0"/>
              <a:t>Phase 1 (model years 2012 – 2016)</a:t>
            </a:r>
          </a:p>
          <a:p>
            <a:pPr lvl="2">
              <a:spcBef>
                <a:spcPts val="600"/>
              </a:spcBef>
              <a:spcAft>
                <a:spcPts val="1200"/>
              </a:spcAft>
              <a:buFont typeface="Courier New" panose="02070309020205020404" pitchFamily="49" charset="0"/>
              <a:buChar char="o"/>
            </a:pPr>
            <a:r>
              <a:rPr lang="en-US" dirty="0"/>
              <a:t>Phase 2 (model years 2017 – 2025)</a:t>
            </a:r>
          </a:p>
          <a:p>
            <a:pPr lvl="1">
              <a:spcBef>
                <a:spcPts val="600"/>
              </a:spcBef>
              <a:spcAft>
                <a:spcPts val="1200"/>
              </a:spcAft>
              <a:buFont typeface="Courier New" panose="02070309020205020404" pitchFamily="49" charset="0"/>
              <a:buChar char="o"/>
            </a:pPr>
            <a:r>
              <a:rPr lang="en-US" dirty="0"/>
              <a:t>In 2020, NHTSA and EPA amended the CAFE and GHGs standards</a:t>
            </a:r>
          </a:p>
          <a:p>
            <a:pPr lvl="1">
              <a:spcBef>
                <a:spcPts val="600"/>
              </a:spcBef>
              <a:spcAft>
                <a:spcPts val="1200"/>
              </a:spcAft>
              <a:buFont typeface="Courier New" panose="02070309020205020404" pitchFamily="49" charset="0"/>
              <a:buChar char="o"/>
            </a:pPr>
            <a:endParaRPr lang="en-US" dirty="0"/>
          </a:p>
          <a:p>
            <a:pPr lvl="1">
              <a:spcBef>
                <a:spcPts val="600"/>
              </a:spcBef>
              <a:spcAft>
                <a:spcPts val="1200"/>
              </a:spcAft>
              <a:buFont typeface="Courier New" panose="02070309020205020404" pitchFamily="49" charset="0"/>
              <a:buChar char="o"/>
            </a:pPr>
            <a:endParaRPr lang="en-US" dirty="0"/>
          </a:p>
          <a:p>
            <a:pPr lvl="1">
              <a:spcBef>
                <a:spcPts val="600"/>
              </a:spcBef>
              <a:spcAft>
                <a:spcPts val="1200"/>
              </a:spcAft>
              <a:buFont typeface="Courier New" panose="02070309020205020404" pitchFamily="49" charset="0"/>
              <a:buChar char="o"/>
            </a:pPr>
            <a:endParaRPr lang="en-US" dirty="0"/>
          </a:p>
          <a:p>
            <a:pPr lvl="1">
              <a:spcBef>
                <a:spcPts val="600"/>
              </a:spcBef>
              <a:spcAft>
                <a:spcPts val="1200"/>
              </a:spcAft>
              <a:buFont typeface="Courier New" panose="02070309020205020404" pitchFamily="49" charset="0"/>
              <a:buChar char="o"/>
            </a:pPr>
            <a:endParaRPr lang="en-US" dirty="0"/>
          </a:p>
          <a:p>
            <a:pPr marL="228600" lvl="1">
              <a:spcBef>
                <a:spcPts val="600"/>
              </a:spcBef>
              <a:spcAft>
                <a:spcPts val="1200"/>
              </a:spcAft>
              <a:defRPr/>
            </a:pPr>
            <a:endParaRPr lang="en-US" sz="3600" dirty="0"/>
          </a:p>
        </p:txBody>
      </p:sp>
      <p:sp>
        <p:nvSpPr>
          <p:cNvPr id="6" name="TextBox 5">
            <a:extLst>
              <a:ext uri="{FF2B5EF4-FFF2-40B4-BE49-F238E27FC236}">
                <a16:creationId xmlns:a16="http://schemas.microsoft.com/office/drawing/2014/main" id="{13CEF24F-ACB4-430C-BDBC-A62F8EE668EA}"/>
              </a:ext>
            </a:extLst>
          </p:cNvPr>
          <p:cNvSpPr txBox="1"/>
          <p:nvPr/>
        </p:nvSpPr>
        <p:spPr>
          <a:xfrm>
            <a:off x="7854043" y="6369545"/>
            <a:ext cx="3381086" cy="338554"/>
          </a:xfrm>
          <a:prstGeom prst="rect">
            <a:avLst/>
          </a:prstGeom>
          <a:noFill/>
        </p:spPr>
        <p:txBody>
          <a:bodyPr wrap="square">
            <a:spAutoFit/>
          </a:bodyPr>
          <a:lstStyle/>
          <a:p>
            <a:pPr>
              <a:defRPr/>
            </a:pPr>
            <a:r>
              <a:rPr lang="en-US" sz="1600" b="1" i="1" dirty="0">
                <a:latin typeface="+mj-lt"/>
              </a:rPr>
              <a:t>Figure Source: </a:t>
            </a:r>
            <a:r>
              <a:rPr lang="en-US" sz="1600" i="1" dirty="0"/>
              <a:t>EPA, GHGs</a:t>
            </a:r>
            <a:endParaRPr lang="en-US" sz="1100" b="1" i="1" dirty="0">
              <a:latin typeface="+mj-lt"/>
            </a:endParaRPr>
          </a:p>
        </p:txBody>
      </p:sp>
      <p:pic>
        <p:nvPicPr>
          <p:cNvPr id="17410" name="Picture 2" descr="Pie chart of total U.S. greenhouse gas emissions by economic sector in 2017. 27 percent is from electricity, 28 percent is from transportation, 22 percent is from industry, 12 percent is from commercial and residential, and 10 percent is from agriculture.">
            <a:extLst>
              <a:ext uri="{FF2B5EF4-FFF2-40B4-BE49-F238E27FC236}">
                <a16:creationId xmlns:a16="http://schemas.microsoft.com/office/drawing/2014/main" id="{611FC69C-4272-40ED-9AFA-D512467B3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078" y="1495198"/>
            <a:ext cx="426720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6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Designations</a:t>
            </a:r>
          </a:p>
        </p:txBody>
      </p:sp>
      <p:sp>
        <p:nvSpPr>
          <p:cNvPr id="6" name="Content Placeholder 1">
            <a:extLst>
              <a:ext uri="{FF2B5EF4-FFF2-40B4-BE49-F238E27FC236}">
                <a16:creationId xmlns:a16="http://schemas.microsoft.com/office/drawing/2014/main" id="{3E55F1E6-B3DE-4CC1-A2BD-B1A09B5F9813}"/>
              </a:ext>
            </a:extLst>
          </p:cNvPr>
          <p:cNvSpPr>
            <a:spLocks noGrp="1"/>
          </p:cNvSpPr>
          <p:nvPr>
            <p:ph idx="1"/>
          </p:nvPr>
        </p:nvSpPr>
        <p:spPr>
          <a:xfrm>
            <a:off x="274768" y="1367555"/>
            <a:ext cx="11409231" cy="5199188"/>
          </a:xfrm>
        </p:spPr>
        <p:txBody>
          <a:bodyPr>
            <a:normAutofit fontScale="85000" lnSpcReduction="10000"/>
          </a:bodyPr>
          <a:lstStyle/>
          <a:p>
            <a:pPr>
              <a:spcBef>
                <a:spcPts val="600"/>
              </a:spcBef>
              <a:spcAft>
                <a:spcPts val="1200"/>
              </a:spcAft>
            </a:pPr>
            <a:r>
              <a:rPr lang="en-US" b="1" dirty="0"/>
              <a:t>NAAQS and CAA</a:t>
            </a:r>
          </a:p>
          <a:p>
            <a:pPr lvl="1">
              <a:spcBef>
                <a:spcPts val="600"/>
              </a:spcBef>
              <a:spcAft>
                <a:spcPts val="1200"/>
              </a:spcAft>
              <a:buFont typeface="Courier New" panose="02070309020205020404" pitchFamily="49" charset="0"/>
              <a:buChar char="o"/>
            </a:pPr>
            <a:r>
              <a:rPr lang="en-US" dirty="0"/>
              <a:t>After EPA sets a new NAAQS, the CAA requires EPA if areas of the country meet the NAAQS</a:t>
            </a:r>
          </a:p>
          <a:p>
            <a:pPr lvl="1">
              <a:spcBef>
                <a:spcPts val="600"/>
              </a:spcBef>
              <a:spcAft>
                <a:spcPts val="1200"/>
              </a:spcAft>
              <a:buFont typeface="Courier New" panose="02070309020205020404" pitchFamily="49" charset="0"/>
              <a:buChar char="o"/>
            </a:pPr>
            <a:r>
              <a:rPr lang="en-US" dirty="0"/>
              <a:t>Based on the evaluation of an area’s air quality levels (measured through the ambient monitoring stations as well as characterized through air quality modeling) and the NAAQS, the area can be designated as one of the following</a:t>
            </a:r>
          </a:p>
          <a:p>
            <a:pPr lvl="1">
              <a:spcBef>
                <a:spcPts val="600"/>
              </a:spcBef>
              <a:spcAft>
                <a:spcPts val="1200"/>
              </a:spcAft>
              <a:buFont typeface="Courier New" panose="02070309020205020404" pitchFamily="49" charset="0"/>
              <a:buChar char="o"/>
            </a:pPr>
            <a:r>
              <a:rPr lang="en-US" dirty="0"/>
              <a:t>“In attainment”: If the air quality in a geographic area meets the NAAQS, it is called an attainment area</a:t>
            </a:r>
          </a:p>
          <a:p>
            <a:pPr lvl="1">
              <a:spcBef>
                <a:spcPts val="600"/>
              </a:spcBef>
              <a:spcAft>
                <a:spcPts val="1200"/>
              </a:spcAft>
              <a:buFont typeface="Courier New" panose="02070309020205020404" pitchFamily="49" charset="0"/>
              <a:buChar char="o"/>
            </a:pPr>
            <a:r>
              <a:rPr lang="en-US" dirty="0"/>
              <a:t>“In non-attainment”: areas that don't meet the NAAQS are called nonattainment areas</a:t>
            </a:r>
          </a:p>
          <a:p>
            <a:pPr lvl="1">
              <a:spcBef>
                <a:spcPts val="600"/>
              </a:spcBef>
              <a:spcAft>
                <a:spcPts val="1200"/>
              </a:spcAft>
              <a:buFont typeface="Courier New" panose="02070309020205020404" pitchFamily="49" charset="0"/>
              <a:buChar char="o"/>
            </a:pPr>
            <a:r>
              <a:rPr lang="en-US" dirty="0"/>
              <a:t>“Maintenance”: areas that met the NAAQS, but previously has violated them </a:t>
            </a:r>
          </a:p>
          <a:p>
            <a:pPr lvl="1">
              <a:spcBef>
                <a:spcPts val="600"/>
              </a:spcBef>
              <a:spcAft>
                <a:spcPts val="1200"/>
              </a:spcAft>
              <a:buFont typeface="Courier New" panose="02070309020205020404" pitchFamily="49" charset="0"/>
              <a:buChar char="o"/>
            </a:pPr>
            <a:r>
              <a:rPr lang="en-US" dirty="0"/>
              <a:t>“Unclassifiable”: some areas where EPA is not able to determine the status based on available data</a:t>
            </a:r>
          </a:p>
          <a:p>
            <a:pPr lvl="1">
              <a:spcBef>
                <a:spcPts val="600"/>
              </a:spcBef>
              <a:spcAft>
                <a:spcPts val="1200"/>
              </a:spcAft>
              <a:buFont typeface="Courier New" panose="02070309020205020404" pitchFamily="49" charset="0"/>
              <a:buChar char="o"/>
            </a:pPr>
            <a:r>
              <a:rPr lang="en-US" dirty="0"/>
              <a:t>These designation vary by pollutant</a:t>
            </a:r>
          </a:p>
          <a:p>
            <a:pPr lvl="1">
              <a:spcBef>
                <a:spcPts val="600"/>
              </a:spcBef>
              <a:spcAft>
                <a:spcPts val="1200"/>
              </a:spcAft>
              <a:buFont typeface="Courier New" panose="02070309020205020404" pitchFamily="49" charset="0"/>
              <a:buChar char="o"/>
            </a:pPr>
            <a:r>
              <a:rPr lang="en-US" dirty="0"/>
              <a:t>EPA’s green book contains information about the designation status for all areas in the country</a:t>
            </a:r>
          </a:p>
          <a:p>
            <a:pPr marL="228600" lvl="1">
              <a:spcBef>
                <a:spcPts val="600"/>
              </a:spcBef>
              <a:spcAft>
                <a:spcPts val="1200"/>
              </a:spcAft>
              <a:defRPr/>
            </a:pPr>
            <a:endParaRPr lang="en-US" sz="3600" dirty="0"/>
          </a:p>
        </p:txBody>
      </p:sp>
      <p:sp>
        <p:nvSpPr>
          <p:cNvPr id="5" name="TextBox 4">
            <a:extLst>
              <a:ext uri="{FF2B5EF4-FFF2-40B4-BE49-F238E27FC236}">
                <a16:creationId xmlns:a16="http://schemas.microsoft.com/office/drawing/2014/main" id="{7AA3DCEB-C58D-49FE-9EA4-D6416B48666B}"/>
              </a:ext>
            </a:extLst>
          </p:cNvPr>
          <p:cNvSpPr txBox="1"/>
          <p:nvPr/>
        </p:nvSpPr>
        <p:spPr>
          <a:xfrm>
            <a:off x="7082971" y="6349940"/>
            <a:ext cx="4804229" cy="400110"/>
          </a:xfrm>
          <a:prstGeom prst="rect">
            <a:avLst/>
          </a:prstGeom>
          <a:noFill/>
        </p:spPr>
        <p:txBody>
          <a:bodyPr wrap="square">
            <a:spAutoFit/>
          </a:bodyPr>
          <a:lstStyle/>
          <a:p>
            <a:pPr>
              <a:defRPr/>
            </a:pPr>
            <a:r>
              <a:rPr lang="en-US" sz="2000" b="1" i="1" dirty="0">
                <a:latin typeface="+mj-lt"/>
              </a:rPr>
              <a:t>Source: EPA, NAAQS Designation Process</a:t>
            </a:r>
            <a:endParaRPr lang="en-US" sz="1400" b="1" i="1" dirty="0">
              <a:latin typeface="+mj-lt"/>
            </a:endParaRPr>
          </a:p>
        </p:txBody>
      </p:sp>
    </p:spTree>
    <p:extLst>
      <p:ext uri="{BB962C8B-B14F-4D97-AF65-F5344CB8AC3E}">
        <p14:creationId xmlns:p14="http://schemas.microsoft.com/office/powerpoint/2010/main" val="164308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Lecture #6: Vehicle Emission Standards and Underlying Evidence Base</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Suriya Vallamsundar, Ph.D.,</a:t>
            </a:r>
          </a:p>
          <a:p>
            <a:pPr algn="ctr"/>
            <a:r>
              <a:rPr lang="en-US" sz="2400" b="1" dirty="0"/>
              <a:t>Texas A&amp;M Transportation Institute</a:t>
            </a:r>
          </a:p>
          <a:p>
            <a:pPr algn="ctr"/>
            <a:r>
              <a:rPr lang="en-US" sz="2400" b="1" dirty="0">
                <a:hlinkClick r:id="rId3"/>
              </a:rPr>
              <a:t>s-vallamsundar@tti.tamu.edu</a:t>
            </a:r>
            <a:r>
              <a:rPr lang="en-US" sz="2400" b="1" dirty="0"/>
              <a:t>, 972-994-2209</a:t>
            </a:r>
          </a:p>
          <a:p>
            <a:pPr lvl="0" algn="ctr">
              <a:defRPr/>
            </a:pPr>
            <a:r>
              <a:rPr lang="en-US" sz="2400" b="1" dirty="0">
                <a:solidFill>
                  <a:srgbClr val="000000"/>
                </a:solidFill>
              </a:rPr>
              <a:t>The author declares that there is no conflict of interest</a:t>
            </a:r>
          </a:p>
          <a:p>
            <a:pPr algn="ctr"/>
            <a:r>
              <a:rPr lang="en-US" sz="2400" b="1" dirty="0"/>
              <a:t>Lecture Track(s): HT/TT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CAA Designations</a:t>
            </a:r>
          </a:p>
        </p:txBody>
      </p:sp>
      <p:pic>
        <p:nvPicPr>
          <p:cNvPr id="2" name="Picture 1">
            <a:extLst>
              <a:ext uri="{FF2B5EF4-FFF2-40B4-BE49-F238E27FC236}">
                <a16:creationId xmlns:a16="http://schemas.microsoft.com/office/drawing/2014/main" id="{D1983183-ED25-48A4-BB4C-FDEE794480FF}"/>
              </a:ext>
            </a:extLst>
          </p:cNvPr>
          <p:cNvPicPr>
            <a:picLocks noChangeAspect="1"/>
          </p:cNvPicPr>
          <p:nvPr/>
        </p:nvPicPr>
        <p:blipFill>
          <a:blip r:embed="rId3"/>
          <a:stretch>
            <a:fillRect/>
          </a:stretch>
        </p:blipFill>
        <p:spPr>
          <a:xfrm>
            <a:off x="1284514" y="1394959"/>
            <a:ext cx="5885543" cy="4913442"/>
          </a:xfrm>
          <a:prstGeom prst="rect">
            <a:avLst/>
          </a:prstGeom>
        </p:spPr>
      </p:pic>
      <p:pic>
        <p:nvPicPr>
          <p:cNvPr id="4" name="Picture 3">
            <a:extLst>
              <a:ext uri="{FF2B5EF4-FFF2-40B4-BE49-F238E27FC236}">
                <a16:creationId xmlns:a16="http://schemas.microsoft.com/office/drawing/2014/main" id="{2C0E9E1F-3100-460F-B4F0-79C1393BC2CA}"/>
              </a:ext>
            </a:extLst>
          </p:cNvPr>
          <p:cNvPicPr>
            <a:picLocks noChangeAspect="1"/>
          </p:cNvPicPr>
          <p:nvPr/>
        </p:nvPicPr>
        <p:blipFill>
          <a:blip r:embed="rId4"/>
          <a:stretch>
            <a:fillRect/>
          </a:stretch>
        </p:blipFill>
        <p:spPr>
          <a:xfrm>
            <a:off x="7279822" y="4713515"/>
            <a:ext cx="4403504" cy="919843"/>
          </a:xfrm>
          <a:prstGeom prst="rect">
            <a:avLst/>
          </a:prstGeom>
        </p:spPr>
      </p:pic>
      <p:sp>
        <p:nvSpPr>
          <p:cNvPr id="6" name="TextBox 5">
            <a:extLst>
              <a:ext uri="{FF2B5EF4-FFF2-40B4-BE49-F238E27FC236}">
                <a16:creationId xmlns:a16="http://schemas.microsoft.com/office/drawing/2014/main" id="{69292442-ED2F-435C-88D7-0AD6B6342AA9}"/>
              </a:ext>
            </a:extLst>
          </p:cNvPr>
          <p:cNvSpPr txBox="1"/>
          <p:nvPr/>
        </p:nvSpPr>
        <p:spPr>
          <a:xfrm>
            <a:off x="8536377" y="6270112"/>
            <a:ext cx="2632366" cy="400110"/>
          </a:xfrm>
          <a:prstGeom prst="rect">
            <a:avLst/>
          </a:prstGeom>
          <a:noFill/>
        </p:spPr>
        <p:txBody>
          <a:bodyPr wrap="square">
            <a:spAutoFit/>
          </a:bodyPr>
          <a:lstStyle/>
          <a:p>
            <a:pPr>
              <a:defRPr/>
            </a:pPr>
            <a:r>
              <a:rPr lang="en-US" sz="2000" b="1" i="1" dirty="0">
                <a:latin typeface="+mj-lt"/>
              </a:rPr>
              <a:t>Source: EPA, Green Book</a:t>
            </a:r>
            <a:endParaRPr lang="en-US" sz="1400" b="1" i="1" dirty="0">
              <a:latin typeface="+mj-lt"/>
            </a:endParaRPr>
          </a:p>
        </p:txBody>
      </p:sp>
    </p:spTree>
    <p:extLst>
      <p:ext uri="{BB962C8B-B14F-4D97-AF65-F5344CB8AC3E}">
        <p14:creationId xmlns:p14="http://schemas.microsoft.com/office/powerpoint/2010/main" val="353480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Transportation Conformity</a:t>
            </a:r>
          </a:p>
        </p:txBody>
      </p:sp>
      <p:sp>
        <p:nvSpPr>
          <p:cNvPr id="5" name="TextBox 4">
            <a:extLst>
              <a:ext uri="{FF2B5EF4-FFF2-40B4-BE49-F238E27FC236}">
                <a16:creationId xmlns:a16="http://schemas.microsoft.com/office/drawing/2014/main" id="{C3859B49-9A82-4829-B632-BA91244DD6A9}"/>
              </a:ext>
            </a:extLst>
          </p:cNvPr>
          <p:cNvSpPr txBox="1"/>
          <p:nvPr/>
        </p:nvSpPr>
        <p:spPr>
          <a:xfrm>
            <a:off x="945242" y="6014298"/>
            <a:ext cx="4767943" cy="369332"/>
          </a:xfrm>
          <a:prstGeom prst="rect">
            <a:avLst/>
          </a:prstGeom>
          <a:noFill/>
        </p:spPr>
        <p:txBody>
          <a:bodyPr wrap="square">
            <a:spAutoFit/>
          </a:bodyPr>
          <a:lstStyle/>
          <a:p>
            <a:pPr>
              <a:defRPr/>
            </a:pPr>
            <a:r>
              <a:rPr lang="en-US" b="1" i="1" dirty="0">
                <a:latin typeface="+mj-lt"/>
              </a:rPr>
              <a:t>Source: FHWA, Transportation Conformity; TTI</a:t>
            </a:r>
            <a:endParaRPr lang="en-US" sz="1200" b="1" i="1" dirty="0">
              <a:latin typeface="+mj-lt"/>
            </a:endParaRPr>
          </a:p>
        </p:txBody>
      </p:sp>
      <p:pic>
        <p:nvPicPr>
          <p:cNvPr id="10" name="Picture 9">
            <a:extLst>
              <a:ext uri="{FF2B5EF4-FFF2-40B4-BE49-F238E27FC236}">
                <a16:creationId xmlns:a16="http://schemas.microsoft.com/office/drawing/2014/main" id="{1FDB0222-7F1C-4652-BC55-207F5A71E5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552" y="2329542"/>
            <a:ext cx="8547962" cy="2881086"/>
          </a:xfrm>
          <a:prstGeom prst="rect">
            <a:avLst/>
          </a:prstGeom>
          <a:noFill/>
        </p:spPr>
      </p:pic>
      <p:sp>
        <p:nvSpPr>
          <p:cNvPr id="12" name="TextBox 11">
            <a:extLst>
              <a:ext uri="{FF2B5EF4-FFF2-40B4-BE49-F238E27FC236}">
                <a16:creationId xmlns:a16="http://schemas.microsoft.com/office/drawing/2014/main" id="{589603CF-A3C5-49A5-BB8F-FE699AD389AD}"/>
              </a:ext>
            </a:extLst>
          </p:cNvPr>
          <p:cNvSpPr txBox="1"/>
          <p:nvPr/>
        </p:nvSpPr>
        <p:spPr>
          <a:xfrm>
            <a:off x="524328" y="1543898"/>
            <a:ext cx="11145158" cy="690638"/>
          </a:xfrm>
          <a:prstGeom prst="rect">
            <a:avLst/>
          </a:prstGeom>
          <a:noFill/>
        </p:spPr>
        <p:txBody>
          <a:bodyPr wrap="square">
            <a:spAutoFit/>
          </a:bodyPr>
          <a:lstStyle/>
          <a:p>
            <a:pPr marL="228600" indent="-228600">
              <a:lnSpc>
                <a:spcPct val="80000"/>
              </a:lnSpc>
              <a:spcBef>
                <a:spcPts val="600"/>
              </a:spcBef>
              <a:spcAft>
                <a:spcPts val="1200"/>
              </a:spcAft>
              <a:buClr>
                <a:schemeClr val="tx2"/>
              </a:buClr>
              <a:buFont typeface="Arial" panose="020B0604020202020204" pitchFamily="34" charset="0"/>
              <a:buChar char="•"/>
              <a:defRPr/>
            </a:pPr>
            <a:r>
              <a:rPr lang="en-US" sz="2400" dirty="0"/>
              <a:t>Transportation Conformity is a process that connects air quality planning and transportation planning</a:t>
            </a:r>
          </a:p>
        </p:txBody>
      </p:sp>
    </p:spTree>
    <p:extLst>
      <p:ext uri="{BB962C8B-B14F-4D97-AF65-F5344CB8AC3E}">
        <p14:creationId xmlns:p14="http://schemas.microsoft.com/office/powerpoint/2010/main" val="398404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Regulations: Transportation Conformity</a:t>
            </a:r>
          </a:p>
        </p:txBody>
      </p:sp>
      <p:sp>
        <p:nvSpPr>
          <p:cNvPr id="4" name="Content Placeholder 1">
            <a:extLst>
              <a:ext uri="{FF2B5EF4-FFF2-40B4-BE49-F238E27FC236}">
                <a16:creationId xmlns:a16="http://schemas.microsoft.com/office/drawing/2014/main" id="{FBC9B923-4DAA-4182-93A4-995A24BB7E1B}"/>
              </a:ext>
            </a:extLst>
          </p:cNvPr>
          <p:cNvSpPr>
            <a:spLocks noGrp="1"/>
          </p:cNvSpPr>
          <p:nvPr>
            <p:ph idx="1"/>
          </p:nvPr>
        </p:nvSpPr>
        <p:spPr>
          <a:xfrm>
            <a:off x="238481" y="1236926"/>
            <a:ext cx="11409233" cy="5621073"/>
          </a:xfrm>
        </p:spPr>
        <p:txBody>
          <a:bodyPr>
            <a:normAutofit fontScale="92500" lnSpcReduction="10000"/>
          </a:bodyPr>
          <a:lstStyle/>
          <a:p>
            <a:pPr>
              <a:spcBef>
                <a:spcPts val="600"/>
              </a:spcBef>
              <a:spcAft>
                <a:spcPts val="1200"/>
              </a:spcAft>
            </a:pPr>
            <a:r>
              <a:rPr lang="en-US" b="1" dirty="0"/>
              <a:t>Transportation Conformity</a:t>
            </a:r>
          </a:p>
          <a:p>
            <a:pPr lvl="1">
              <a:spcBef>
                <a:spcPts val="300"/>
              </a:spcBef>
              <a:spcAft>
                <a:spcPts val="300"/>
              </a:spcAft>
              <a:buFont typeface="Courier New" panose="02070309020205020404" pitchFamily="49" charset="0"/>
              <a:buChar char="o"/>
            </a:pPr>
            <a:r>
              <a:rPr lang="en-US" dirty="0"/>
              <a:t>The CAA amendments of 1990 requires transportation projects that are funded by federal funds to conduct an extensive process known as the transportation conformity to ensure the area does not worsen the current air quality levels </a:t>
            </a:r>
          </a:p>
          <a:p>
            <a:pPr lvl="1">
              <a:spcBef>
                <a:spcPts val="300"/>
              </a:spcBef>
              <a:spcAft>
                <a:spcPts val="300"/>
              </a:spcAft>
              <a:buFont typeface="Courier New" panose="02070309020205020404" pitchFamily="49" charset="0"/>
              <a:buChar char="o"/>
            </a:pPr>
            <a:r>
              <a:rPr lang="en-US" dirty="0"/>
              <a:t>According to the CAA, transportation projects cannot</a:t>
            </a:r>
          </a:p>
          <a:p>
            <a:pPr lvl="2">
              <a:spcBef>
                <a:spcPts val="300"/>
              </a:spcBef>
              <a:spcAft>
                <a:spcPts val="300"/>
              </a:spcAft>
              <a:buFont typeface="Courier New" panose="02070309020205020404" pitchFamily="49" charset="0"/>
              <a:buChar char="o"/>
            </a:pPr>
            <a:r>
              <a:rPr lang="en-US" dirty="0"/>
              <a:t>Cause new violations of the NAAQS</a:t>
            </a:r>
          </a:p>
          <a:p>
            <a:pPr lvl="2">
              <a:spcBef>
                <a:spcPts val="300"/>
              </a:spcBef>
              <a:spcAft>
                <a:spcPts val="300"/>
              </a:spcAft>
              <a:buFont typeface="Courier New" panose="02070309020205020404" pitchFamily="49" charset="0"/>
              <a:buChar char="o"/>
            </a:pPr>
            <a:r>
              <a:rPr lang="en-US" dirty="0"/>
              <a:t>Increase the frequency or severity of existing standards</a:t>
            </a:r>
          </a:p>
          <a:p>
            <a:pPr lvl="2">
              <a:spcBef>
                <a:spcPts val="300"/>
              </a:spcBef>
              <a:spcAft>
                <a:spcPts val="300"/>
              </a:spcAft>
              <a:buFont typeface="Courier New" panose="02070309020205020404" pitchFamily="49" charset="0"/>
              <a:buChar char="o"/>
            </a:pPr>
            <a:r>
              <a:rPr lang="en-US" dirty="0"/>
              <a:t>Delay attainment of the standards</a:t>
            </a:r>
          </a:p>
          <a:p>
            <a:pPr lvl="1">
              <a:spcBef>
                <a:spcPts val="300"/>
              </a:spcBef>
              <a:spcAft>
                <a:spcPts val="300"/>
              </a:spcAft>
              <a:buFont typeface="Courier New" panose="02070309020205020404" pitchFamily="49" charset="0"/>
              <a:buChar char="o"/>
            </a:pPr>
            <a:r>
              <a:rPr lang="en-US" dirty="0"/>
              <a:t>Conformity applied only for nonattainment and maintenance areas for the six criteria pollutants</a:t>
            </a:r>
          </a:p>
          <a:p>
            <a:pPr lvl="1">
              <a:spcBef>
                <a:spcPts val="300"/>
              </a:spcBef>
              <a:spcAft>
                <a:spcPts val="300"/>
              </a:spcAft>
              <a:buFont typeface="Courier New" panose="02070309020205020404" pitchFamily="49" charset="0"/>
              <a:buChar char="o"/>
            </a:pPr>
            <a:r>
              <a:rPr lang="en-US" dirty="0"/>
              <a:t>They are regulated at three levels</a:t>
            </a:r>
            <a:r>
              <a:rPr lang="en-US" sz="2600" dirty="0"/>
              <a:t>:</a:t>
            </a:r>
          </a:p>
          <a:p>
            <a:pPr lvl="1">
              <a:spcBef>
                <a:spcPts val="300"/>
              </a:spcBef>
              <a:spcAft>
                <a:spcPts val="300"/>
              </a:spcAft>
            </a:pPr>
            <a:r>
              <a:rPr lang="en-US" sz="2200" u="sng" dirty="0"/>
              <a:t>State level</a:t>
            </a:r>
            <a:r>
              <a:rPr lang="en-US" sz="2200" dirty="0"/>
              <a:t>: state implementation plan (SIP) to allocate statewide emissions budgets and outline plans to retain emissions within the budgets</a:t>
            </a:r>
          </a:p>
          <a:p>
            <a:pPr lvl="1">
              <a:spcBef>
                <a:spcPts val="300"/>
              </a:spcBef>
              <a:spcAft>
                <a:spcPts val="300"/>
              </a:spcAft>
            </a:pPr>
            <a:r>
              <a:rPr lang="en-US" sz="2200" u="sng" dirty="0"/>
              <a:t>County and MPO level</a:t>
            </a:r>
            <a:r>
              <a:rPr lang="en-US" sz="2200" dirty="0"/>
              <a:t>: transportation improvement programs (TIP) to demonstrate efforts to reduce transportation emissions</a:t>
            </a:r>
          </a:p>
          <a:p>
            <a:pPr lvl="1">
              <a:spcBef>
                <a:spcPts val="300"/>
              </a:spcBef>
              <a:spcAft>
                <a:spcPts val="300"/>
              </a:spcAft>
            </a:pPr>
            <a:r>
              <a:rPr lang="en-US" sz="2200" u="sng" dirty="0"/>
              <a:t>Project level</a:t>
            </a:r>
            <a:r>
              <a:rPr lang="en-US" sz="2200" dirty="0"/>
              <a:t>: federal or state funded transportation projects must carry out project level environmental impact analysis</a:t>
            </a:r>
          </a:p>
          <a:p>
            <a:pPr lvl="1">
              <a:spcBef>
                <a:spcPts val="0"/>
              </a:spcBef>
              <a:buFont typeface="Courier New" panose="02070309020205020404" pitchFamily="49" charset="0"/>
              <a:buChar char="o"/>
            </a:pPr>
            <a:endParaRPr lang="en-US" dirty="0"/>
          </a:p>
          <a:p>
            <a:pPr lvl="1">
              <a:spcBef>
                <a:spcPts val="600"/>
              </a:spcBef>
              <a:spcAft>
                <a:spcPts val="1200"/>
              </a:spcAft>
              <a:buFont typeface="Courier New" panose="02070309020205020404" pitchFamily="49" charset="0"/>
              <a:buChar char="o"/>
            </a:pPr>
            <a:endParaRPr lang="en-US" dirty="0"/>
          </a:p>
          <a:p>
            <a:pPr lvl="1">
              <a:spcBef>
                <a:spcPts val="600"/>
              </a:spcBef>
              <a:spcAft>
                <a:spcPts val="1200"/>
              </a:spcAft>
              <a:buFont typeface="Courier New" panose="02070309020205020404" pitchFamily="49" charset="0"/>
              <a:buChar char="o"/>
            </a:pPr>
            <a:endParaRPr lang="en-US" dirty="0"/>
          </a:p>
        </p:txBody>
      </p:sp>
      <p:sp>
        <p:nvSpPr>
          <p:cNvPr id="5" name="TextBox 4">
            <a:extLst>
              <a:ext uri="{FF2B5EF4-FFF2-40B4-BE49-F238E27FC236}">
                <a16:creationId xmlns:a16="http://schemas.microsoft.com/office/drawing/2014/main" id="{C3859B49-9A82-4829-B632-BA91244DD6A9}"/>
              </a:ext>
            </a:extLst>
          </p:cNvPr>
          <p:cNvSpPr txBox="1"/>
          <p:nvPr/>
        </p:nvSpPr>
        <p:spPr>
          <a:xfrm>
            <a:off x="6611257" y="6357198"/>
            <a:ext cx="4767943" cy="369332"/>
          </a:xfrm>
          <a:prstGeom prst="rect">
            <a:avLst/>
          </a:prstGeom>
          <a:noFill/>
        </p:spPr>
        <p:txBody>
          <a:bodyPr wrap="square">
            <a:spAutoFit/>
          </a:bodyPr>
          <a:lstStyle/>
          <a:p>
            <a:pPr>
              <a:defRPr/>
            </a:pPr>
            <a:r>
              <a:rPr lang="en-US" b="1" i="1" dirty="0">
                <a:latin typeface="+mj-lt"/>
              </a:rPr>
              <a:t>Source: FHWA, Transportation Conformity</a:t>
            </a:r>
            <a:endParaRPr lang="en-US" sz="1200" b="1" i="1" dirty="0">
              <a:latin typeface="+mj-lt"/>
            </a:endParaRPr>
          </a:p>
        </p:txBody>
      </p:sp>
    </p:spTree>
    <p:extLst>
      <p:ext uri="{BB962C8B-B14F-4D97-AF65-F5344CB8AC3E}">
        <p14:creationId xmlns:p14="http://schemas.microsoft.com/office/powerpoint/2010/main" val="1241948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41086" y="1432820"/>
            <a:ext cx="11197771" cy="5076837"/>
          </a:xfrm>
        </p:spPr>
        <p:txBody>
          <a:bodyPr>
            <a:normAutofit fontScale="92500"/>
          </a:bodyPr>
          <a:lstStyle/>
          <a:p>
            <a:r>
              <a:rPr lang="en-US" dirty="0"/>
              <a:t>Mobile source emissions represent a key source of air pollution and are found to adversely impact the environment and human health</a:t>
            </a:r>
          </a:p>
          <a:p>
            <a:r>
              <a:rPr lang="en-US" dirty="0"/>
              <a:t>Regulations governing the mobile source emissions and air quality has evolved over time both in the US and the world</a:t>
            </a:r>
          </a:p>
          <a:p>
            <a:r>
              <a:rPr lang="en-US" dirty="0"/>
              <a:t>NEPA helps to ensure federal and state actions do not worsen the existing air quality</a:t>
            </a:r>
          </a:p>
          <a:p>
            <a:r>
              <a:rPr lang="en-US" dirty="0"/>
              <a:t>CAA provides a legal framework for addressing air quality and public health</a:t>
            </a:r>
          </a:p>
          <a:p>
            <a:r>
              <a:rPr lang="en-US" dirty="0"/>
              <a:t>CAA authorizes EPA to set NAAQS and based on NAAQS, areas are categorized into attainment, nonattainment and maintenance areas based on air monitoring and modeling data</a:t>
            </a:r>
          </a:p>
          <a:p>
            <a:r>
              <a:rPr lang="en-US" dirty="0"/>
              <a:t>Areas in violation of the NAAQS (nonattainment areas) must adhere to specific provisions as regulated by the transportation conformity process</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9494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62500" lnSpcReduction="20000"/>
          </a:bodyPr>
          <a:lstStyle/>
          <a:p>
            <a:r>
              <a:rPr lang="en-US" dirty="0"/>
              <a:t>CAA: Clean Air Act</a:t>
            </a:r>
          </a:p>
          <a:p>
            <a:r>
              <a:rPr lang="en-US" dirty="0"/>
              <a:t>CAFE: Corporate Average Fuel Economy </a:t>
            </a:r>
          </a:p>
          <a:p>
            <a:r>
              <a:rPr lang="en-US" dirty="0"/>
              <a:t>CARB: California Air Resources Board</a:t>
            </a:r>
          </a:p>
          <a:p>
            <a:r>
              <a:rPr lang="en-US" dirty="0"/>
              <a:t>EPA: Environmental Protection Agency</a:t>
            </a:r>
          </a:p>
          <a:p>
            <a:r>
              <a:rPr lang="en-US" dirty="0"/>
              <a:t>GHGs: Greenhouse Gases</a:t>
            </a:r>
          </a:p>
          <a:p>
            <a:r>
              <a:rPr lang="en-US" dirty="0"/>
              <a:t>I/M: Vehicle emissions inspection and maintenance program</a:t>
            </a:r>
          </a:p>
          <a:p>
            <a:r>
              <a:rPr lang="en-US" dirty="0"/>
              <a:t>MTP: Metropolitan transportation plan </a:t>
            </a:r>
          </a:p>
          <a:p>
            <a:r>
              <a:rPr lang="en-US" dirty="0"/>
              <a:t>MSAT: Mobile source air toxics </a:t>
            </a:r>
          </a:p>
          <a:p>
            <a:r>
              <a:rPr lang="en-US" dirty="0"/>
              <a:t>NAAQS: National Ambient Air Quality Standards</a:t>
            </a:r>
          </a:p>
          <a:p>
            <a:r>
              <a:rPr lang="en-US" dirty="0"/>
              <a:t>NHTSA: National Highway Traffic Safety Administration </a:t>
            </a:r>
          </a:p>
          <a:p>
            <a:r>
              <a:rPr lang="en-US" dirty="0"/>
              <a:t>NEPA: National Environmental Policy Act </a:t>
            </a:r>
          </a:p>
          <a:p>
            <a:r>
              <a:rPr lang="en-US" dirty="0"/>
              <a:t>SCAQMD: South Coast Air Quality Management District</a:t>
            </a:r>
          </a:p>
          <a:p>
            <a:r>
              <a:rPr lang="en-US" dirty="0"/>
              <a:t>SIP: State Implementation Plan</a:t>
            </a:r>
          </a:p>
          <a:p>
            <a:r>
              <a:rPr lang="en-US" dirty="0"/>
              <a:t>TIP: Transportation Improvement Program</a:t>
            </a:r>
          </a:p>
          <a:p>
            <a:r>
              <a:rPr lang="en-US" dirty="0"/>
              <a:t>TRAP: Traffic-Related Air Pollution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292071" y="1214038"/>
            <a:ext cx="11772393" cy="5486439"/>
          </a:xfrm>
        </p:spPr>
        <p:txBody>
          <a:bodyPr>
            <a:noAutofit/>
          </a:bodyPr>
          <a:lstStyle/>
          <a:p>
            <a:pPr>
              <a:lnSpc>
                <a:spcPct val="100000"/>
              </a:lnSpc>
              <a:spcBef>
                <a:spcPts val="600"/>
              </a:spcBef>
              <a:spcAft>
                <a:spcPts val="600"/>
              </a:spcAft>
              <a:buClrTx/>
              <a:defRPr/>
            </a:pPr>
            <a:r>
              <a:rPr lang="en-US" sz="1600" dirty="0"/>
              <a:t>Continental Automotive. Report on Worldwide Emission Standards and Related Regulations. Passenger Cars / Light and Medium Duty Vehicles. Accessed at https://www.continental-automotive.com/getattachment/8f2dedad-b510-4672-a005-3156f77d1f85/EMISSIONBOOKLET_2019.pdf</a:t>
            </a:r>
          </a:p>
          <a:p>
            <a:pPr>
              <a:lnSpc>
                <a:spcPct val="100000"/>
              </a:lnSpc>
              <a:spcBef>
                <a:spcPts val="600"/>
              </a:spcBef>
              <a:spcAft>
                <a:spcPts val="600"/>
              </a:spcAft>
              <a:buClrTx/>
              <a:defRPr/>
            </a:pPr>
            <a:r>
              <a:rPr lang="en-US" sz="1600" dirty="0"/>
              <a:t>Diesel Net. Emissions Standards. Accessed at https://dieselnet.com/standards/us/ld_t3.php.</a:t>
            </a:r>
          </a:p>
          <a:p>
            <a:pPr>
              <a:lnSpc>
                <a:spcPct val="100000"/>
              </a:lnSpc>
              <a:spcBef>
                <a:spcPts val="600"/>
              </a:spcBef>
              <a:spcAft>
                <a:spcPts val="600"/>
              </a:spcAft>
              <a:buClrTx/>
              <a:defRPr/>
            </a:pPr>
            <a:r>
              <a:rPr lang="en-US" sz="1600" dirty="0"/>
              <a:t>Environmental Protection Agency. Clean Air Act. Accessed at </a:t>
            </a:r>
            <a:r>
              <a:rPr lang="en-US" sz="1600" dirty="0">
                <a:hlinkClick r:id="rId3"/>
              </a:rPr>
              <a:t>https://www.epa.gov/laws-regulations/summary-clean-air-act</a:t>
            </a:r>
            <a:r>
              <a:rPr lang="en-US" sz="1600" dirty="0"/>
              <a:t>.</a:t>
            </a:r>
          </a:p>
          <a:p>
            <a:pPr>
              <a:lnSpc>
                <a:spcPct val="100000"/>
              </a:lnSpc>
              <a:spcBef>
                <a:spcPts val="600"/>
              </a:spcBef>
              <a:spcAft>
                <a:spcPts val="600"/>
              </a:spcAft>
              <a:buClrTx/>
              <a:defRPr/>
            </a:pPr>
            <a:r>
              <a:rPr lang="en-US" sz="1600" dirty="0"/>
              <a:t>Environmental Protection Agency. Emissions Standards. Accessed at </a:t>
            </a:r>
            <a:r>
              <a:rPr lang="en-US" sz="1600" dirty="0">
                <a:hlinkClick r:id="rId4"/>
              </a:rPr>
              <a:t>https://www.epa.gov/greenvehicles/light-duty-vehicle-emissions#standards</a:t>
            </a:r>
            <a:r>
              <a:rPr lang="en-US" sz="1600" dirty="0"/>
              <a:t>. </a:t>
            </a:r>
          </a:p>
          <a:p>
            <a:pPr>
              <a:lnSpc>
                <a:spcPct val="100000"/>
              </a:lnSpc>
              <a:spcBef>
                <a:spcPts val="600"/>
              </a:spcBef>
              <a:spcAft>
                <a:spcPts val="600"/>
              </a:spcAft>
              <a:buClrTx/>
              <a:defRPr/>
            </a:pPr>
            <a:r>
              <a:rPr lang="en-US" sz="1600" dirty="0"/>
              <a:t>Environmental Protection Agency. Green Book. Accessed at </a:t>
            </a:r>
            <a:r>
              <a:rPr lang="en-US" sz="1600" dirty="0">
                <a:hlinkClick r:id="rId5"/>
              </a:rPr>
              <a:t>https://www3.epa.gov/airquality/greenbook/mapnpoll.html</a:t>
            </a:r>
            <a:r>
              <a:rPr lang="en-US" sz="1600" dirty="0"/>
              <a:t>.</a:t>
            </a:r>
          </a:p>
          <a:p>
            <a:pPr>
              <a:lnSpc>
                <a:spcPct val="100000"/>
              </a:lnSpc>
              <a:spcBef>
                <a:spcPts val="600"/>
              </a:spcBef>
              <a:spcAft>
                <a:spcPts val="600"/>
              </a:spcAft>
              <a:buClrTx/>
              <a:defRPr/>
            </a:pPr>
            <a:r>
              <a:rPr lang="en-US" sz="1600" dirty="0"/>
              <a:t>Environmental Protection Agency. Greenhouse Gases. Accessed at </a:t>
            </a:r>
            <a:r>
              <a:rPr lang="en-US" sz="1600" dirty="0">
                <a:hlinkClick r:id="rId6"/>
              </a:rPr>
              <a:t>https://www.epa.gov/regulations-emissions-vehicles-and-engines/regulations-greenhouse-gas-emissions-passenger-cars-and</a:t>
            </a:r>
            <a:r>
              <a:rPr lang="en-US" sz="1600" dirty="0"/>
              <a:t> </a:t>
            </a:r>
          </a:p>
          <a:p>
            <a:pPr>
              <a:lnSpc>
                <a:spcPct val="100000"/>
              </a:lnSpc>
              <a:spcBef>
                <a:spcPts val="600"/>
              </a:spcBef>
              <a:spcAft>
                <a:spcPts val="600"/>
              </a:spcAft>
              <a:buClrTx/>
              <a:defRPr/>
            </a:pPr>
            <a:r>
              <a:rPr lang="en-US" sz="1600" dirty="0"/>
              <a:t>Environmental Protection Agency. National Ambient Air Quality Standards. Accessed at </a:t>
            </a:r>
            <a:r>
              <a:rPr lang="en-US" sz="1600" dirty="0">
                <a:hlinkClick r:id="rId7"/>
              </a:rPr>
              <a:t>https://www.epa.gov/criteria-air-pollutants/naaqs-table</a:t>
            </a:r>
            <a:r>
              <a:rPr lang="en-US" sz="1600" dirty="0"/>
              <a:t>.</a:t>
            </a:r>
          </a:p>
          <a:p>
            <a:pPr>
              <a:lnSpc>
                <a:spcPct val="100000"/>
              </a:lnSpc>
              <a:spcBef>
                <a:spcPts val="600"/>
              </a:spcBef>
              <a:spcAft>
                <a:spcPts val="600"/>
              </a:spcAft>
              <a:buClrTx/>
              <a:defRPr/>
            </a:pPr>
            <a:r>
              <a:rPr lang="en-US" sz="1600" dirty="0"/>
              <a:t>Environmental Protection Agency. NAAQS Designation Process. Accessed at </a:t>
            </a:r>
            <a:r>
              <a:rPr lang="en-US" sz="1600" dirty="0">
                <a:hlinkClick r:id="rId8"/>
              </a:rPr>
              <a:t>https://www.epa.gov/criteria-air-pollutants/naaqs-designations-process</a:t>
            </a:r>
            <a:r>
              <a:rPr lang="en-US" sz="1600" dirty="0"/>
              <a:t>.</a:t>
            </a:r>
          </a:p>
          <a:p>
            <a:pPr>
              <a:lnSpc>
                <a:spcPct val="100000"/>
              </a:lnSpc>
              <a:spcBef>
                <a:spcPts val="600"/>
              </a:spcBef>
              <a:spcAft>
                <a:spcPts val="600"/>
              </a:spcAft>
              <a:buClrTx/>
              <a:defRPr/>
            </a:pPr>
            <a:r>
              <a:rPr lang="en-US" sz="1600" dirty="0"/>
              <a:t>Environmental Protection Agency. National Environmental Policy Act. Accessed at </a:t>
            </a:r>
            <a:r>
              <a:rPr lang="en-US" sz="1600" dirty="0">
                <a:hlinkClick r:id="rId9"/>
              </a:rPr>
              <a:t>https://www.epa.gov/nepa/what-national-environmental-policy-act</a:t>
            </a:r>
            <a:r>
              <a:rPr lang="en-US" sz="1600" dirty="0"/>
              <a:t>.</a:t>
            </a:r>
          </a:p>
          <a:p>
            <a:pPr>
              <a:lnSpc>
                <a:spcPct val="100000"/>
              </a:lnSpc>
              <a:spcBef>
                <a:spcPts val="600"/>
              </a:spcBef>
              <a:spcAft>
                <a:spcPts val="600"/>
              </a:spcAft>
              <a:buClrTx/>
              <a:defRPr/>
            </a:pPr>
            <a:endParaRPr lang="en-US" sz="1600" dirty="0"/>
          </a:p>
          <a:p>
            <a:pPr marL="0" indent="0">
              <a:lnSpc>
                <a:spcPct val="100000"/>
              </a:lnSpc>
              <a:spcBef>
                <a:spcPts val="0"/>
              </a:spcBef>
              <a:buClrTx/>
              <a:buNone/>
              <a:defRPr/>
            </a:pPr>
            <a:endParaRPr lang="en-US" sz="16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27077" y="1291306"/>
            <a:ext cx="11772393" cy="4771129"/>
          </a:xfrm>
        </p:spPr>
        <p:txBody>
          <a:bodyPr>
            <a:noAutofit/>
          </a:bodyPr>
          <a:lstStyle/>
          <a:p>
            <a:pPr>
              <a:lnSpc>
                <a:spcPct val="100000"/>
              </a:lnSpc>
              <a:spcBef>
                <a:spcPts val="600"/>
              </a:spcBef>
              <a:spcAft>
                <a:spcPts val="600"/>
              </a:spcAft>
              <a:buClrTx/>
              <a:defRPr/>
            </a:pPr>
            <a:r>
              <a:rPr lang="en-US" sz="1800" dirty="0"/>
              <a:t>Environmental Protection Agency. Timeline of Major Accomplishments in Transportation, Air Pollution, and Climate Change. Accessed at </a:t>
            </a:r>
            <a:r>
              <a:rPr lang="en-US" sz="1800" dirty="0">
                <a:hlinkClick r:id="rId3"/>
              </a:rPr>
              <a:t>https://www.epa.gov/transportation-air-pollution-and-climate-change/timeline-major-accomplishments-transportation-air#2000</a:t>
            </a:r>
            <a:r>
              <a:rPr lang="en-US" sz="1800" dirty="0"/>
              <a:t>.</a:t>
            </a:r>
          </a:p>
          <a:p>
            <a:pPr>
              <a:lnSpc>
                <a:spcPct val="100000"/>
              </a:lnSpc>
              <a:spcBef>
                <a:spcPts val="600"/>
              </a:spcBef>
              <a:spcAft>
                <a:spcPts val="600"/>
              </a:spcAft>
              <a:buClrTx/>
              <a:defRPr/>
            </a:pPr>
            <a:r>
              <a:rPr lang="en-US" sz="1800" dirty="0"/>
              <a:t>Environmental Protection Agency. Transportation Conformity. Accessed at </a:t>
            </a:r>
            <a:r>
              <a:rPr lang="en-US" sz="1800" dirty="0">
                <a:hlinkClick r:id="rId4"/>
              </a:rPr>
              <a:t>https://www.epa.gov/state-and-local-transportation/general-information-transportation-and-conformity</a:t>
            </a:r>
            <a:r>
              <a:rPr lang="en-US" sz="1800" dirty="0"/>
              <a:t>.</a:t>
            </a:r>
          </a:p>
          <a:p>
            <a:pPr>
              <a:lnSpc>
                <a:spcPct val="100000"/>
              </a:lnSpc>
              <a:spcBef>
                <a:spcPts val="600"/>
              </a:spcBef>
              <a:spcAft>
                <a:spcPts val="600"/>
              </a:spcAft>
              <a:buClrTx/>
              <a:defRPr/>
            </a:pPr>
            <a:r>
              <a:rPr lang="en-US" sz="1800" dirty="0"/>
              <a:t>Federal Highway Administration. Mobile Source Air Toxics (MSATs). Accessed at https://www.fhwa.dot.gov/ENVIRONMENT/air_quality/air_toxics/.</a:t>
            </a:r>
          </a:p>
          <a:p>
            <a:pPr>
              <a:lnSpc>
                <a:spcPct val="100000"/>
              </a:lnSpc>
              <a:spcBef>
                <a:spcPts val="600"/>
              </a:spcBef>
              <a:spcAft>
                <a:spcPts val="600"/>
              </a:spcAft>
              <a:buClrTx/>
              <a:defRPr/>
            </a:pPr>
            <a:r>
              <a:rPr lang="en-US" sz="1800" dirty="0"/>
              <a:t>Federal Highway Administration. Transportation Conformity. Accessed at https://www.fhwa.dot.gov/environment/air_quality/conformity/guide/guide00.cfm.</a:t>
            </a:r>
          </a:p>
          <a:p>
            <a:pPr>
              <a:lnSpc>
                <a:spcPct val="100000"/>
              </a:lnSpc>
              <a:spcBef>
                <a:spcPts val="600"/>
              </a:spcBef>
              <a:spcAft>
                <a:spcPts val="600"/>
              </a:spcAft>
              <a:buClrTx/>
              <a:defRPr/>
            </a:pPr>
            <a:r>
              <a:rPr lang="en-US" sz="1800" dirty="0"/>
              <a:t>North Central Texas Council of Governments. Current Emissions Standards. Accessed at https://resources.nctcog.org/trans/air/vehicles/tech/compliance/</a:t>
            </a:r>
          </a:p>
          <a:p>
            <a:pPr>
              <a:lnSpc>
                <a:spcPct val="100000"/>
              </a:lnSpc>
              <a:spcBef>
                <a:spcPts val="600"/>
              </a:spcBef>
              <a:spcAft>
                <a:spcPts val="600"/>
              </a:spcAft>
              <a:buClrTx/>
              <a:defRPr/>
            </a:pPr>
            <a:r>
              <a:rPr lang="en-US" sz="1800" dirty="0"/>
              <a:t>South Coast Air Quality Management District. The Southland's War on Smog: Fifty Years of Progress Toward Clean Air (through May 1997). Accessed at </a:t>
            </a:r>
            <a:r>
              <a:rPr lang="en-US" sz="1800" dirty="0">
                <a:hlinkClick r:id="rId5"/>
              </a:rPr>
              <a:t>https://www.aqmd.gov/home/research/publications/50-years-of-progress</a:t>
            </a:r>
            <a:endParaRPr lang="en-US" sz="1800" dirty="0"/>
          </a:p>
          <a:p>
            <a:pPr>
              <a:lnSpc>
                <a:spcPct val="100000"/>
              </a:lnSpc>
              <a:spcBef>
                <a:spcPts val="600"/>
              </a:spcBef>
              <a:spcAft>
                <a:spcPts val="600"/>
              </a:spcAft>
              <a:buClrTx/>
              <a:defRPr/>
            </a:pPr>
            <a:r>
              <a:rPr lang="en-US" sz="1800" dirty="0"/>
              <a:t>Texas A&amp;M Transportation Institute. 2016. Maintaining project consistency with transportation plans throughout the project life cycle with an emphasis of maintaining air quality conformity.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12019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27077" y="1291306"/>
            <a:ext cx="11772393" cy="4771129"/>
          </a:xfrm>
        </p:spPr>
        <p:txBody>
          <a:bodyPr>
            <a:noAutofit/>
          </a:bodyPr>
          <a:lstStyle/>
          <a:p>
            <a:pPr>
              <a:lnSpc>
                <a:spcPct val="100000"/>
              </a:lnSpc>
              <a:spcBef>
                <a:spcPts val="600"/>
              </a:spcBef>
              <a:spcAft>
                <a:spcPts val="600"/>
              </a:spcAft>
              <a:buClrTx/>
              <a:defRPr/>
            </a:pPr>
            <a:r>
              <a:rPr lang="en-US" sz="2000" dirty="0"/>
              <a:t>Environmental Protection Agency. Light Duty Vehicle Emissions. Accessed at </a:t>
            </a:r>
            <a:r>
              <a:rPr lang="en-US" sz="2000" dirty="0">
                <a:hlinkClick r:id="rId3"/>
              </a:rPr>
              <a:t>https://www.epa.gov/greenvehicles/light-duty-vehicle-emissions</a:t>
            </a:r>
            <a:endParaRPr lang="en-US" sz="2000" dirty="0"/>
          </a:p>
          <a:p>
            <a:pPr>
              <a:lnSpc>
                <a:spcPct val="100000"/>
              </a:lnSpc>
              <a:spcBef>
                <a:spcPts val="600"/>
              </a:spcBef>
              <a:spcAft>
                <a:spcPts val="600"/>
              </a:spcAft>
              <a:buClrTx/>
              <a:defRPr/>
            </a:pPr>
            <a:r>
              <a:rPr lang="en-US" sz="2000"/>
              <a:t>Weiner, E</a:t>
            </a:r>
            <a:r>
              <a:rPr lang="en-US" sz="2000" dirty="0"/>
              <a:t>., 2010. Urban Transportation Planning in the United States: History, Policy, and Practice. Springer.</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Material </a:t>
            </a:r>
          </a:p>
        </p:txBody>
      </p:sp>
    </p:spTree>
    <p:extLst>
      <p:ext uri="{BB962C8B-B14F-4D97-AF65-F5344CB8AC3E}">
        <p14:creationId xmlns:p14="http://schemas.microsoft.com/office/powerpoint/2010/main" val="263935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245739" y="1403841"/>
            <a:ext cx="11547695" cy="5199188"/>
          </a:xfrm>
        </p:spPr>
        <p:txBody>
          <a:bodyPr>
            <a:normAutofit/>
          </a:bodyPr>
          <a:lstStyle/>
          <a:p>
            <a:pPr marL="228600" lvl="1">
              <a:spcBef>
                <a:spcPts val="1000"/>
              </a:spcBef>
              <a:defRPr/>
            </a:pPr>
            <a:r>
              <a:rPr lang="en-US" sz="2600" dirty="0"/>
              <a:t>History of mobile source emission controls in the United States</a:t>
            </a:r>
          </a:p>
          <a:p>
            <a:pPr marL="228600" lvl="1">
              <a:spcBef>
                <a:spcPts val="1000"/>
              </a:spcBef>
              <a:defRPr/>
            </a:pPr>
            <a:r>
              <a:rPr lang="en-US" sz="2600" dirty="0"/>
              <a:t>Vehicle emission standards in the world </a:t>
            </a:r>
          </a:p>
          <a:p>
            <a:pPr marL="228600" lvl="1">
              <a:spcBef>
                <a:spcPts val="1000"/>
              </a:spcBef>
              <a:defRPr/>
            </a:pPr>
            <a:r>
              <a:rPr lang="en-US" sz="2600" dirty="0"/>
              <a:t>Key regulations in the United States governing transportation, emissions and air quality</a:t>
            </a:r>
          </a:p>
          <a:p>
            <a:pPr marL="800100" lvl="2" indent="-342900">
              <a:spcBef>
                <a:spcPts val="1000"/>
              </a:spcBef>
              <a:buFont typeface="Courier New" panose="02070309020205020404" pitchFamily="49" charset="0"/>
              <a:buChar char="o"/>
              <a:defRPr/>
            </a:pPr>
            <a:r>
              <a:rPr lang="en-US" sz="2400" dirty="0"/>
              <a:t>National Environmental Policy Act (NEPA)</a:t>
            </a:r>
          </a:p>
          <a:p>
            <a:pPr marL="800100" lvl="2" indent="-342900">
              <a:spcBef>
                <a:spcPts val="1000"/>
              </a:spcBef>
              <a:buFont typeface="Courier New" panose="02070309020205020404" pitchFamily="49" charset="0"/>
              <a:buChar char="o"/>
              <a:defRPr/>
            </a:pPr>
            <a:r>
              <a:rPr lang="en-US" sz="2400" dirty="0"/>
              <a:t>Clean Air Act</a:t>
            </a:r>
          </a:p>
          <a:p>
            <a:pPr marL="800100" lvl="2" indent="-342900">
              <a:spcBef>
                <a:spcPts val="1000"/>
              </a:spcBef>
              <a:buFont typeface="Courier New" panose="02070309020205020404" pitchFamily="49" charset="0"/>
              <a:buChar char="o"/>
              <a:defRPr/>
            </a:pPr>
            <a:r>
              <a:rPr lang="en-US" sz="2400" dirty="0"/>
              <a:t>NAAQS</a:t>
            </a:r>
          </a:p>
          <a:p>
            <a:pPr marL="800100" lvl="2" indent="-342900">
              <a:spcBef>
                <a:spcPts val="1000"/>
              </a:spcBef>
              <a:buFont typeface="Courier New" panose="02070309020205020404" pitchFamily="49" charset="0"/>
              <a:buChar char="o"/>
              <a:defRPr/>
            </a:pPr>
            <a:r>
              <a:rPr lang="en-US" sz="2400" dirty="0"/>
              <a:t>Transportation Conformity Act</a:t>
            </a:r>
          </a:p>
          <a:p>
            <a:pPr marL="228600" lvl="1">
              <a:spcBef>
                <a:spcPts val="1000"/>
              </a:spcBef>
              <a:defRPr/>
            </a:pPr>
            <a:endParaRPr lang="en-US" sz="26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History of mobile source emission controls</a:t>
            </a:r>
          </a:p>
        </p:txBody>
      </p:sp>
      <p:sp>
        <p:nvSpPr>
          <p:cNvPr id="6" name="Content Placeholder 1">
            <a:extLst>
              <a:ext uri="{FF2B5EF4-FFF2-40B4-BE49-F238E27FC236}">
                <a16:creationId xmlns:a16="http://schemas.microsoft.com/office/drawing/2014/main" id="{3E55F1E6-B3DE-4CC1-A2BD-B1A09B5F9813}"/>
              </a:ext>
            </a:extLst>
          </p:cNvPr>
          <p:cNvSpPr>
            <a:spLocks noGrp="1"/>
          </p:cNvSpPr>
          <p:nvPr>
            <p:ph idx="1"/>
          </p:nvPr>
        </p:nvSpPr>
        <p:spPr>
          <a:xfrm>
            <a:off x="274768" y="1367555"/>
            <a:ext cx="11547695" cy="5199188"/>
          </a:xfrm>
        </p:spPr>
        <p:txBody>
          <a:bodyPr>
            <a:normAutofit/>
          </a:bodyPr>
          <a:lstStyle/>
          <a:p>
            <a:r>
              <a:rPr lang="en-US" sz="2600" dirty="0"/>
              <a:t>1943 – Mysterious “smog” in Los Angeles Valley</a:t>
            </a:r>
            <a:endParaRPr lang="en-US" sz="2600" baseline="-25000" dirty="0"/>
          </a:p>
          <a:p>
            <a:pPr marL="228600" lvl="1">
              <a:spcBef>
                <a:spcPts val="1000"/>
              </a:spcBef>
              <a:defRPr/>
            </a:pPr>
            <a:endParaRPr lang="en-US" sz="2600" dirty="0"/>
          </a:p>
        </p:txBody>
      </p:sp>
      <p:pic>
        <p:nvPicPr>
          <p:cNvPr id="1026" name="Picture 2" descr="https://www.aqmd.gov/images/default-source/Student-Web/1smog.gif?sfvrsn=2">
            <a:extLst>
              <a:ext uri="{FF2B5EF4-FFF2-40B4-BE49-F238E27FC236}">
                <a16:creationId xmlns:a16="http://schemas.microsoft.com/office/drawing/2014/main" id="{AFF8C236-C09B-421B-9F80-822A157D5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663" y="2155944"/>
            <a:ext cx="4237265" cy="3775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asmog">
            <a:extLst>
              <a:ext uri="{FF2B5EF4-FFF2-40B4-BE49-F238E27FC236}">
                <a16:creationId xmlns:a16="http://schemas.microsoft.com/office/drawing/2014/main" id="{5A2C6559-DFBA-4383-9674-FE19AFEED8D4}"/>
              </a:ext>
            </a:extLst>
          </p:cNvPr>
          <p:cNvPicPr>
            <a:picLocks noChangeAspect="1" noChangeArrowheads="1"/>
          </p:cNvPicPr>
          <p:nvPr/>
        </p:nvPicPr>
        <p:blipFill>
          <a:blip r:embed="rId4" cstate="print"/>
          <a:srcRect/>
          <a:stretch>
            <a:fillRect/>
          </a:stretch>
        </p:blipFill>
        <p:spPr>
          <a:xfrm>
            <a:off x="1600200" y="2171700"/>
            <a:ext cx="4351526" cy="3691392"/>
          </a:xfrm>
          <a:prstGeom prst="rect">
            <a:avLst/>
          </a:prstGeom>
        </p:spPr>
      </p:pic>
      <p:sp>
        <p:nvSpPr>
          <p:cNvPr id="10" name="TextBox 9">
            <a:extLst>
              <a:ext uri="{FF2B5EF4-FFF2-40B4-BE49-F238E27FC236}">
                <a16:creationId xmlns:a16="http://schemas.microsoft.com/office/drawing/2014/main" id="{8FC97CB8-DB06-4CC0-A475-CA7898311A2F}"/>
              </a:ext>
            </a:extLst>
          </p:cNvPr>
          <p:cNvSpPr txBox="1"/>
          <p:nvPr/>
        </p:nvSpPr>
        <p:spPr>
          <a:xfrm>
            <a:off x="7597484" y="6210202"/>
            <a:ext cx="6890380" cy="400110"/>
          </a:xfrm>
          <a:prstGeom prst="rect">
            <a:avLst/>
          </a:prstGeom>
          <a:noFill/>
        </p:spPr>
        <p:txBody>
          <a:bodyPr wrap="square">
            <a:spAutoFit/>
          </a:bodyPr>
          <a:lstStyle/>
          <a:p>
            <a:pPr>
              <a:defRPr/>
            </a:pPr>
            <a:r>
              <a:rPr lang="en-US" sz="2000" b="1" i="1" dirty="0">
                <a:latin typeface="+mj-lt"/>
              </a:rPr>
              <a:t>Source: South Coast AQMD</a:t>
            </a:r>
            <a:endParaRPr lang="en-US" sz="1400" b="1" i="1" dirty="0">
              <a:latin typeface="+mj-lt"/>
            </a:endParaRPr>
          </a:p>
        </p:txBody>
      </p:sp>
    </p:spTree>
    <p:extLst>
      <p:ext uri="{BB962C8B-B14F-4D97-AF65-F5344CB8AC3E}">
        <p14:creationId xmlns:p14="http://schemas.microsoft.com/office/powerpoint/2010/main" val="48620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chemeClr val="tx1"/>
                </a:solidFill>
                <a:latin typeface="+mj-lt"/>
                <a:ea typeface="+mj-ea"/>
                <a:cs typeface="+mj-cs"/>
              </a:rPr>
              <a:t>History of mobile source emission controls</a:t>
            </a:r>
          </a:p>
        </p:txBody>
      </p:sp>
      <p:sp>
        <p:nvSpPr>
          <p:cNvPr id="18" name="Rectangle 1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2" name="Content Placeholder 1">
            <a:extLst>
              <a:ext uri="{FF2B5EF4-FFF2-40B4-BE49-F238E27FC236}">
                <a16:creationId xmlns:a16="http://schemas.microsoft.com/office/drawing/2014/main" id="{6175BFF8-FC67-4E4A-BEDA-1EE88E44524A}"/>
              </a:ext>
            </a:extLst>
          </p:cNvPr>
          <p:cNvGraphicFramePr>
            <a:graphicFrameLocks noGrp="1"/>
          </p:cNvGraphicFramePr>
          <p:nvPr>
            <p:ph idx="1"/>
            <p:extLst>
              <p:ext uri="{D42A27DB-BD31-4B8C-83A1-F6EECF244321}">
                <p14:modId xmlns:p14="http://schemas.microsoft.com/office/powerpoint/2010/main" val="203231520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C3352C39-AE61-490B-AD38-66111795BC48}"/>
              </a:ext>
            </a:extLst>
          </p:cNvPr>
          <p:cNvSpPr txBox="1"/>
          <p:nvPr/>
        </p:nvSpPr>
        <p:spPr>
          <a:xfrm>
            <a:off x="7866743" y="6370767"/>
            <a:ext cx="4738915" cy="338554"/>
          </a:xfrm>
          <a:prstGeom prst="rect">
            <a:avLst/>
          </a:prstGeom>
          <a:noFill/>
        </p:spPr>
        <p:txBody>
          <a:bodyPr wrap="square">
            <a:spAutoFit/>
          </a:bodyPr>
          <a:lstStyle/>
          <a:p>
            <a:pPr>
              <a:defRPr/>
            </a:pPr>
            <a:r>
              <a:rPr lang="en-US" sz="1600" b="1" i="1" dirty="0">
                <a:latin typeface="+mj-lt"/>
              </a:rPr>
              <a:t>Source: EPA, History of vehicle emissions standards</a:t>
            </a:r>
            <a:endParaRPr lang="en-US" sz="1100" b="1" i="1" dirty="0">
              <a:latin typeface="+mj-lt"/>
            </a:endParaRPr>
          </a:p>
        </p:txBody>
      </p:sp>
    </p:spTree>
    <p:extLst>
      <p:ext uri="{BB962C8B-B14F-4D97-AF65-F5344CB8AC3E}">
        <p14:creationId xmlns:p14="http://schemas.microsoft.com/office/powerpoint/2010/main" val="24563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chemeClr val="tx1"/>
                </a:solidFill>
                <a:latin typeface="+mj-lt"/>
                <a:ea typeface="+mj-ea"/>
                <a:cs typeface="+mj-cs"/>
              </a:rPr>
              <a:t>History of mobile source emission controls</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Content Placeholder 1">
            <a:extLst>
              <a:ext uri="{FF2B5EF4-FFF2-40B4-BE49-F238E27FC236}">
                <a16:creationId xmlns:a16="http://schemas.microsoft.com/office/drawing/2014/main" id="{00FC9040-64D6-4C4E-AD0F-E34533F51979}"/>
              </a:ext>
            </a:extLst>
          </p:cNvPr>
          <p:cNvGraphicFramePr>
            <a:graphicFrameLocks noGrp="1"/>
          </p:cNvGraphicFramePr>
          <p:nvPr>
            <p:ph idx="1"/>
            <p:extLst>
              <p:ext uri="{D42A27DB-BD31-4B8C-83A1-F6EECF244321}">
                <p14:modId xmlns:p14="http://schemas.microsoft.com/office/powerpoint/2010/main" val="370758278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2BFBD570-C06F-433E-BFC0-61CBEB8613C7}"/>
              </a:ext>
            </a:extLst>
          </p:cNvPr>
          <p:cNvSpPr txBox="1"/>
          <p:nvPr/>
        </p:nvSpPr>
        <p:spPr>
          <a:xfrm>
            <a:off x="7866743" y="6370767"/>
            <a:ext cx="4738915" cy="338554"/>
          </a:xfrm>
          <a:prstGeom prst="rect">
            <a:avLst/>
          </a:prstGeom>
          <a:noFill/>
        </p:spPr>
        <p:txBody>
          <a:bodyPr wrap="square">
            <a:spAutoFit/>
          </a:bodyPr>
          <a:lstStyle/>
          <a:p>
            <a:pPr>
              <a:defRPr/>
            </a:pPr>
            <a:r>
              <a:rPr lang="en-US" sz="1600" b="1" i="1" dirty="0">
                <a:latin typeface="+mj-lt"/>
              </a:rPr>
              <a:t>Source: EPA, History of vehicle emissions standards</a:t>
            </a:r>
            <a:endParaRPr lang="en-US" sz="1100" b="1" i="1" dirty="0">
              <a:latin typeface="+mj-lt"/>
            </a:endParaRPr>
          </a:p>
        </p:txBody>
      </p:sp>
    </p:spTree>
    <p:extLst>
      <p:ext uri="{BB962C8B-B14F-4D97-AF65-F5344CB8AC3E}">
        <p14:creationId xmlns:p14="http://schemas.microsoft.com/office/powerpoint/2010/main" val="350358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chemeClr val="tx1"/>
                </a:solidFill>
                <a:latin typeface="+mj-lt"/>
                <a:ea typeface="+mj-ea"/>
                <a:cs typeface="+mj-cs"/>
              </a:rPr>
              <a:t>History of mobile source emission controls</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Content Placeholder 1">
            <a:extLst>
              <a:ext uri="{FF2B5EF4-FFF2-40B4-BE49-F238E27FC236}">
                <a16:creationId xmlns:a16="http://schemas.microsoft.com/office/drawing/2014/main" id="{008C2593-96DA-4A5F-BA80-A4BA61B69A31}"/>
              </a:ext>
            </a:extLst>
          </p:cNvPr>
          <p:cNvGraphicFramePr>
            <a:graphicFrameLocks noGrp="1"/>
          </p:cNvGraphicFramePr>
          <p:nvPr>
            <p:ph idx="1"/>
            <p:extLst>
              <p:ext uri="{D42A27DB-BD31-4B8C-83A1-F6EECF244321}">
                <p14:modId xmlns:p14="http://schemas.microsoft.com/office/powerpoint/2010/main" val="103709658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BA1462B-052F-46C0-BB5B-6EDEA8DC11D2}"/>
              </a:ext>
            </a:extLst>
          </p:cNvPr>
          <p:cNvSpPr txBox="1"/>
          <p:nvPr/>
        </p:nvSpPr>
        <p:spPr>
          <a:xfrm>
            <a:off x="7714343" y="6367046"/>
            <a:ext cx="4738915" cy="338554"/>
          </a:xfrm>
          <a:prstGeom prst="rect">
            <a:avLst/>
          </a:prstGeom>
          <a:noFill/>
        </p:spPr>
        <p:txBody>
          <a:bodyPr wrap="square">
            <a:spAutoFit/>
          </a:bodyPr>
          <a:lstStyle/>
          <a:p>
            <a:pPr>
              <a:defRPr/>
            </a:pPr>
            <a:r>
              <a:rPr lang="en-US" sz="1600" b="1" i="1" dirty="0">
                <a:latin typeface="+mj-lt"/>
              </a:rPr>
              <a:t>Source: EPA, History of vehicle emissions standards</a:t>
            </a:r>
            <a:endParaRPr lang="en-US" sz="1100" b="1" i="1" dirty="0">
              <a:latin typeface="+mj-lt"/>
            </a:endParaRPr>
          </a:p>
        </p:txBody>
      </p:sp>
    </p:spTree>
    <p:extLst>
      <p:ext uri="{BB962C8B-B14F-4D97-AF65-F5344CB8AC3E}">
        <p14:creationId xmlns:p14="http://schemas.microsoft.com/office/powerpoint/2010/main" val="11248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chemeClr val="tx1"/>
                </a:solidFill>
                <a:latin typeface="+mj-lt"/>
                <a:ea typeface="+mj-ea"/>
                <a:cs typeface="+mj-cs"/>
              </a:rPr>
              <a:t>History of mobile source emission controls</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Content Placeholder 1">
            <a:extLst>
              <a:ext uri="{FF2B5EF4-FFF2-40B4-BE49-F238E27FC236}">
                <a16:creationId xmlns:a16="http://schemas.microsoft.com/office/drawing/2014/main" id="{37C67F29-93D7-415B-A5D9-5E07622A69BA}"/>
              </a:ext>
            </a:extLst>
          </p:cNvPr>
          <p:cNvGraphicFramePr>
            <a:graphicFrameLocks noGrp="1"/>
          </p:cNvGraphicFramePr>
          <p:nvPr>
            <p:ph idx="1"/>
            <p:extLst>
              <p:ext uri="{D42A27DB-BD31-4B8C-83A1-F6EECF244321}">
                <p14:modId xmlns:p14="http://schemas.microsoft.com/office/powerpoint/2010/main" val="212794663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C9C6D158-A262-4D0C-8145-B1D00E760D7B}"/>
              </a:ext>
            </a:extLst>
          </p:cNvPr>
          <p:cNvSpPr txBox="1"/>
          <p:nvPr/>
        </p:nvSpPr>
        <p:spPr>
          <a:xfrm>
            <a:off x="7714343" y="6367046"/>
            <a:ext cx="4738915" cy="338554"/>
          </a:xfrm>
          <a:prstGeom prst="rect">
            <a:avLst/>
          </a:prstGeom>
          <a:noFill/>
        </p:spPr>
        <p:txBody>
          <a:bodyPr wrap="square">
            <a:spAutoFit/>
          </a:bodyPr>
          <a:lstStyle/>
          <a:p>
            <a:pPr>
              <a:defRPr/>
            </a:pPr>
            <a:r>
              <a:rPr lang="en-US" sz="1600" b="1" i="1" dirty="0">
                <a:latin typeface="+mj-lt"/>
              </a:rPr>
              <a:t>Source: EPA, History of vehicle emissions standards</a:t>
            </a:r>
            <a:endParaRPr lang="en-US" sz="1100" b="1" i="1" dirty="0">
              <a:latin typeface="+mj-lt"/>
            </a:endParaRPr>
          </a:p>
        </p:txBody>
      </p:sp>
    </p:spTree>
    <p:extLst>
      <p:ext uri="{BB962C8B-B14F-4D97-AF65-F5344CB8AC3E}">
        <p14:creationId xmlns:p14="http://schemas.microsoft.com/office/powerpoint/2010/main" val="1592093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Vehicle Standards around the world</a:t>
            </a:r>
          </a:p>
        </p:txBody>
      </p:sp>
      <p:sp>
        <p:nvSpPr>
          <p:cNvPr id="7" name="Rectangle 3">
            <a:extLst>
              <a:ext uri="{FF2B5EF4-FFF2-40B4-BE49-F238E27FC236}">
                <a16:creationId xmlns:a16="http://schemas.microsoft.com/office/drawing/2014/main" id="{0848B1EE-BF6F-4684-8735-9231E2A73CFF}"/>
              </a:ext>
            </a:extLst>
          </p:cNvPr>
          <p:cNvSpPr txBox="1">
            <a:spLocks noChangeArrowheads="1"/>
          </p:cNvSpPr>
          <p:nvPr/>
        </p:nvSpPr>
        <p:spPr>
          <a:xfrm>
            <a:off x="73478" y="1330779"/>
            <a:ext cx="3510643"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600" b="1" dirty="0"/>
              <a:t>Europe</a:t>
            </a:r>
          </a:p>
          <a:p>
            <a:pPr>
              <a:lnSpc>
                <a:spcPct val="80000"/>
              </a:lnSpc>
            </a:pPr>
            <a:r>
              <a:rPr lang="en-US" sz="2400" dirty="0"/>
              <a:t>European Union (EU) regulates the emissions standards in Europe</a:t>
            </a:r>
          </a:p>
          <a:p>
            <a:pPr>
              <a:lnSpc>
                <a:spcPct val="80000"/>
              </a:lnSpc>
            </a:pPr>
            <a:r>
              <a:rPr lang="en-US" sz="2400" dirty="0"/>
              <a:t>First standards were developed in 1988</a:t>
            </a:r>
          </a:p>
          <a:p>
            <a:pPr>
              <a:lnSpc>
                <a:spcPct val="80000"/>
              </a:lnSpc>
            </a:pPr>
            <a:r>
              <a:rPr lang="en-US" sz="2400" dirty="0"/>
              <a:t>Main driver is attributed to reducing GHGs </a:t>
            </a:r>
          </a:p>
          <a:p>
            <a:pPr>
              <a:lnSpc>
                <a:spcPct val="80000"/>
              </a:lnSpc>
            </a:pPr>
            <a:r>
              <a:rPr lang="en-US" sz="2400" dirty="0"/>
              <a:t>Key agreements that drive the EU regulations are shown in the figure</a:t>
            </a:r>
          </a:p>
          <a:p>
            <a:pPr>
              <a:lnSpc>
                <a:spcPct val="80000"/>
              </a:lnSpc>
            </a:pPr>
            <a:r>
              <a:rPr lang="en-US" sz="2400" dirty="0"/>
              <a:t>Germany was the leader followed by Sweden in regulating vehicle emissions in the EU </a:t>
            </a:r>
          </a:p>
        </p:txBody>
      </p:sp>
      <p:pic>
        <p:nvPicPr>
          <p:cNvPr id="2" name="Picture 1">
            <a:extLst>
              <a:ext uri="{FF2B5EF4-FFF2-40B4-BE49-F238E27FC236}">
                <a16:creationId xmlns:a16="http://schemas.microsoft.com/office/drawing/2014/main" id="{16E88E16-8860-40AC-A83E-CF749C05AB45}"/>
              </a:ext>
            </a:extLst>
          </p:cNvPr>
          <p:cNvPicPr>
            <a:picLocks noChangeAspect="1"/>
          </p:cNvPicPr>
          <p:nvPr/>
        </p:nvPicPr>
        <p:blipFill>
          <a:blip r:embed="rId3"/>
          <a:stretch>
            <a:fillRect/>
          </a:stretch>
        </p:blipFill>
        <p:spPr>
          <a:xfrm>
            <a:off x="3720224" y="1480435"/>
            <a:ext cx="8313933" cy="4536643"/>
          </a:xfrm>
          <a:prstGeom prst="rect">
            <a:avLst/>
          </a:prstGeom>
        </p:spPr>
      </p:pic>
      <p:sp>
        <p:nvSpPr>
          <p:cNvPr id="6" name="TextBox 5">
            <a:extLst>
              <a:ext uri="{FF2B5EF4-FFF2-40B4-BE49-F238E27FC236}">
                <a16:creationId xmlns:a16="http://schemas.microsoft.com/office/drawing/2014/main" id="{77003FFF-C276-41C4-AAFF-8198A05A85AD}"/>
              </a:ext>
            </a:extLst>
          </p:cNvPr>
          <p:cNvSpPr txBox="1"/>
          <p:nvPr/>
        </p:nvSpPr>
        <p:spPr>
          <a:xfrm>
            <a:off x="7714343" y="6367046"/>
            <a:ext cx="4738915" cy="338554"/>
          </a:xfrm>
          <a:prstGeom prst="rect">
            <a:avLst/>
          </a:prstGeom>
          <a:noFill/>
        </p:spPr>
        <p:txBody>
          <a:bodyPr wrap="square">
            <a:spAutoFit/>
          </a:bodyPr>
          <a:lstStyle/>
          <a:p>
            <a:pPr>
              <a:defRPr/>
            </a:pPr>
            <a:r>
              <a:rPr lang="en-US" sz="1600" b="1" i="1" dirty="0">
                <a:latin typeface="+mj-lt"/>
              </a:rPr>
              <a:t>Figure Source: </a:t>
            </a:r>
            <a:r>
              <a:rPr lang="en-US" sz="1600" i="1" dirty="0"/>
              <a:t>Continental Automotive</a:t>
            </a:r>
            <a:endParaRPr lang="en-US" sz="1100" b="1" i="1" dirty="0">
              <a:latin typeface="+mj-lt"/>
            </a:endParaRPr>
          </a:p>
        </p:txBody>
      </p:sp>
    </p:spTree>
    <p:extLst>
      <p:ext uri="{BB962C8B-B14F-4D97-AF65-F5344CB8AC3E}">
        <p14:creationId xmlns:p14="http://schemas.microsoft.com/office/powerpoint/2010/main" val="278404880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3221</TotalTime>
  <Words>6117</Words>
  <Application>Microsoft Office PowerPoint</Application>
  <PresentationFormat>Widescreen</PresentationFormat>
  <Paragraphs>356</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Wingdings</vt:lpstr>
      <vt:lpstr>Office Theme</vt:lpstr>
      <vt:lpstr>PowerPoint Presentation</vt:lpstr>
      <vt:lpstr>Lecture #6: Vehicle Emission Standards and Underlying Evidence Base</vt:lpstr>
      <vt:lpstr>Overview</vt:lpstr>
      <vt:lpstr>History of mobile source emission controls</vt:lpstr>
      <vt:lpstr>History of mobile source emission controls</vt:lpstr>
      <vt:lpstr>History of mobile source emission controls</vt:lpstr>
      <vt:lpstr>History of mobile source emission controls</vt:lpstr>
      <vt:lpstr>History of mobile source emission controls</vt:lpstr>
      <vt:lpstr>Vehicle Standards around the world</vt:lpstr>
      <vt:lpstr>Vehicle Standards around the world</vt:lpstr>
      <vt:lpstr>Key Regulations in the United States: NEPA</vt:lpstr>
      <vt:lpstr>NEPA</vt:lpstr>
      <vt:lpstr>Key Regulations: Clean Air Act</vt:lpstr>
      <vt:lpstr>Key Regulations: NAAQS</vt:lpstr>
      <vt:lpstr>Key Regulations: Emissions Standards</vt:lpstr>
      <vt:lpstr>Key Regulations: Emissions Standards</vt:lpstr>
      <vt:lpstr>Mobile Source Air Toxics</vt:lpstr>
      <vt:lpstr>Greenhouse gases (GHGs)</vt:lpstr>
      <vt:lpstr>Key Regulations: Designations</vt:lpstr>
      <vt:lpstr>Key Regulations: CAA Designations</vt:lpstr>
      <vt:lpstr>Key Regulations: Transportation Conformity</vt:lpstr>
      <vt:lpstr>Key Regulations: Transportation Conformity</vt:lpstr>
      <vt:lpstr>Take-Home Messages</vt:lpstr>
      <vt:lpstr>List of Abbreviations</vt:lpstr>
      <vt:lpstr>References </vt:lpstr>
      <vt:lpstr>References </vt:lpstr>
      <vt:lpstr>Reading Material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Vallamsundar, Suriya</dc:creator>
  <cp:lastModifiedBy>Haneen Khreis</cp:lastModifiedBy>
  <cp:revision>47</cp:revision>
  <dcterms:created xsi:type="dcterms:W3CDTF">2021-01-11T23:19:17Z</dcterms:created>
  <dcterms:modified xsi:type="dcterms:W3CDTF">2021-06-27T21:38:08Z</dcterms:modified>
</cp:coreProperties>
</file>